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6" r:id="rId5"/>
    <p:sldId id="261" r:id="rId6"/>
    <p:sldId id="267" r:id="rId7"/>
    <p:sldId id="391" r:id="rId8"/>
    <p:sldId id="258" r:id="rId9"/>
    <p:sldId id="262" r:id="rId10"/>
    <p:sldId id="270" r:id="rId11"/>
    <p:sldId id="264" r:id="rId12"/>
    <p:sldId id="265" r:id="rId13"/>
    <p:sldId id="260" r:id="rId14"/>
    <p:sldId id="268" r:id="rId15"/>
    <p:sldId id="271" r:id="rId16"/>
    <p:sldId id="273" r:id="rId17"/>
    <p:sldId id="310" r:id="rId18"/>
    <p:sldId id="287" r:id="rId19"/>
    <p:sldId id="274" r:id="rId20"/>
    <p:sldId id="289" r:id="rId21"/>
    <p:sldId id="292" r:id="rId22"/>
    <p:sldId id="263" r:id="rId23"/>
    <p:sldId id="276" r:id="rId24"/>
    <p:sldId id="275" r:id="rId25"/>
    <p:sldId id="272" r:id="rId26"/>
    <p:sldId id="295" r:id="rId27"/>
    <p:sldId id="294" r:id="rId28"/>
    <p:sldId id="293" r:id="rId29"/>
    <p:sldId id="318" r:id="rId30"/>
    <p:sldId id="319" r:id="rId31"/>
    <p:sldId id="298" r:id="rId32"/>
    <p:sldId id="297" r:id="rId33"/>
    <p:sldId id="299" r:id="rId34"/>
    <p:sldId id="301" r:id="rId35"/>
    <p:sldId id="394" r:id="rId36"/>
    <p:sldId id="296" r:id="rId37"/>
    <p:sldId id="302" r:id="rId38"/>
    <p:sldId id="303" r:id="rId39"/>
    <p:sldId id="305" r:id="rId40"/>
    <p:sldId id="307" r:id="rId41"/>
    <p:sldId id="315" r:id="rId42"/>
    <p:sldId id="311" r:id="rId43"/>
    <p:sldId id="313" r:id="rId44"/>
    <p:sldId id="306" r:id="rId45"/>
    <p:sldId id="309" r:id="rId46"/>
    <p:sldId id="304" r:id="rId47"/>
    <p:sldId id="308" r:id="rId48"/>
    <p:sldId id="392" r:id="rId49"/>
    <p:sldId id="393" r:id="rId50"/>
    <p:sldId id="312" r:id="rId51"/>
    <p:sldId id="316" r:id="rId52"/>
    <p:sldId id="317" r:id="rId53"/>
    <p:sldId id="266" r:id="rId54"/>
    <p:sldId id="269" r:id="rId5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900"/>
    <a:srgbClr val="005CB8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2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8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15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2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Typical offers from auto companies are "Zero Percent APR financing available or $1,000 rebate". The consumer who elects "zero percent" financing gives up a $1,000 rebate (reduction in car price). Effectively, he or she pays $1,000 to get the "interest free" loan. Since only auto makers can do this type of bundling, banks, credit unions and other competitors are left at a disadvantage. They must disclose true APR rates while the auto makers can claim no interest costs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resources/collection/fffl-9-1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nmy.org/learn/your-future/measuring-economies/what-is-economic-growth/" TargetMode="External"/><Relationship Id="rId2" Type="http://schemas.openxmlformats.org/officeDocument/2006/relationships/hyperlink" Target="http://www.ecnmy.org/learn/your-money/thinking-about-money/who-creates-mone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ecnmy.org/learn/your-livelihood/wag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cc.treas.gov/topics/consumers-and-communities/consumer-protection/truth-in-lending/index-truth-in-lending.html#:~:text=The%20Truth%20in%20Lending%20Act,for%20certain%20types%20of%20loans.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Of9zya3nIk?feature=oembed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councilforeconed.or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upon-rate.asp" TargetMode="External"/><Relationship Id="rId2" Type="http://schemas.openxmlformats.org/officeDocument/2006/relationships/hyperlink" Target="https://www.investopedia.com/terms/n/nominalinterestrate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estopedia.com/terms/b/bondholder.as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n/nominalyield.asp" TargetMode="External"/><Relationship Id="rId2" Type="http://schemas.openxmlformats.org/officeDocument/2006/relationships/hyperlink" Target="https://www.investopedia.com/terms/r/realinterestrate.asp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pf.org/curriculum/?gclid=CjwKCAjwzvX7BRAeEiwAsXExo7YGoiGgcPB1g4yR5M7QP9TUB1Bd-t-6Vwd4Kc6WoRoeYkawKZ3ImBoCeooQAvD_BwE" TargetMode="External"/><Relationship Id="rId2" Type="http://schemas.openxmlformats.org/officeDocument/2006/relationships/hyperlink" Target="https://www.state.nj.us/education/aps/cccs/career/resources/mclesson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.pbslearningmedia.org/resource/fin10.socst.personfin.interest.lpinterest/the-business-of-interest/" TargetMode="External"/><Relationship Id="rId5" Type="http://schemas.openxmlformats.org/officeDocument/2006/relationships/hyperlink" Target="https://www.moneyinstructor.com/lesson/understandinterest.asp" TargetMode="External"/><Relationship Id="rId4" Type="http://schemas.openxmlformats.org/officeDocument/2006/relationships/hyperlink" Target="https://www.hsfpp.org/instructors/instructor-overview.aspx?gclid=CjwKCAjwzvX7BRAeEiwAsXExo0aJDW6d2_wsOZqk-mdUhhwg0XLleHBncOurN0qRAV_E0f9g6_-owBoCm8UQAvD_Bw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428999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4000" dirty="0"/>
              <a:t>Financial Fitness for Life, Chapter 14:</a:t>
            </a:r>
            <a:br>
              <a:rPr lang="en-US" sz="4000" dirty="0"/>
            </a:br>
            <a:r>
              <a:rPr lang="en-US" sz="4000" dirty="0">
                <a:solidFill>
                  <a:srgbClr val="7A9900"/>
                </a:solidFill>
              </a:rPr>
              <a:t>All About Interest Rates</a:t>
            </a:r>
            <a:br>
              <a:rPr lang="en-US" sz="4400" dirty="0"/>
            </a:br>
            <a:r>
              <a:rPr lang="en-US" sz="3600" dirty="0"/>
              <a:t>Theresa Fischer</a:t>
            </a:r>
            <a:br>
              <a:rPr lang="en-US" sz="3600" dirty="0"/>
            </a:br>
            <a:r>
              <a:rPr lang="en-US" sz="3600" dirty="0"/>
              <a:t>October 2020</a:t>
            </a:r>
            <a:br>
              <a:rPr lang="en-US" sz="3600" dirty="0"/>
            </a:br>
            <a:r>
              <a:rPr lang="en-US" sz="3600" dirty="0"/>
              <a:t>ecofisch@gmail.com</a:t>
            </a:r>
            <a:br>
              <a:rPr lang="en-US" sz="1600" dirty="0"/>
            </a:b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78B37-07EC-4D1D-9B03-B694CB18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59" y="4728534"/>
            <a:ext cx="2553081" cy="16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References</a:t>
            </a:r>
            <a:endParaRPr lang="en-US" sz="5500" b="1" dirty="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 Louis Federal Reserve Bank</a:t>
            </a:r>
          </a:p>
          <a:p>
            <a:r>
              <a:rPr lang="en-US" sz="2000" b="1" u="sng" dirty="0"/>
              <a:t>Financial Fitness for Life, 3</a:t>
            </a:r>
            <a:r>
              <a:rPr lang="en-US" sz="2000" b="1" u="sng" baseline="30000" dirty="0"/>
              <a:t>rd</a:t>
            </a:r>
            <a:r>
              <a:rPr lang="en-US" sz="2000" b="1" u="sng" dirty="0"/>
              <a:t> Edition </a:t>
            </a:r>
            <a:r>
              <a:rPr lang="en-US" sz="2000" dirty="0"/>
              <a:t>by CEE</a:t>
            </a:r>
          </a:p>
          <a:p>
            <a:r>
              <a:rPr lang="en-US" sz="2000" dirty="0"/>
              <a:t>Federal Reserve Bank publications</a:t>
            </a:r>
          </a:p>
          <a:p>
            <a:r>
              <a:rPr lang="en-US" sz="2000" b="1" u="sng" dirty="0"/>
              <a:t>Economics,</a:t>
            </a:r>
            <a:r>
              <a:rPr lang="en-US" sz="2000" dirty="0"/>
              <a:t> </a:t>
            </a:r>
            <a:r>
              <a:rPr lang="en-US" sz="2000" b="1" u="sng" dirty="0"/>
              <a:t>21</a:t>
            </a:r>
            <a:r>
              <a:rPr lang="en-US" sz="2000" b="1" u="sng" baseline="30000" dirty="0"/>
              <a:t>st</a:t>
            </a:r>
            <a:r>
              <a:rPr lang="en-US" sz="2000" b="1" u="sng" dirty="0"/>
              <a:t> Edition </a:t>
            </a:r>
            <a:r>
              <a:rPr lang="en-US" sz="2000" dirty="0"/>
              <a:t>by McConnell and Brue</a:t>
            </a:r>
          </a:p>
          <a:p>
            <a:r>
              <a:rPr lang="en-US" sz="2000" b="1" u="sng" dirty="0"/>
              <a:t>Advanced Placement Instructional Program I: Macroeconomics </a:t>
            </a:r>
            <a:r>
              <a:rPr lang="en-US" sz="2000" dirty="0"/>
              <a:t>by CEE</a:t>
            </a:r>
          </a:p>
          <a:p>
            <a:r>
              <a:rPr lang="en-US" sz="2000" dirty="0"/>
              <a:t>Visit </a:t>
            </a:r>
            <a:r>
              <a:rPr lang="en-US" sz="2000" dirty="0">
                <a:hlinkClick r:id="rId3"/>
              </a:rPr>
              <a:t>https://econedlink.org/resources/collection/fffl-9-12/</a:t>
            </a:r>
            <a:r>
              <a:rPr lang="en-US" sz="2000" dirty="0"/>
              <a:t> to find presentations, interactives and other great technology tools to enhance your teaching of this lesson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6BA031-FB18-494D-AF9E-C2583543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are Interest Rates?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1FEE-D8E7-41F9-86DB-EFB7A398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dirty="0">
                <a:solidFill>
                  <a:srgbClr val="7A9900"/>
                </a:solidFill>
                <a:effectLst/>
                <a:latin typeface="freight-text-pro"/>
              </a:rPr>
              <a:t>Interest rates are the price you pay to borrow money (or on the flip side, the payment you receive when you lend money).</a:t>
            </a:r>
            <a:endParaRPr lang="en-US" b="0" i="0" dirty="0">
              <a:solidFill>
                <a:srgbClr val="7A9900"/>
              </a:solidFill>
              <a:effectLst/>
              <a:latin typeface="freight-text-pro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1D1D1B"/>
                </a:solidFill>
                <a:effectLst/>
                <a:latin typeface="freight-text-pro"/>
              </a:rPr>
              <a:t>They’re generally framed as </a:t>
            </a:r>
            <a:r>
              <a:rPr lang="en-US" b="0" i="1" dirty="0">
                <a:solidFill>
                  <a:srgbClr val="1D1D1B"/>
                </a:solidFill>
                <a:effectLst/>
                <a:latin typeface="freight-text-pro"/>
              </a:rPr>
              <a:t>percentages</a:t>
            </a:r>
            <a:r>
              <a:rPr lang="en-US" b="0" i="0" dirty="0">
                <a:solidFill>
                  <a:srgbClr val="1D1D1B"/>
                </a:solidFill>
                <a:effectLst/>
                <a:latin typeface="freight-text-pro"/>
              </a:rPr>
              <a:t>. Each year you either pay (if you’re borrowing) or receive (if you’re lending) this percentage of the total amount of the loan.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411AC2-DF39-4BB0-9E57-FD1882BB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80" y="5262912"/>
            <a:ext cx="2179517" cy="12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10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7CE7-846C-49AC-B8E9-9D137FB2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Important are Interest Rates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5F5A2-2A64-4663-B90D-68A53FEC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i="0" dirty="0">
                <a:solidFill>
                  <a:srgbClr val="7A9900"/>
                </a:solidFill>
                <a:effectLst/>
                <a:latin typeface="freight-text-pro"/>
              </a:rPr>
              <a:t>Interest rates are one of the most important numbers in the economy, because they influence how likely people are to borrow money.</a:t>
            </a:r>
            <a:r>
              <a:rPr lang="en-US" sz="2000" b="0" i="0" dirty="0">
                <a:solidFill>
                  <a:srgbClr val="7A9900"/>
                </a:solidFill>
                <a:effectLst/>
                <a:latin typeface="freight-text-pro"/>
              </a:rPr>
              <a:t> </a:t>
            </a:r>
            <a:endParaRPr lang="en-US" sz="2000" dirty="0">
              <a:solidFill>
                <a:srgbClr val="1D1D1B"/>
              </a:solidFill>
              <a:latin typeface="freight-text-pro"/>
            </a:endParaRPr>
          </a:p>
          <a:p>
            <a:r>
              <a:rPr lang="en-US" sz="2000" b="0" i="0" dirty="0">
                <a:solidFill>
                  <a:srgbClr val="1D1D1B"/>
                </a:solidFill>
                <a:effectLst/>
                <a:latin typeface="freight-text-pro"/>
              </a:rPr>
              <a:t>If interest rates are high, it’s expensive to borrow money. </a:t>
            </a:r>
          </a:p>
          <a:p>
            <a:r>
              <a:rPr lang="en-US" sz="2000" b="0" i="0" dirty="0">
                <a:solidFill>
                  <a:srgbClr val="1D1D1B"/>
                </a:solidFill>
                <a:effectLst/>
                <a:latin typeface="freight-text-pro"/>
              </a:rPr>
              <a:t>When they’re low, it’s much cheaper.  Many more people will borrow!</a:t>
            </a:r>
            <a:endParaRPr lang="en-US" sz="2000" dirty="0">
              <a:solidFill>
                <a:srgbClr val="1D1D1B"/>
              </a:solidFill>
              <a:latin typeface="freight-text-pro"/>
            </a:endParaRPr>
          </a:p>
          <a:p>
            <a:r>
              <a:rPr lang="en-US" sz="2000" b="0" i="0" dirty="0">
                <a:solidFill>
                  <a:srgbClr val="1D1D1B"/>
                </a:solidFill>
                <a:effectLst/>
                <a:latin typeface="freight-text-pro"/>
              </a:rPr>
              <a:t>When people borrow money, they’re usually using it to invest in big things like a house or a new business.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Line of grocery carts">
            <a:extLst>
              <a:ext uri="{FF2B5EF4-FFF2-40B4-BE49-F238E27FC236}">
                <a16:creationId xmlns:a16="http://schemas.microsoft.com/office/drawing/2014/main" id="{CCB5247A-2AAE-4FBC-BD93-81C584232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84" y="4800601"/>
            <a:ext cx="2485016" cy="165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88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8625E-24B9-450F-896E-8C9F44ED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Ripple Effect of Interest Rates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91875C-7F74-4274-B8D4-9F68A18B32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377440"/>
            <a:ext cx="8229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0" i="0" dirty="0">
                <a:solidFill>
                  <a:srgbClr val="1D1D1B"/>
                </a:solidFill>
                <a:effectLst/>
                <a:latin typeface="freight-text-pro"/>
              </a:rPr>
              <a:t>These investments </a:t>
            </a:r>
            <a:r>
              <a:rPr lang="en-US" sz="2400" b="0" i="0" u="none" strike="noStrike" dirty="0">
                <a:solidFill>
                  <a:srgbClr val="1D1D1B"/>
                </a:solidFill>
                <a:effectLst/>
                <a:latin typeface="freight-text-pro"/>
                <a:hlinkClick r:id="rId2"/>
              </a:rPr>
              <a:t>ripple to the rest of the economy</a:t>
            </a:r>
            <a:r>
              <a:rPr lang="en-US" sz="2400" b="0" i="0" dirty="0">
                <a:solidFill>
                  <a:srgbClr val="1D1D1B"/>
                </a:solidFill>
                <a:effectLst/>
                <a:latin typeface="freight-text-pro"/>
              </a:rPr>
              <a:t> and can boost job </a:t>
            </a:r>
            <a:r>
              <a:rPr lang="en-US" sz="2400" b="0" i="0" u="none" strike="noStrike" dirty="0">
                <a:solidFill>
                  <a:srgbClr val="1D1D1B"/>
                </a:solidFill>
                <a:effectLst/>
                <a:latin typeface="freight-text-pro"/>
                <a:hlinkClick r:id="rId3"/>
              </a:rPr>
              <a:t>growth</a:t>
            </a:r>
            <a:r>
              <a:rPr lang="en-US" sz="2400" b="0" i="0" dirty="0">
                <a:solidFill>
                  <a:srgbClr val="1D1D1B"/>
                </a:solidFill>
                <a:effectLst/>
                <a:latin typeface="freight-text-pro"/>
              </a:rPr>
              <a:t> or even </a:t>
            </a:r>
            <a:r>
              <a:rPr lang="en-US" sz="2400" b="0" i="0" u="none" strike="noStrike" dirty="0">
                <a:solidFill>
                  <a:srgbClr val="1D1D1B"/>
                </a:solidFill>
                <a:effectLst/>
                <a:latin typeface="freight-text-pro"/>
                <a:hlinkClick r:id="rId4"/>
              </a:rPr>
              <a:t>wages</a:t>
            </a:r>
            <a:r>
              <a:rPr lang="en-US" sz="2400" u="none" strike="noStrike" dirty="0">
                <a:solidFill>
                  <a:srgbClr val="1D1D1B"/>
                </a:solidFill>
                <a:latin typeface="freight-text-pro"/>
              </a:rPr>
              <a:t> and economic growth!</a:t>
            </a:r>
            <a:endParaRPr lang="en-US" sz="2400" b="0" i="0" dirty="0">
              <a:solidFill>
                <a:srgbClr val="1D1D1B"/>
              </a:solidFill>
              <a:effectLst/>
              <a:latin typeface="freight-text-pro"/>
            </a:endParaRPr>
          </a:p>
          <a:p>
            <a:endParaRPr lang="en-US" sz="2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18F2560-3EFE-4BE8-8B47-D7CD0E37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3" y="3653201"/>
            <a:ext cx="4318532" cy="288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conomic Growth explained (explainity® explainer video) - YouTube">
            <a:extLst>
              <a:ext uri="{FF2B5EF4-FFF2-40B4-BE49-F238E27FC236}">
                <a16:creationId xmlns:a16="http://schemas.microsoft.com/office/drawing/2014/main" id="{B49C4209-884A-4B69-A679-12ECE148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32" y="3653201"/>
            <a:ext cx="4001887" cy="26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7545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11EC-58BB-4089-AD80-74A3900D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95759"/>
            <a:ext cx="8229600" cy="1143000"/>
          </a:xfrm>
        </p:spPr>
        <p:txBody>
          <a:bodyPr/>
          <a:lstStyle/>
          <a:p>
            <a:r>
              <a:rPr lang="en-US" sz="4800" dirty="0"/>
              <a:t>How are Interest Rates Established?</a:t>
            </a:r>
          </a:p>
        </p:txBody>
      </p:sp>
      <p:pic>
        <p:nvPicPr>
          <p:cNvPr id="1026" name="Picture 2" descr="United States Federal Reserve System Logo Vector (.AI) Free Download">
            <a:extLst>
              <a:ext uri="{FF2B5EF4-FFF2-40B4-BE49-F238E27FC236}">
                <a16:creationId xmlns:a16="http://schemas.microsoft.com/office/drawing/2014/main" id="{CEF8C87E-51B0-459D-BABE-E9D6BEE5C2F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7225"/>
            <a:ext cx="1748118" cy="17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deral Reserve System - online presentation">
            <a:extLst>
              <a:ext uri="{FF2B5EF4-FFF2-40B4-BE49-F238E27FC236}">
                <a16:creationId xmlns:a16="http://schemas.microsoft.com/office/drawing/2014/main" id="{850DA8EA-BF74-4B51-9D9D-DA54EDB85B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66" y="2509748"/>
            <a:ext cx="6061934" cy="39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5729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5E8547F-652E-4663-B9B7-4B2FB8F58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69848"/>
            <a:ext cx="8229600" cy="104946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FF3300"/>
                </a:solidFill>
              </a:rPr>
              <a:t>Money Market Model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C12B921-B941-43E9-A03B-2C4B70A2A5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364833"/>
            <a:ext cx="3962400" cy="3763963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Used to target the </a:t>
            </a:r>
            <a:r>
              <a:rPr lang="en-US" altLang="en-US" b="1" dirty="0"/>
              <a:t>Fed Funds Rate</a:t>
            </a:r>
            <a:r>
              <a:rPr lang="en-US" altLang="en-US" dirty="0"/>
              <a:t> through monetary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Nominal interest rates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Should be used in conjunction with AD/AS and Investment Demand models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31C2C9D-3A98-421F-A75B-EAF9B20936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z="1400" b="1" dirty="0"/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8C0551FA-5753-4934-A10E-FCFB9C597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3622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8C8B8850-77B5-4917-985B-9AB7485C5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800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64B27A85-1D32-498E-86C7-988CC0C37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2362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533B78B7-D4B5-493C-9BD8-7DD1518DA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5FE26264-6810-4A6C-9240-C5277670C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38400"/>
            <a:ext cx="0" cy="2209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A6A491F2-4147-4F87-A71A-AC262CF29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1AA85D51-EC09-45BD-A63F-5AF3B5D94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733800"/>
            <a:ext cx="16764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C4711B59-A9E1-4BD1-B5E9-B6A6CB17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828800"/>
            <a:ext cx="114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  Nominal ir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90F03707-B247-475D-9654-15B07E94E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ir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60FB1603-DFDD-4E25-B0A9-66FD0FF8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05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 ir</a:t>
            </a:r>
            <a:r>
              <a:rPr lang="en-US" altLang="en-US" sz="800" b="1"/>
              <a:t>1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74CAAFA9-4263-48DF-8661-9BC34A47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 MS        MS</a:t>
            </a:r>
            <a:r>
              <a:rPr lang="en-US" altLang="en-US" sz="1000" b="1"/>
              <a:t>1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B75D3633-0FD1-4D47-9ECB-E690B6ED9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267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MD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4924C2ED-1A86-4D3B-AA4A-AEA387199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76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</a:t>
            </a:r>
            <a:r>
              <a:rPr lang="en-US" altLang="en-US" sz="1800" b="1"/>
              <a:t>QM       </a:t>
            </a:r>
            <a:r>
              <a:rPr lang="en-US" altLang="en-US" sz="1800" b="1">
                <a:solidFill>
                  <a:srgbClr val="FF3300"/>
                </a:solidFill>
              </a:rPr>
              <a:t>QM</a:t>
            </a:r>
            <a:r>
              <a:rPr lang="en-US" altLang="en-US" sz="800" b="1">
                <a:solidFill>
                  <a:srgbClr val="FF3300"/>
                </a:solidFill>
              </a:rPr>
              <a:t>1</a:t>
            </a:r>
            <a:endParaRPr lang="en-US" altLang="en-US" sz="1800">
              <a:solidFill>
                <a:srgbClr val="FF3300"/>
              </a:solidFill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11CA6AEE-D65D-4ED2-ACC2-F161D71D0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181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     Quantity of Money</a:t>
            </a:r>
          </a:p>
        </p:txBody>
      </p:sp>
      <p:sp>
        <p:nvSpPr>
          <p:cNvPr id="11283" name="Line 19">
            <a:extLst>
              <a:ext uri="{FF2B5EF4-FFF2-40B4-BE49-F238E27FC236}">
                <a16:creationId xmlns:a16="http://schemas.microsoft.com/office/drawing/2014/main" id="{FE0A3ECC-D36F-40ED-8222-FC66B6049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819400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20">
            <a:extLst>
              <a:ext uri="{FF2B5EF4-FFF2-40B4-BE49-F238E27FC236}">
                <a16:creationId xmlns:a16="http://schemas.microsoft.com/office/drawing/2014/main" id="{397F9079-4D0F-4744-B6D2-C7B7F068F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962400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9EE1-99C8-4E17-AD06-2A00F9F9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25" y="1086896"/>
            <a:ext cx="8123549" cy="9893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0000"/>
                </a:solidFill>
              </a:rPr>
              <a:t>MONEY MARKET = Linked to Capital Investment (Buying Bonds)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5EC4E-9E92-4A02-8276-A32B41A69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955" y="2165350"/>
            <a:ext cx="3988661" cy="377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E85589-47A9-4FD6-805D-D8DAA41B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9" y="2165350"/>
            <a:ext cx="41148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312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C2CA42-798E-483F-BB86-D1F267960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2988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700" dirty="0">
                <a:solidFill>
                  <a:srgbClr val="FF3300"/>
                </a:solidFill>
              </a:rPr>
              <a:t>Investment Linked to AD/AS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0DCB619-D2D9-4ACB-99A7-E7C2E5F5B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   </a:t>
            </a:r>
            <a:r>
              <a:rPr lang="en-US" altLang="en-US" sz="1400" b="1"/>
              <a:t>Investment in Capital</a:t>
            </a:r>
            <a:endParaRPr lang="en-US" altLang="en-US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B15D1BA8-6734-422C-AA0F-BDE0A81CB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2860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2CA3EDEF-90EB-46F1-886B-7D6C316AE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50292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8E91A51B-E052-4395-A53C-A36376D4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533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Nom-</a:t>
            </a:r>
            <a:r>
              <a:rPr lang="en-US" altLang="en-US" sz="1200" dirty="0" err="1"/>
              <a:t>inal</a:t>
            </a:r>
            <a:r>
              <a:rPr lang="en-US" altLang="en-US" sz="1200" dirty="0"/>
              <a:t> </a:t>
            </a:r>
            <a:r>
              <a:rPr lang="en-US" altLang="en-US" sz="1800" b="1" dirty="0" err="1"/>
              <a:t>ir</a:t>
            </a:r>
            <a:endParaRPr lang="en-US" altLang="en-US" sz="1800" dirty="0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C381AB76-5694-4520-9CC1-E3A30B3D0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362200"/>
            <a:ext cx="23622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4B4A9D5E-A2A6-46A5-82E2-5291685C5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9580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Bodoni MT" panose="02070603080606020203" pitchFamily="18" charset="0"/>
              </a:rPr>
              <a:t>I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4FB84037-F320-432C-9A23-2B42E14F6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457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ir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ir</a:t>
            </a:r>
            <a:r>
              <a:rPr lang="en-US" altLang="en-US" sz="800" b="1"/>
              <a:t>1</a:t>
            </a:r>
            <a:endParaRPr lang="en-US" altLang="en-US" sz="1800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824484FE-C6E9-4A7C-B100-513263A1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05400"/>
            <a:ext cx="2949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0                        </a:t>
            </a:r>
            <a:r>
              <a:rPr lang="en-US" altLang="en-US" sz="1800" b="1">
                <a:latin typeface="Bodoni MT" panose="02070603080606020203" pitchFamily="18" charset="0"/>
              </a:rPr>
              <a:t>I      </a:t>
            </a:r>
            <a:r>
              <a:rPr lang="en-US" altLang="en-US" sz="1800" b="1">
                <a:solidFill>
                  <a:srgbClr val="FF3300"/>
                </a:solidFill>
                <a:latin typeface="Bodoni MT" panose="02070603080606020203" pitchFamily="18" charset="0"/>
              </a:rPr>
              <a:t>I</a:t>
            </a:r>
            <a:r>
              <a:rPr lang="en-US" altLang="en-US" sz="1000" b="1">
                <a:solidFill>
                  <a:srgbClr val="FF3300"/>
                </a:solidFill>
                <a:latin typeface="Arial Unicode MS" pitchFamily="34" charset="-128"/>
              </a:rPr>
              <a:t>1</a:t>
            </a:r>
            <a:endParaRPr lang="en-US" altLang="en-US" sz="1000" b="1">
              <a:solidFill>
                <a:srgbClr val="FF3300"/>
              </a:solidFill>
              <a:latin typeface="Bodoni MT" panose="02070603080606020203" pitchFamily="18" charset="0"/>
            </a:endParaRPr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ECA23A36-DE3E-42DF-9ECD-C94BC36D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505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44EC96AD-E926-41FF-A05B-48C0031DC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86200"/>
            <a:ext cx="0" cy="11430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02640E0B-D7D9-4157-A451-419E51435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7D55F3D4-21EA-4913-ADAF-C859FD057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886200"/>
            <a:ext cx="17526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FAF367A1-9EB3-4B86-8D23-21FB4731E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0200"/>
            <a:ext cx="3352800" cy="366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Quantity of Capital Investment</a:t>
            </a:r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AE92C655-40BD-4088-9054-5B7D9A1467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029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8285BFA6-A0CF-4A4E-8DD5-B690672AE8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209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E7CD7586-7D12-45FA-9B82-958E5968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33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Price level</a:t>
            </a:r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B0D00CF9-6758-423B-97BC-A8327F793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438400"/>
            <a:ext cx="2743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BE87B3FA-47EB-4F99-8290-8920D1BC79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590800"/>
            <a:ext cx="25146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72681184-E791-499C-A8C4-0D9A853B7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362200"/>
            <a:ext cx="1981200" cy="1600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0908D2C2-1FAE-429D-B133-6D04F365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124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>
            <a:extLst>
              <a:ext uri="{FF2B5EF4-FFF2-40B4-BE49-F238E27FC236}">
                <a16:creationId xmlns:a16="http://schemas.microsoft.com/office/drawing/2014/main" id="{7B9E6B0B-094E-496B-BEA2-9AEF4DA44F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37338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286E67A0-A23C-4031-9B72-C62207EC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814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>
            <a:extLst>
              <a:ext uri="{FF2B5EF4-FFF2-40B4-BE49-F238E27FC236}">
                <a16:creationId xmlns:a16="http://schemas.microsoft.com/office/drawing/2014/main" id="{A3DCFD3E-2F4E-4F2D-B8ED-80CCCAFFB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76600"/>
            <a:ext cx="0" cy="175260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>
            <a:extLst>
              <a:ext uri="{FF2B5EF4-FFF2-40B4-BE49-F238E27FC236}">
                <a16:creationId xmlns:a16="http://schemas.microsoft.com/office/drawing/2014/main" id="{E1D31E32-B9E7-4E3B-B113-1B2548B85F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581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E2069A64-5EA5-4484-B85D-40CF08482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200400"/>
            <a:ext cx="19812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3EA0E792-28FB-4FDD-B7DE-6C252A66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60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  </a:t>
            </a:r>
            <a:r>
              <a:rPr lang="en-US" altLang="en-US" sz="1400" b="1">
                <a:solidFill>
                  <a:srgbClr val="FF3300"/>
                </a:solidFill>
              </a:rPr>
              <a:t>PL</a:t>
            </a:r>
            <a:r>
              <a:rPr lang="en-US" altLang="en-US" sz="900" b="1">
                <a:solidFill>
                  <a:srgbClr val="FF3300"/>
                </a:solidFill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  PL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/>
              <a:t>  </a:t>
            </a: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3CFE54B7-A217-4828-9B9F-94AB2D866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0292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      </a:t>
            </a:r>
            <a:r>
              <a:rPr lang="en-US" altLang="en-US" sz="1800" b="1"/>
              <a:t>Y   </a:t>
            </a:r>
            <a:r>
              <a:rPr lang="en-US" altLang="en-US" sz="1800" b="1">
                <a:solidFill>
                  <a:srgbClr val="FF3300"/>
                </a:solidFill>
              </a:rPr>
              <a:t>Y</a:t>
            </a:r>
            <a:r>
              <a:rPr lang="en-US" altLang="en-US" sz="1000" b="1">
                <a:solidFill>
                  <a:srgbClr val="FF3300"/>
                </a:solidFill>
              </a:rPr>
              <a:t>1</a:t>
            </a:r>
            <a:endParaRPr lang="en-US" altLang="en-US" sz="1800">
              <a:solidFill>
                <a:srgbClr val="FF3300"/>
              </a:solidFill>
            </a:endParaRP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A577568F-0614-491C-8845-23C38E097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209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SRAS</a:t>
            </a: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01C6C145-E8AC-4744-9DBA-3F341CDB0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572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AD </a:t>
            </a:r>
            <a:r>
              <a:rPr lang="en-US" altLang="en-US" sz="1000"/>
              <a:t>(C+I+G)</a:t>
            </a:r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DD3B00C0-2F93-45F7-A243-29459E7D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7338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AD</a:t>
            </a:r>
            <a:r>
              <a:rPr lang="en-US" altLang="en-US" sz="1000" b="1">
                <a:solidFill>
                  <a:srgbClr val="FF3300"/>
                </a:solidFill>
              </a:rPr>
              <a:t>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3300"/>
                </a:solidFill>
              </a:rPr>
              <a:t>(C+</a:t>
            </a:r>
            <a:r>
              <a:rPr lang="en-US" altLang="en-US" sz="1200" b="1">
                <a:solidFill>
                  <a:schemeClr val="accent2"/>
                </a:solidFill>
              </a:rPr>
              <a:t>I</a:t>
            </a:r>
            <a:r>
              <a:rPr lang="en-US" altLang="en-US" sz="1000" b="1">
                <a:solidFill>
                  <a:schemeClr val="accent2"/>
                </a:solidFill>
              </a:rPr>
              <a:t>1</a:t>
            </a:r>
            <a:r>
              <a:rPr lang="en-US" altLang="en-US" sz="1200" b="1">
                <a:solidFill>
                  <a:srgbClr val="FF3300"/>
                </a:solidFill>
              </a:rPr>
              <a:t>+G)</a:t>
            </a: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D65F0111-E296-4B63-AAD6-4734CC45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410200"/>
            <a:ext cx="3352800" cy="366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  Real Gross Domestic Product</a:t>
            </a: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BC5C26AC-9C03-4AFB-A440-79F284BB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116" y="6019799"/>
            <a:ext cx="27705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/>
              <a:t>Expansionary Policy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8229DE2-B67C-46EF-B6C0-56B852A7B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43491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3300"/>
                </a:solidFill>
              </a:rPr>
              <a:t>Loanable Funds + Theory of Interest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ACF3D73-0B5E-43D4-A869-8671AA3D5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supply of loanable funds comes from </a:t>
            </a:r>
            <a:r>
              <a:rPr lang="en-US" altLang="en-US" sz="2400" b="1" dirty="0"/>
              <a:t>savers </a:t>
            </a:r>
            <a:r>
              <a:rPr lang="en-US" altLang="en-US" sz="2400" dirty="0"/>
              <a:t>who deposit money in banks.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Supply is </a:t>
            </a:r>
            <a:r>
              <a:rPr lang="en-US" altLang="en-US" sz="2400" b="1" dirty="0"/>
              <a:t>positively-sloped</a:t>
            </a:r>
            <a:r>
              <a:rPr lang="en-US" altLang="en-US" sz="2400" dirty="0"/>
              <a:t> because people need an incentive to delay current spending.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Demand is negatively-sloped since higher </a:t>
            </a:r>
            <a:r>
              <a:rPr lang="en-US" altLang="en-US" sz="2400" b="1" dirty="0"/>
              <a:t>interest rates</a:t>
            </a:r>
            <a:r>
              <a:rPr lang="en-US" altLang="en-US" sz="2400" dirty="0"/>
              <a:t> discourage borrowing and spending.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Government borrows money from this market when taxes don’t cover the bills. This could create </a:t>
            </a:r>
            <a:r>
              <a:rPr lang="en-US" altLang="en-US" sz="2400" b="1" dirty="0"/>
              <a:t>crowding out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D29873-FF25-42CA-B67D-46429ECC9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21976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FF3300"/>
                </a:solidFill>
              </a:rPr>
              <a:t>Control of Interest Rates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001579F-DDFC-4847-83D7-90A113F59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sz="2400" dirty="0"/>
              <a:t>The majority of influence on interest rates comes from the </a:t>
            </a:r>
            <a:r>
              <a:rPr lang="en-US" altLang="en-US" sz="2400" b="1" dirty="0"/>
              <a:t>private sector.</a:t>
            </a:r>
          </a:p>
          <a:p>
            <a:pPr eaLnBrk="1" hangingPunct="1"/>
            <a:r>
              <a:rPr lang="en-US" altLang="en-US" sz="2400" dirty="0"/>
              <a:t>Rates react to changes in the </a:t>
            </a:r>
            <a:r>
              <a:rPr lang="en-US" altLang="en-US" sz="2400" b="1" dirty="0"/>
              <a:t>individual desire </a:t>
            </a:r>
            <a:r>
              <a:rPr lang="en-US" altLang="en-US" sz="2400" dirty="0"/>
              <a:t>of private citizens to consume or invest in capital (or to save…)</a:t>
            </a:r>
          </a:p>
          <a:p>
            <a:pPr eaLnBrk="1" hangingPunct="1"/>
            <a:r>
              <a:rPr lang="en-US" altLang="en-US" sz="2400" dirty="0"/>
              <a:t>Investment spending and the interest sensitive components of consumption spending are </a:t>
            </a:r>
            <a:r>
              <a:rPr lang="en-US" altLang="en-US" sz="2400" b="1" dirty="0"/>
              <a:t>inversely related </a:t>
            </a:r>
            <a:r>
              <a:rPr lang="en-US" altLang="en-US" sz="2400" dirty="0"/>
              <a:t>to interest rates.</a:t>
            </a:r>
          </a:p>
          <a:p>
            <a:pPr eaLnBrk="1" hangingPunct="1"/>
            <a:r>
              <a:rPr lang="en-US" altLang="en-US" sz="2400" dirty="0"/>
              <a:t>The desire to save is positively related to </a:t>
            </a:r>
            <a:r>
              <a:rPr lang="en-US" altLang="en-US" sz="2400" b="1" dirty="0"/>
              <a:t>interest rates.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6403-3D0C-4222-B38B-D3F83325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0311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Calculating</a:t>
            </a:r>
            <a:br>
              <a:rPr lang="en-US" sz="3600" dirty="0"/>
            </a:br>
            <a:r>
              <a:rPr lang="en-US" sz="3600" dirty="0"/>
              <a:t>Simple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EDBDB-E003-494F-9B18-6E8F8A889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A9900"/>
                </a:solidFill>
              </a:rPr>
              <a:t>FC = P x R x T</a:t>
            </a:r>
          </a:p>
          <a:p>
            <a:r>
              <a:rPr lang="en-US" sz="2000" dirty="0">
                <a:solidFill>
                  <a:srgbClr val="7A9900"/>
                </a:solidFill>
              </a:rPr>
              <a:t>FC:  </a:t>
            </a:r>
            <a:r>
              <a:rPr lang="en-US" sz="2000" dirty="0"/>
              <a:t>Finance Change or total Interest</a:t>
            </a:r>
          </a:p>
          <a:p>
            <a:r>
              <a:rPr lang="en-US" sz="2000" dirty="0">
                <a:solidFill>
                  <a:srgbClr val="7A9900"/>
                </a:solidFill>
              </a:rPr>
              <a:t>P: </a:t>
            </a:r>
            <a:r>
              <a:rPr lang="en-US" sz="2000" dirty="0"/>
              <a:t>Principal</a:t>
            </a:r>
          </a:p>
          <a:p>
            <a:r>
              <a:rPr lang="en-US" sz="2000" dirty="0">
                <a:solidFill>
                  <a:srgbClr val="7A9900"/>
                </a:solidFill>
              </a:rPr>
              <a:t>R: </a:t>
            </a:r>
            <a:r>
              <a:rPr lang="en-US" sz="2000" dirty="0"/>
              <a:t>Interest Rate (an add on rate, expressed in decimal form)</a:t>
            </a:r>
          </a:p>
          <a:p>
            <a:r>
              <a:rPr lang="en-US" sz="2000" dirty="0">
                <a:solidFill>
                  <a:srgbClr val="7A9900"/>
                </a:solidFill>
              </a:rPr>
              <a:t>T:  </a:t>
            </a:r>
            <a:r>
              <a:rPr lang="en-US" sz="2000" dirty="0"/>
              <a:t>Time  in years</a:t>
            </a:r>
          </a:p>
          <a:p>
            <a:pPr marL="0" indent="0">
              <a:buNone/>
            </a:pPr>
            <a:r>
              <a:rPr lang="en-US" sz="2000" i="1" dirty="0"/>
              <a:t>For example, you  borrow $10,000 at 8% What is the finance charge for  4 years?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7A9900"/>
                </a:solidFill>
              </a:rPr>
              <a:t>$10,000  x .08 x 4 = $3,200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558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70C4-B26D-4A43-99A7-E9B31DBA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Calculate Some Finance Charges!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7EF4C-21DB-4977-AB7E-0F02F7DF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Gabrielle Daily borrows</a:t>
            </a:r>
            <a:r>
              <a:rPr lang="en-US" dirty="0">
                <a:solidFill>
                  <a:srgbClr val="7A9900"/>
                </a:solidFill>
              </a:rPr>
              <a:t> $1,000 at 6 %  </a:t>
            </a:r>
            <a:r>
              <a:rPr lang="en-US" dirty="0"/>
              <a:t>add on rate for </a:t>
            </a:r>
            <a:r>
              <a:rPr lang="en-US" b="1" dirty="0"/>
              <a:t>1 year</a:t>
            </a:r>
            <a:r>
              <a:rPr lang="en-US" dirty="0"/>
              <a:t>. What is the finance charge?</a:t>
            </a:r>
          </a:p>
          <a:p>
            <a:endParaRPr lang="en-US" dirty="0"/>
          </a:p>
          <a:p>
            <a:r>
              <a:rPr lang="en-US" dirty="0"/>
              <a:t>Jessica Candelaria  borrows </a:t>
            </a:r>
            <a:r>
              <a:rPr lang="en-US" dirty="0">
                <a:solidFill>
                  <a:srgbClr val="7A9900"/>
                </a:solidFill>
              </a:rPr>
              <a:t>$2,000 at a 10% </a:t>
            </a:r>
            <a:r>
              <a:rPr lang="en-US" dirty="0"/>
              <a:t>add on rate for </a:t>
            </a:r>
            <a:r>
              <a:rPr lang="en-US" b="1" dirty="0"/>
              <a:t>3 years</a:t>
            </a:r>
            <a:r>
              <a:rPr lang="en-US" dirty="0"/>
              <a:t>. What is the finance charge?</a:t>
            </a:r>
          </a:p>
        </p:txBody>
      </p:sp>
    </p:spTree>
    <p:extLst>
      <p:ext uri="{BB962C8B-B14F-4D97-AF65-F5344CB8AC3E}">
        <p14:creationId xmlns:p14="http://schemas.microsoft.com/office/powerpoint/2010/main" val="375950193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D5F5-DA62-45E1-BD72-7BA9AEC7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058E-5906-4B18-ABAE-258EB707A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Gabrielle Daily borrows $1,000 at 6 %  add on rate for </a:t>
            </a:r>
            <a:r>
              <a:rPr lang="en-US" b="1" dirty="0"/>
              <a:t>1 year</a:t>
            </a:r>
            <a:r>
              <a:rPr lang="en-US" dirty="0"/>
              <a:t>. What is the finance charge?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A9900"/>
                </a:solidFill>
              </a:rPr>
              <a:t>$60</a:t>
            </a:r>
          </a:p>
          <a:p>
            <a:r>
              <a:rPr lang="en-US" dirty="0"/>
              <a:t>Jessica Candelaria  borrows $2,000 at a 10% add on rate for </a:t>
            </a:r>
            <a:r>
              <a:rPr lang="en-US" b="1" dirty="0"/>
              <a:t>3 years</a:t>
            </a:r>
            <a:r>
              <a:rPr lang="en-US" dirty="0"/>
              <a:t>. What is the finance charge  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A9900"/>
                </a:solidFill>
              </a:rPr>
              <a:t>$600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4312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884E-D31E-49EF-B826-3EC2FE84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Repayment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2F1F0-F6E4-486D-B6A4-DAAB3ABCE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 to lower  the  finance charge,  should you shop  for a </a:t>
            </a:r>
            <a:r>
              <a:rPr lang="en-US" dirty="0">
                <a:solidFill>
                  <a:srgbClr val="7A9900"/>
                </a:solidFill>
              </a:rPr>
              <a:t>higher or lower interest rate</a:t>
            </a:r>
            <a:r>
              <a:rPr lang="en-US" dirty="0"/>
              <a:t>?  Why?</a:t>
            </a:r>
          </a:p>
          <a:p>
            <a:endParaRPr lang="en-US" dirty="0"/>
          </a:p>
          <a:p>
            <a:r>
              <a:rPr lang="en-US" dirty="0"/>
              <a:t>If  you want to reduce the finance charges should you pay back the loan </a:t>
            </a:r>
            <a:r>
              <a:rPr lang="en-US" dirty="0">
                <a:solidFill>
                  <a:srgbClr val="7A9900"/>
                </a:solidFill>
              </a:rPr>
              <a:t>more quickly or less quickly</a:t>
            </a:r>
            <a:r>
              <a:rPr lang="en-US" dirty="0"/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283894801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6CAE-B186-4F3B-889F-00BAE539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6F39-BDCA-4C8B-AC09-9662CC0D5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 to lower the  finance charge, should you shop  for a higher or lower interest rate?  Why?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A9900"/>
                </a:solidFill>
              </a:rPr>
              <a:t>Lower, because the  interest will be lower, and you will pay less.</a:t>
            </a:r>
          </a:p>
          <a:p>
            <a:r>
              <a:rPr lang="en-US" dirty="0"/>
              <a:t>If  you want to reduce the finance charges, should you pay back the loan more quickly or less quickly? Why?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A9900"/>
                </a:solidFill>
              </a:rPr>
              <a:t>More  quickly. The more quickly you  pay  back your loan, the shorter your borrowing period and the lower finance charges.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114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F6FB-806A-4D06-800B-20A0F185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3920"/>
            <a:ext cx="8229600" cy="1143000"/>
          </a:xfrm>
        </p:spPr>
        <p:txBody>
          <a:bodyPr/>
          <a:lstStyle/>
          <a:p>
            <a:r>
              <a:rPr lang="en-US" sz="3600" dirty="0"/>
              <a:t>Let’s Calculate Monthly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54AC3-5BD5-443A-A3E7-A9081F51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3346"/>
            <a:ext cx="8229600" cy="3779520"/>
          </a:xfrm>
        </p:spPr>
        <p:txBody>
          <a:bodyPr/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= (PFC)N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Monthly Payment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of the loan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 charge or total interest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months for the loan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borrow $10,000 at an 8%  add on rate for 4 years.  What is your monthly payment?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 = $10,000 x .08 x 4 = $3,000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 =</a:t>
            </a: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$10,000 + $3,2000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$275 a month</a:t>
            </a:r>
            <a:endParaRPr lang="en-US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000" dirty="0"/>
              <a:t>                              48</a:t>
            </a:r>
          </a:p>
        </p:txBody>
      </p:sp>
    </p:spTree>
    <p:extLst>
      <p:ext uri="{BB962C8B-B14F-4D97-AF65-F5344CB8AC3E}">
        <p14:creationId xmlns:p14="http://schemas.microsoft.com/office/powerpoint/2010/main" val="259264665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21B2-320D-4314-AE00-8E61CA6D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Borrowing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0B54-7D2C-4127-BC70-E91F2D20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Maria Torres borrows </a:t>
            </a:r>
            <a:r>
              <a:rPr lang="en-US" dirty="0">
                <a:solidFill>
                  <a:srgbClr val="7A9900"/>
                </a:solidFill>
              </a:rPr>
              <a:t>$8,000 at an 8 % </a:t>
            </a:r>
            <a:r>
              <a:rPr lang="en-US" dirty="0"/>
              <a:t>add on rate for 4 years</a:t>
            </a:r>
          </a:p>
          <a:p>
            <a:r>
              <a:rPr lang="en-US" dirty="0"/>
              <a:t>What is the finance charge?</a:t>
            </a:r>
          </a:p>
          <a:p>
            <a:endParaRPr lang="en-US" dirty="0"/>
          </a:p>
          <a:p>
            <a:r>
              <a:rPr lang="en-US" dirty="0"/>
              <a:t>What is the monthly payment?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8847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2AF4-5EB2-4CF0-AB11-8D6BC118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6CCF-74F6-4BD3-84BC-7C6AB4BF3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Maria Torres borrows $8,000 at an 8 % add on rate for 4 years</a:t>
            </a:r>
          </a:p>
          <a:p>
            <a:r>
              <a:rPr lang="en-US" dirty="0"/>
              <a:t>What is the finance charge?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A9900"/>
                </a:solidFill>
              </a:rPr>
              <a:t>$2,560</a:t>
            </a:r>
          </a:p>
          <a:p>
            <a:r>
              <a:rPr lang="en-US" dirty="0"/>
              <a:t>What is the monthly payment?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A9900"/>
                </a:solidFill>
              </a:rPr>
              <a:t>$220</a:t>
            </a:r>
          </a:p>
        </p:txBody>
      </p:sp>
    </p:spTree>
    <p:extLst>
      <p:ext uri="{BB962C8B-B14F-4D97-AF65-F5344CB8AC3E}">
        <p14:creationId xmlns:p14="http://schemas.microsoft.com/office/powerpoint/2010/main" val="272850411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5D09-C67A-42AF-99DC-E8FE7F79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Borrowing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335E-8FC0-4E71-9ADC-EFFA1D79F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David Kim borrows </a:t>
            </a:r>
            <a:r>
              <a:rPr lang="en-US" dirty="0">
                <a:solidFill>
                  <a:srgbClr val="7A9900"/>
                </a:solidFill>
              </a:rPr>
              <a:t>$8,000 at 8% </a:t>
            </a:r>
            <a:r>
              <a:rPr lang="en-US" dirty="0"/>
              <a:t>for 2 years.</a:t>
            </a:r>
          </a:p>
          <a:p>
            <a:r>
              <a:rPr lang="en-US" dirty="0"/>
              <a:t>What is the finance charge?</a:t>
            </a:r>
          </a:p>
          <a:p>
            <a:endParaRPr lang="en-US" dirty="0"/>
          </a:p>
          <a:p>
            <a:r>
              <a:rPr lang="en-US" dirty="0"/>
              <a:t>What is the monthly payment?</a:t>
            </a:r>
          </a:p>
        </p:txBody>
      </p:sp>
    </p:spTree>
    <p:extLst>
      <p:ext uri="{BB962C8B-B14F-4D97-AF65-F5344CB8AC3E}">
        <p14:creationId xmlns:p14="http://schemas.microsoft.com/office/powerpoint/2010/main" val="30456596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C91F-7291-44BC-8DB8-45549869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4954-B60D-42B5-8174-843499541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David Kim borrows $8,000 at 8% for 2 years.</a:t>
            </a:r>
          </a:p>
          <a:p>
            <a:r>
              <a:rPr lang="en-US" dirty="0"/>
              <a:t>What is the finance charge?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</a:rPr>
              <a:t>($8,000  x 08  x  2) = </a:t>
            </a:r>
            <a:r>
              <a:rPr lang="en-US" b="1" dirty="0">
                <a:solidFill>
                  <a:srgbClr val="7A9900"/>
                </a:solidFill>
              </a:rPr>
              <a:t>$1,280</a:t>
            </a:r>
          </a:p>
          <a:p>
            <a:r>
              <a:rPr lang="en-US" dirty="0"/>
              <a:t>What is the monthly payment?</a:t>
            </a:r>
          </a:p>
          <a:p>
            <a:pPr marL="0" indent="0">
              <a:buNone/>
            </a:pPr>
            <a:r>
              <a:rPr lang="en-US" dirty="0">
                <a:solidFill>
                  <a:srgbClr val="7A9900"/>
                </a:solidFill>
              </a:rPr>
              <a:t>($8,000 + $1,280)/ 24 = </a:t>
            </a:r>
            <a:r>
              <a:rPr lang="en-US" b="1" dirty="0">
                <a:solidFill>
                  <a:srgbClr val="7A9900"/>
                </a:solidFill>
              </a:rPr>
              <a:t>$386.67</a:t>
            </a:r>
            <a:r>
              <a:rPr lang="en-US" b="1" u="sng" dirty="0">
                <a:solidFill>
                  <a:srgbClr val="7A9900"/>
                </a:solidFill>
              </a:rPr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7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9C8E-51C6-4A9A-8FE2-90BC6D3E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Truth and Lending Law 1968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2C25-CDBA-4DEB-9971-067F8CCA6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The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Roboto"/>
              </a:rPr>
              <a:t>Truth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 in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Roboto"/>
              </a:rPr>
              <a:t>Lending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 Act (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Roboto"/>
              </a:rPr>
              <a:t>TILA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) protects you against </a:t>
            </a:r>
            <a:r>
              <a:rPr lang="en-US" sz="2400" b="0" i="0" dirty="0">
                <a:solidFill>
                  <a:srgbClr val="7A9900"/>
                </a:solidFill>
                <a:effectLst/>
                <a:latin typeface="Roboto"/>
              </a:rPr>
              <a:t>inaccurate and unfair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credit billing and credit card practices. It requires 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Roboto"/>
              </a:rPr>
              <a:t>lenders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Roboto"/>
              </a:rPr>
              <a:t> to provide you with loan cost information so that you can comparison shop for certain types of loans.</a:t>
            </a:r>
          </a:p>
          <a:p>
            <a:pPr marL="0" indent="0" algn="l">
              <a:buNone/>
            </a:pPr>
            <a:br>
              <a:rPr lang="en-US" sz="2400" b="0" i="0" u="none" strike="noStrike" dirty="0">
                <a:solidFill>
                  <a:srgbClr val="660099"/>
                </a:solidFill>
                <a:effectLst/>
                <a:latin typeface="Roboto"/>
                <a:hlinkClick r:id="rId2"/>
              </a:rPr>
            </a:br>
            <a:r>
              <a:rPr lang="en-US" sz="2400" b="0" i="0" u="none" strike="noStrike" dirty="0">
                <a:solidFill>
                  <a:srgbClr val="202124"/>
                </a:solidFill>
                <a:effectLst/>
                <a:latin typeface="Roboto"/>
                <a:hlinkClick r:id="rId2"/>
              </a:rPr>
              <a:t>www.occ.treas.gov</a:t>
            </a:r>
            <a:r>
              <a:rPr lang="en-US" sz="2400" b="0" i="0" u="none" strike="noStrike" dirty="0">
                <a:solidFill>
                  <a:srgbClr val="5F6368"/>
                </a:solidFill>
                <a:effectLst/>
                <a:latin typeface="Roboto"/>
                <a:hlinkClick r:id="rId2"/>
              </a:rPr>
              <a:t> </a:t>
            </a:r>
            <a:endParaRPr lang="en-US" sz="2400" b="0" i="0" u="none" strike="noStrike" dirty="0">
              <a:solidFill>
                <a:srgbClr val="660099"/>
              </a:solidFill>
              <a:effectLst/>
              <a:latin typeface="Roboto"/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1677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51094-1A9C-4B7A-97EC-94088841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21" y="1021977"/>
            <a:ext cx="8544757" cy="1143000"/>
          </a:xfrm>
        </p:spPr>
        <p:txBody>
          <a:bodyPr/>
          <a:lstStyle/>
          <a:p>
            <a:r>
              <a:rPr lang="en-US" sz="2800" dirty="0"/>
              <a:t>Dodd Frank Act and the Consumer Protection Act 2008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A443-0B0E-4303-9CD6-1BFDDB627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This was as a result of the </a:t>
            </a:r>
            <a:r>
              <a:rPr lang="en-US" sz="2400" dirty="0">
                <a:solidFill>
                  <a:srgbClr val="7A9900"/>
                </a:solidFill>
              </a:rPr>
              <a:t>2008 Financial Crisis</a:t>
            </a:r>
          </a:p>
          <a:p>
            <a:r>
              <a:rPr lang="en-US" sz="2400" dirty="0"/>
              <a:t>In the past, lenders advertised interest rates in various ways</a:t>
            </a:r>
          </a:p>
          <a:p>
            <a:r>
              <a:rPr lang="en-US" sz="2400" dirty="0"/>
              <a:t>Historical outcomes:</a:t>
            </a:r>
          </a:p>
          <a:p>
            <a:pPr lvl="1"/>
            <a:r>
              <a:rPr lang="en-US" sz="2400" dirty="0"/>
              <a:t>some people end up paying a much higher rate than they thought</a:t>
            </a:r>
          </a:p>
          <a:p>
            <a:pPr lvl="1"/>
            <a:r>
              <a:rPr lang="en-US" sz="2400" dirty="0"/>
              <a:t>lenders would compute the rates differently for different products</a:t>
            </a:r>
          </a:p>
          <a:p>
            <a:pPr lvl="1"/>
            <a:r>
              <a:rPr lang="en-US" sz="2400" dirty="0"/>
              <a:t>consumers had difficulty shopping for credit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1492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B955-314E-4F08-B81E-724A3507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9507C-3974-4269-BE81-A5938DF19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What is APR?">
            <a:hlinkClick r:id="" action="ppaction://media"/>
            <a:extLst>
              <a:ext uri="{FF2B5EF4-FFF2-40B4-BE49-F238E27FC236}">
                <a16:creationId xmlns:a16="http://schemas.microsoft.com/office/drawing/2014/main" id="{A650C7FC-6095-46F2-B434-AFCD43FE73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970202"/>
            <a:ext cx="7828961" cy="397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8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4C9B-D4CC-4869-925B-59829596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“Zero %” APR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C1AF-DDAA-4888-B5C3-7739C17B6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98" y="3749041"/>
            <a:ext cx="8229600" cy="37795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What does this mean for the consumer?</a:t>
            </a:r>
          </a:p>
          <a:p>
            <a:endParaRPr lang="en-US" dirty="0"/>
          </a:p>
        </p:txBody>
      </p:sp>
      <p:pic>
        <p:nvPicPr>
          <p:cNvPr id="1026" name="Picture 2" descr="0% Financing for 72 Months | 0% APR on 2020 Ford Models">
            <a:extLst>
              <a:ext uri="{FF2B5EF4-FFF2-40B4-BE49-F238E27FC236}">
                <a16:creationId xmlns:a16="http://schemas.microsoft.com/office/drawing/2014/main" id="{B26904BD-B865-4975-BC85-D15AD2742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8" y="3629319"/>
            <a:ext cx="8896730" cy="240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5CE51-5EC7-4A3D-A49D-1165BAAA59DB}"/>
              </a:ext>
            </a:extLst>
          </p:cNvPr>
          <p:cNvSpPr txBox="1"/>
          <p:nvPr/>
        </p:nvSpPr>
        <p:spPr>
          <a:xfrm>
            <a:off x="1409307" y="2057400"/>
            <a:ext cx="632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A9900"/>
                </a:solidFill>
              </a:rPr>
              <a:t>…What does it mean for the consumer?</a:t>
            </a:r>
          </a:p>
        </p:txBody>
      </p:sp>
    </p:spTree>
    <p:extLst>
      <p:ext uri="{BB962C8B-B14F-4D97-AF65-F5344CB8AC3E}">
        <p14:creationId xmlns:p14="http://schemas.microsoft.com/office/powerpoint/2010/main" val="476451119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B598-EB2B-4A1E-A2D9-F104E3823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Determining APR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DF4F-C152-44A3-9239-2110E38C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7" y="1936377"/>
            <a:ext cx="8092911" cy="3410618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 =    </a:t>
            </a:r>
            <a:r>
              <a:rPr lang="en-US" sz="1800" b="1" u="sng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M x FC</a:t>
            </a:r>
            <a:endParaRPr lang="en-US" sz="1800" b="1" u="sng" dirty="0">
              <a:solidFill>
                <a:srgbClr val="7A99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P x (N+1)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Number of payments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(Monthly Payments is always 12 per calendar year)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FC: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 charges or total interest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A99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N:   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payments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918086-AFAF-4BFD-B720-85945057B65F}"/>
              </a:ext>
            </a:extLst>
          </p:cNvPr>
          <p:cNvSpPr txBox="1"/>
          <p:nvPr/>
        </p:nvSpPr>
        <p:spPr>
          <a:xfrm>
            <a:off x="593887" y="5569489"/>
            <a:ext cx="8092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The 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Roboto"/>
              </a:rPr>
              <a:t>APR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 is the total yearly cost of borrowing. The interest rate is equal to the 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Roboto"/>
              </a:rPr>
              <a:t>APR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 </a:t>
            </a:r>
            <a:r>
              <a:rPr lang="en-US" sz="1600" b="0" i="1" dirty="0">
                <a:solidFill>
                  <a:srgbClr val="7A9900"/>
                </a:solidFill>
                <a:effectLst/>
                <a:latin typeface="Roboto"/>
              </a:rPr>
              <a:t>minus the portion 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of that cost that comes from fees. Both the 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Roboto"/>
              </a:rPr>
              <a:t>APR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 and interest rate are expressed as percentage rates, but the 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Roboto"/>
              </a:rPr>
              <a:t>APR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 is </a:t>
            </a:r>
            <a:r>
              <a:rPr lang="en-US" sz="1600" b="0" i="1" dirty="0">
                <a:solidFill>
                  <a:srgbClr val="7A9900"/>
                </a:solidFill>
                <a:effectLst/>
                <a:latin typeface="Roboto"/>
              </a:rPr>
              <a:t>always higher 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unless the </a:t>
            </a:r>
            <a:r>
              <a:rPr lang="en-US" sz="1600" b="1" i="1" dirty="0">
                <a:solidFill>
                  <a:srgbClr val="222222"/>
                </a:solidFill>
                <a:effectLst/>
                <a:latin typeface="Roboto"/>
              </a:rPr>
              <a:t>loan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Roboto"/>
              </a:rPr>
              <a:t> includes no fees</a:t>
            </a:r>
            <a:r>
              <a:rPr lang="en-US" sz="1600" b="0" i="0" u="sng" dirty="0">
                <a:solidFill>
                  <a:srgbClr val="222222"/>
                </a:solidFill>
                <a:effectLst/>
                <a:latin typeface="Roboto"/>
              </a:rPr>
              <a:t>.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71611573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2E15-3FE5-4380-B24D-CCB62D6E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Comparing Finance Charges with APR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534C-5EE3-46F2-8CC1-C41F7A3E6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George</a:t>
            </a:r>
            <a:r>
              <a:rPr lang="en-US" sz="2400" dirty="0"/>
              <a:t> secured a loan </a:t>
            </a:r>
            <a:r>
              <a:rPr lang="en-US" sz="2400" dirty="0">
                <a:solidFill>
                  <a:srgbClr val="7A9900"/>
                </a:solidFill>
              </a:rPr>
              <a:t>$1,200 at 10% </a:t>
            </a:r>
            <a:r>
              <a:rPr lang="en-US" sz="2400" dirty="0"/>
              <a:t>and he will pay off the loan at the end of the year.  He will pay $1,320 at the end of the year.</a:t>
            </a:r>
          </a:p>
          <a:p>
            <a:pPr marL="0" indent="0">
              <a:buNone/>
            </a:pPr>
            <a:r>
              <a:rPr lang="en-US" sz="2400" b="1" dirty="0"/>
              <a:t>Sheila</a:t>
            </a:r>
            <a:r>
              <a:rPr lang="en-US" sz="2400" dirty="0"/>
              <a:t> secured a loan </a:t>
            </a:r>
            <a:r>
              <a:rPr lang="en-US" sz="2400" dirty="0">
                <a:solidFill>
                  <a:srgbClr val="7A9900"/>
                </a:solidFill>
              </a:rPr>
              <a:t>$1,200 at 10% </a:t>
            </a:r>
            <a:r>
              <a:rPr lang="en-US" sz="2400" dirty="0"/>
              <a:t>paying $110 a month. Part of this repayment of the loan is the principal and the interest rate and service charges.</a:t>
            </a:r>
          </a:p>
          <a:p>
            <a:pPr marL="0" indent="0">
              <a:buNone/>
            </a:pPr>
            <a:r>
              <a:rPr lang="en-US" sz="2400" dirty="0"/>
              <a:t>Each month she has less of the loan.</a:t>
            </a: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let’s see  annual percentage rate using the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 formula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APR  =  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12 x $120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= </a:t>
            </a:r>
            <a:r>
              <a:rPr lang="en-US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$2,880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= 0.1846  = 18.46 %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$1,200 x 13      $15,600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03691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E252-4726-448F-A8F0-7BD75975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5802"/>
            <a:ext cx="8229600" cy="1143000"/>
          </a:xfrm>
        </p:spPr>
        <p:txBody>
          <a:bodyPr/>
          <a:lstStyle/>
          <a:p>
            <a:r>
              <a:rPr lang="en-US" sz="4000" dirty="0"/>
              <a:t>Why the difference between an add on finance charge and APR?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6DBE5-7A73-4B0D-B7C7-26498F37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86866"/>
            <a:ext cx="8229600" cy="3779520"/>
          </a:xfrm>
        </p:spPr>
        <p:txBody>
          <a:bodyPr/>
          <a:lstStyle/>
          <a:p>
            <a:r>
              <a:rPr lang="en-US" dirty="0"/>
              <a:t>George has the loan for the entire year and he then pays it back in </a:t>
            </a:r>
            <a:r>
              <a:rPr lang="en-US" b="1" dirty="0">
                <a:solidFill>
                  <a:srgbClr val="7A9900"/>
                </a:solidFill>
              </a:rPr>
              <a:t>ONE sum </a:t>
            </a:r>
            <a:r>
              <a:rPr lang="en-US" dirty="0"/>
              <a:t>at the end of the time period.</a:t>
            </a:r>
          </a:p>
          <a:p>
            <a:r>
              <a:rPr lang="en-US" dirty="0"/>
              <a:t>Sheila pays a </a:t>
            </a:r>
            <a:r>
              <a:rPr lang="en-US" b="1" dirty="0">
                <a:solidFill>
                  <a:srgbClr val="7A9900"/>
                </a:solidFill>
              </a:rPr>
              <a:t>monthly amount</a:t>
            </a:r>
            <a:r>
              <a:rPr lang="en-US" dirty="0">
                <a:solidFill>
                  <a:srgbClr val="7A9900"/>
                </a:solidFill>
              </a:rPr>
              <a:t> </a:t>
            </a:r>
            <a:r>
              <a:rPr lang="en-US" dirty="0"/>
              <a:t>which goes toward the repayment of the loan. </a:t>
            </a:r>
          </a:p>
          <a:p>
            <a:pPr marL="0" indent="0">
              <a:buNone/>
            </a:pPr>
            <a:r>
              <a:rPr lang="en-US" sz="2400" b="1" i="1" dirty="0"/>
              <a:t>Sheila</a:t>
            </a:r>
            <a:r>
              <a:rPr lang="en-US" sz="2400" i="1" dirty="0"/>
              <a:t> has less of a loan each month because of her monthly payments. She is paying for a service fee along with the interest rate.</a:t>
            </a:r>
          </a:p>
          <a:p>
            <a:pPr marL="0" indent="0">
              <a:buNone/>
            </a:pPr>
            <a:r>
              <a:rPr lang="en-US" sz="2400" b="1" i="1" dirty="0"/>
              <a:t>George</a:t>
            </a:r>
            <a:r>
              <a:rPr lang="en-US" sz="2400" i="1" dirty="0"/>
              <a:t> has no other service fee but the Interest rate on the loan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85351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AFB6-92A8-4CCA-A3B3-984E2C5A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APR &amp; Financing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22B0-7810-413C-905B-4D62A73C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Lisa Rios borrows </a:t>
            </a:r>
            <a:r>
              <a:rPr lang="en-US" dirty="0">
                <a:solidFill>
                  <a:srgbClr val="7A9900"/>
                </a:solidFill>
              </a:rPr>
              <a:t>$5,000 at 5% </a:t>
            </a:r>
            <a:r>
              <a:rPr lang="en-US" dirty="0"/>
              <a:t>add on rate for </a:t>
            </a:r>
            <a:r>
              <a:rPr lang="en-US" dirty="0">
                <a:solidFill>
                  <a:srgbClr val="7A9900"/>
                </a:solidFill>
              </a:rPr>
              <a:t>one year</a:t>
            </a:r>
          </a:p>
          <a:p>
            <a:r>
              <a:rPr lang="en-US" dirty="0"/>
              <a:t>What is her finance charge?</a:t>
            </a:r>
          </a:p>
          <a:p>
            <a:r>
              <a:rPr lang="en-US" dirty="0"/>
              <a:t>What is her APR?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11F6D-8719-43B6-8493-F7F4794B2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684" y="4686192"/>
            <a:ext cx="22002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759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AFB6-92A8-4CCA-A3B3-984E2C5A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D22B0-7810-413C-905B-4D62A73C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Lisa Rios borrows $5,000 at 5% add on rate for one year…</a:t>
            </a:r>
          </a:p>
          <a:p>
            <a:r>
              <a:rPr lang="en-US" dirty="0"/>
              <a:t>What is her finance charge?  </a:t>
            </a:r>
            <a:r>
              <a:rPr lang="en-US" b="1" dirty="0">
                <a:solidFill>
                  <a:srgbClr val="7A9900"/>
                </a:solidFill>
              </a:rPr>
              <a:t>$250</a:t>
            </a:r>
          </a:p>
          <a:p>
            <a:r>
              <a:rPr lang="en-US" dirty="0"/>
              <a:t>What is her APR?  </a:t>
            </a:r>
            <a:r>
              <a:rPr lang="en-US" b="1" dirty="0">
                <a:solidFill>
                  <a:srgbClr val="7A9900"/>
                </a:solidFill>
              </a:rPr>
              <a:t>9.2%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329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8CA3-CFA1-4E28-8611-2145BD26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APR &amp; Financing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DA9F-B498-4E36-8761-D4CE6A51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Brett Olson borrows </a:t>
            </a:r>
            <a:r>
              <a:rPr lang="en-US" dirty="0">
                <a:solidFill>
                  <a:srgbClr val="7A9900"/>
                </a:solidFill>
              </a:rPr>
              <a:t>$6,000 for three years at a 7% </a:t>
            </a:r>
            <a:r>
              <a:rPr lang="en-US" dirty="0"/>
              <a:t>add on rate…</a:t>
            </a:r>
          </a:p>
          <a:p>
            <a:r>
              <a:rPr lang="en-US" dirty="0"/>
              <a:t>What is the finance charge?</a:t>
            </a:r>
          </a:p>
          <a:p>
            <a:endParaRPr lang="en-US" dirty="0"/>
          </a:p>
          <a:p>
            <a:r>
              <a:rPr lang="en-US" dirty="0"/>
              <a:t>What is the APR?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C10A8-59B6-4190-BDBF-EDF85CF3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959" y="5177787"/>
            <a:ext cx="2441542" cy="12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483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4E07D46-8268-4A1E-853F-435FD2B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131570"/>
            <a:ext cx="3246120" cy="4594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9032" y="5719572"/>
            <a:ext cx="6345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https://store.councilforeconed.org/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353993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8CA3-CFA1-4E28-8611-2145BD26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9DA9F-B498-4E36-8761-D4CE6A51A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Brett Olson borrows $6,000 for three years at a 7% add on rate…</a:t>
            </a:r>
          </a:p>
          <a:p>
            <a:r>
              <a:rPr lang="en-US" dirty="0"/>
              <a:t>What is the finance charge?  </a:t>
            </a:r>
            <a:r>
              <a:rPr lang="en-US" b="1" dirty="0">
                <a:solidFill>
                  <a:srgbClr val="7A9900"/>
                </a:solidFill>
              </a:rPr>
              <a:t>$1,260</a:t>
            </a:r>
          </a:p>
          <a:p>
            <a:endParaRPr lang="en-US" dirty="0"/>
          </a:p>
          <a:p>
            <a:r>
              <a:rPr lang="en-US" dirty="0"/>
              <a:t>What is the APR?  </a:t>
            </a:r>
            <a:r>
              <a:rPr lang="en-US" b="1" dirty="0">
                <a:solidFill>
                  <a:srgbClr val="7A9900"/>
                </a:solidFill>
              </a:rPr>
              <a:t>13.6%</a:t>
            </a:r>
          </a:p>
        </p:txBody>
      </p:sp>
    </p:spTree>
    <p:extLst>
      <p:ext uri="{BB962C8B-B14F-4D97-AF65-F5344CB8AC3E}">
        <p14:creationId xmlns:p14="http://schemas.microsoft.com/office/powerpoint/2010/main" val="119691931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E872-7718-4F3E-BBAD-6717539D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789"/>
            <a:ext cx="8229600" cy="11430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Nominal Interest Rate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ABD8-8DAF-4C12-BB54-90DCB5641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The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2"/>
              </a:rPr>
              <a:t>nominal interest rate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is the stated interest rate of a bond or loan, which signifies the </a:t>
            </a:r>
            <a:r>
              <a:rPr lang="en-US" b="0" i="0" dirty="0">
                <a:solidFill>
                  <a:srgbClr val="7A9900"/>
                </a:solidFill>
                <a:effectLst/>
                <a:latin typeface="SourceSansPro"/>
              </a:rPr>
              <a:t>actual monetary price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 borrowers pay lenders to use their money.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111111"/>
                </a:solidFill>
                <a:latin typeface="SourceSansPro"/>
              </a:rPr>
              <a:t>Ex.: </a:t>
            </a:r>
            <a:r>
              <a:rPr lang="en-US" b="0" i="1" dirty="0">
                <a:solidFill>
                  <a:srgbClr val="111111"/>
                </a:solidFill>
                <a:effectLst/>
                <a:latin typeface="SourceSansPro"/>
              </a:rPr>
              <a:t> If the nominal rate on a loan is 5%, borrowers can expect to pay $5 of interest for every $100 loaned to them. This is often referred to as the </a:t>
            </a:r>
            <a:r>
              <a:rPr lang="en-US" b="0" i="1" u="sng" dirty="0">
                <a:solidFill>
                  <a:srgbClr val="2C40D0"/>
                </a:solidFill>
                <a:effectLst/>
                <a:latin typeface="SourceSansPro"/>
                <a:hlinkClick r:id="rId3"/>
              </a:rPr>
              <a:t>coupon rate</a:t>
            </a:r>
            <a:r>
              <a:rPr lang="en-US" b="0" i="1" dirty="0">
                <a:solidFill>
                  <a:srgbClr val="111111"/>
                </a:solidFill>
                <a:effectLst/>
                <a:latin typeface="SourceSansPro"/>
              </a:rPr>
              <a:t>, because it was traditionally stamped on the coupons redeemed by </a:t>
            </a:r>
            <a:r>
              <a:rPr lang="en-US" b="0" i="1" u="sng" dirty="0">
                <a:solidFill>
                  <a:srgbClr val="2C40D0"/>
                </a:solidFill>
                <a:effectLst/>
                <a:latin typeface="SourceSansPro"/>
                <a:hlinkClick r:id="rId4"/>
              </a:rPr>
              <a:t>bondholders</a:t>
            </a:r>
            <a:r>
              <a:rPr lang="en-US" b="0" i="1" dirty="0">
                <a:solidFill>
                  <a:srgbClr val="111111"/>
                </a:solidFill>
                <a:effectLst/>
                <a:latin typeface="SourceSansPro"/>
              </a:rPr>
              <a:t>.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16E8CA-E6D2-48C1-98B4-E7B471185EAA}"/>
              </a:ext>
            </a:extLst>
          </p:cNvPr>
          <p:cNvSpPr txBox="1"/>
          <p:nvPr/>
        </p:nvSpPr>
        <p:spPr>
          <a:xfrm>
            <a:off x="816746" y="6312023"/>
            <a:ext cx="217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Investopia.com</a:t>
            </a:r>
          </a:p>
        </p:txBody>
      </p:sp>
    </p:spTree>
    <p:extLst>
      <p:ext uri="{BB962C8B-B14F-4D97-AF65-F5344CB8AC3E}">
        <p14:creationId xmlns:p14="http://schemas.microsoft.com/office/powerpoint/2010/main" val="99263954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21C1-8169-4D00-8672-1192D2531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Real Interest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5A36-C6C5-4A07-8941-E854FA55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The </a:t>
            </a:r>
            <a:r>
              <a:rPr lang="en-US" b="0" i="0" u="sng" dirty="0">
                <a:solidFill>
                  <a:srgbClr val="2C40D0"/>
                </a:solidFill>
                <a:effectLst/>
                <a:latin typeface="SourceSansPro"/>
                <a:hlinkClick r:id="rId2"/>
              </a:rPr>
              <a:t>real interest rate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 is so named because, unlike the nominal rate, </a:t>
            </a:r>
            <a:r>
              <a:rPr lang="en-US" b="0" i="0" dirty="0">
                <a:solidFill>
                  <a:srgbClr val="7A9900"/>
                </a:solidFill>
                <a:effectLst/>
                <a:latin typeface="SourceSansPro"/>
              </a:rPr>
              <a:t>it factors inflation into the equation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 to give investors a more accurate measure of their </a:t>
            </a:r>
            <a:r>
              <a:rPr lang="en-US" b="0" i="0" dirty="0">
                <a:solidFill>
                  <a:srgbClr val="7A9900"/>
                </a:solidFill>
                <a:effectLst/>
                <a:latin typeface="SourceSansPro"/>
              </a:rPr>
              <a:t>buying power </a:t>
            </a:r>
            <a:r>
              <a:rPr lang="en-US" b="0" i="0" dirty="0">
                <a:solidFill>
                  <a:srgbClr val="111111"/>
                </a:solidFill>
                <a:effectLst/>
                <a:latin typeface="SourceSansPro"/>
              </a:rPr>
              <a:t>after they redeem their positions. </a:t>
            </a:r>
            <a:endParaRPr lang="en-US" dirty="0">
              <a:solidFill>
                <a:srgbClr val="111111"/>
              </a:solidFill>
              <a:latin typeface="SourceSansPro"/>
            </a:endParaRPr>
          </a:p>
          <a:p>
            <a:pPr marL="0" indent="0" algn="l">
              <a:buNone/>
            </a:pPr>
            <a:r>
              <a:rPr lang="en-US" i="1" dirty="0">
                <a:solidFill>
                  <a:srgbClr val="111111"/>
                </a:solidFill>
                <a:effectLst/>
                <a:latin typeface="SourceSansPro"/>
              </a:rPr>
              <a:t>Ex.: If an annually compounding bond lists a 6% </a:t>
            </a:r>
            <a:r>
              <a:rPr lang="en-US" i="1" u="sng" dirty="0">
                <a:solidFill>
                  <a:srgbClr val="2C40D0"/>
                </a:solidFill>
                <a:effectLst/>
                <a:latin typeface="SourceSansPro"/>
                <a:hlinkClick r:id="rId3"/>
              </a:rPr>
              <a:t>nominal yield</a:t>
            </a:r>
            <a:r>
              <a:rPr lang="en-US" i="1" dirty="0">
                <a:solidFill>
                  <a:srgbClr val="111111"/>
                </a:solidFill>
                <a:effectLst/>
                <a:latin typeface="SourceSansPro"/>
              </a:rPr>
              <a:t> and the inflation rate is 4%, then the real rate of interest is actually only 2%.</a:t>
            </a:r>
          </a:p>
          <a:p>
            <a:pPr marL="0" indent="0">
              <a:buNone/>
            </a:pPr>
            <a:r>
              <a:rPr lang="en-US" sz="1600" dirty="0"/>
              <a:t>Investotopia.com</a:t>
            </a:r>
          </a:p>
        </p:txBody>
      </p:sp>
    </p:spTree>
    <p:extLst>
      <p:ext uri="{BB962C8B-B14F-4D97-AF65-F5344CB8AC3E}">
        <p14:creationId xmlns:p14="http://schemas.microsoft.com/office/powerpoint/2010/main" val="1024852165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5469-B8D2-4823-B1E5-BDA14D98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What’s the Difference?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B52C6-F50B-4535-8F6C-B47A8180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The </a:t>
            </a:r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nominal interest rate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is the </a:t>
            </a:r>
            <a:r>
              <a:rPr lang="en-US" i="0" dirty="0">
                <a:solidFill>
                  <a:srgbClr val="7A9900"/>
                </a:solidFill>
                <a:effectLst/>
                <a:latin typeface="Roboto"/>
              </a:rPr>
              <a:t>rate</a:t>
            </a:r>
            <a:r>
              <a:rPr lang="en-US" b="0" i="0" dirty="0">
                <a:solidFill>
                  <a:srgbClr val="7A9900"/>
                </a:solidFill>
                <a:effectLst/>
                <a:latin typeface="Roboto"/>
              </a:rPr>
              <a:t> you pay 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on a loan. 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The </a:t>
            </a:r>
            <a:r>
              <a:rPr lang="en-US" b="1" i="0" dirty="0">
                <a:solidFill>
                  <a:srgbClr val="222222"/>
                </a:solidFill>
                <a:effectLst/>
                <a:latin typeface="Roboto"/>
              </a:rPr>
              <a:t>real interest rate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 is the 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nominal interest rate </a:t>
            </a:r>
            <a:r>
              <a:rPr lang="en-US" b="0" i="0" dirty="0">
                <a:solidFill>
                  <a:srgbClr val="7A9900"/>
                </a:solidFill>
                <a:effectLst/>
                <a:latin typeface="Roboto"/>
              </a:rPr>
              <a:t>adjusted for inflation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. A higher </a:t>
            </a:r>
            <a:r>
              <a:rPr lang="en-US" i="0" dirty="0">
                <a:solidFill>
                  <a:srgbClr val="222222"/>
                </a:solidFill>
                <a:effectLst/>
                <a:latin typeface="Roboto"/>
              </a:rPr>
              <a:t>real interest rate </a:t>
            </a:r>
            <a:r>
              <a:rPr lang="en-US" b="0" i="0" dirty="0">
                <a:solidFill>
                  <a:srgbClr val="222222"/>
                </a:solidFill>
                <a:effectLst/>
                <a:latin typeface="Roboto"/>
              </a:rPr>
              <a:t>reduces a borrowing firm's profit and hence its willingness to borrow.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137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FBCA-5631-4D58-B0E4-1F41E5DA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Here is the formula…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7DE53-B85D-40CB-A68B-7A1ECE91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i="0" dirty="0">
                <a:solidFill>
                  <a:srgbClr val="7A9900"/>
                </a:solidFill>
                <a:effectLst/>
                <a:latin typeface="KaTeX_Main"/>
              </a:rPr>
              <a:t>RR = Real Rate of Return​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-108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KaTeX_Main"/>
                <a:ea typeface="ＭＳ Ｐゴシック" pitchFamily="-108" charset="-128"/>
                <a:cs typeface="Calibri Light" panose="020F0302020204030204" pitchFamily="34" charset="0"/>
              </a:rPr>
              <a:t>RR = Nominal Interest Rate − Inflation Rate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nominal interest rate is 6% and inflation is 5%, what is the real rate of Interest rate? 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Real rate of interest is 10% and inflation is 5%, what is the nominal rate of interest?_____________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investor in a business, which interest rate would concern you? 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111111"/>
              </a:solidFill>
              <a:latin typeface="KaTeX_Main"/>
            </a:endParaRPr>
          </a:p>
        </p:txBody>
      </p:sp>
    </p:spTree>
    <p:extLst>
      <p:ext uri="{BB962C8B-B14F-4D97-AF65-F5344CB8AC3E}">
        <p14:creationId xmlns:p14="http://schemas.microsoft.com/office/powerpoint/2010/main" val="166914101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FA265-B383-4563-A901-77CD12D0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ED42-E869-416A-9798-017C6B1EA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nominal interest rate is 6% and inflation is 5%, what is the real rate of Interest rate? 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Real rate of interest is 10% and inflation is 5%, what is the nominal rate of interest?_____________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investor in a business, which interest rate would concern you?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 INTEREST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78951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0507-C09F-4CE8-BB68-919F9ECB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Assessment Questions &amp;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71B9-82E3-419E-AD9A-FD98D745A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96" y="2057400"/>
            <a:ext cx="8229600" cy="3779520"/>
          </a:xfrm>
        </p:spPr>
        <p:txBody>
          <a:bodyPr/>
          <a:lstStyle/>
          <a:p>
            <a:pPr marL="0" indent="0" defTabSz="905255">
              <a:buNone/>
              <a:defRPr sz="3168"/>
            </a:pPr>
            <a:r>
              <a:rPr lang="en-US" sz="1400" b="1" dirty="0"/>
              <a:t>What determines an interest rate? How is an interest rate established?</a:t>
            </a:r>
          </a:p>
          <a:p>
            <a:pPr marL="0" indent="0" defTabSz="905255">
              <a:buNone/>
              <a:defRPr sz="3168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Supply and Demand. The Federal reserve Bank and the Open market Operation of buying selling securities.</a:t>
            </a:r>
          </a:p>
          <a:p>
            <a:pPr marL="0" indent="0" defTabSz="905255">
              <a:buNone/>
              <a:defRPr sz="3168"/>
            </a:pPr>
            <a:r>
              <a:rPr lang="en-US" sz="1400" b="1" dirty="0"/>
              <a:t>Should you look at the nominal interest rate or the real interest rate when making an investment decision?</a:t>
            </a:r>
          </a:p>
          <a:p>
            <a:pPr marL="0" indent="0" defTabSz="905255">
              <a:buNone/>
              <a:defRPr sz="3168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You want to look at the real interest rate with inflation removed. </a:t>
            </a:r>
          </a:p>
          <a:p>
            <a:pPr marL="0" indent="0" defTabSz="905255">
              <a:buNone/>
              <a:defRPr sz="3168"/>
            </a:pPr>
            <a:r>
              <a:rPr lang="en-US" sz="1800" b="1" dirty="0"/>
              <a:t>How important is the interest rate and an educated consumer?</a:t>
            </a:r>
          </a:p>
          <a:p>
            <a:pPr marL="0" indent="0" defTabSz="905255">
              <a:buNone/>
              <a:defRPr sz="3168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Interest rates determine the cost of your loan and whether you are able to afford the loan.</a:t>
            </a:r>
          </a:p>
          <a:p>
            <a:pPr marL="0" indent="0" defTabSz="905255">
              <a:buNone/>
              <a:defRPr sz="3168"/>
            </a:pPr>
            <a:r>
              <a:rPr lang="en-US" sz="1800" b="1" dirty="0"/>
              <a:t>How can an interest affect economic growth?</a:t>
            </a:r>
          </a:p>
          <a:p>
            <a:pPr marL="0" indent="0" defTabSz="905255">
              <a:buNone/>
              <a:defRPr sz="3168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A low interest rate incentives your ability to afford to buy a home, buy capital equipment and therefore create growth in the economy.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1589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5DC9-9831-4500-B1AB-0029D16D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 Up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F1F79-86E8-4ED9-A9D6-9A462EF8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1. What is the principal of a loan?</a:t>
            </a:r>
          </a:p>
          <a:p>
            <a:pPr marL="0" indent="0">
              <a:buNone/>
            </a:pPr>
            <a:r>
              <a:rPr lang="en-US" sz="2400" dirty="0"/>
              <a:t>2. What is considered the finance charge?</a:t>
            </a:r>
          </a:p>
          <a:p>
            <a:pPr marL="0" indent="0">
              <a:buNone/>
            </a:pPr>
            <a:r>
              <a:rPr lang="en-US" sz="2400" dirty="0"/>
              <a:t>3. Why is APR important to know when you take out a loan?</a:t>
            </a:r>
          </a:p>
          <a:p>
            <a:pPr marL="0" indent="0">
              <a:buNone/>
            </a:pPr>
            <a:r>
              <a:rPr lang="en-US" sz="2400" dirty="0"/>
              <a:t>4.  How can a borrower reduce the finance charge on a loan?</a:t>
            </a:r>
          </a:p>
          <a:p>
            <a:pPr marL="0" indent="0">
              <a:buNone/>
            </a:pPr>
            <a:r>
              <a:rPr lang="en-US" sz="2400" dirty="0"/>
              <a:t>5. What is more important real or nominal interest rates?</a:t>
            </a:r>
          </a:p>
          <a:p>
            <a:pPr marL="0" indent="0">
              <a:buNone/>
            </a:pPr>
            <a:r>
              <a:rPr lang="en-US" sz="2400" dirty="0"/>
              <a:t>6. How can interest rates affect growth in an economy?</a:t>
            </a:r>
          </a:p>
        </p:txBody>
      </p:sp>
    </p:spTree>
    <p:extLst>
      <p:ext uri="{BB962C8B-B14F-4D97-AF65-F5344CB8AC3E}">
        <p14:creationId xmlns:p14="http://schemas.microsoft.com/office/powerpoint/2010/main" val="1480703609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EDF6-0DD4-41DD-9897-9D030731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Sum Up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010B-B77C-4E34-821D-100CDA52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7080"/>
            <a:ext cx="8229600" cy="429988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1. </a:t>
            </a:r>
            <a:r>
              <a:rPr lang="en-US" sz="1800" dirty="0">
                <a:latin typeface="+mj-lt"/>
              </a:rPr>
              <a:t>What is the principal of a </a:t>
            </a:r>
            <a:r>
              <a:rPr lang="en-US" sz="1800">
                <a:latin typeface="+mj-lt"/>
              </a:rPr>
              <a:t>loan?—</a:t>
            </a:r>
            <a:r>
              <a:rPr lang="en-US" sz="1800" b="1">
                <a:solidFill>
                  <a:srgbClr val="7A9900"/>
                </a:solidFill>
                <a:latin typeface="+mj-lt"/>
              </a:rPr>
              <a:t>Original mount 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of $ borrowed, not including fees.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2. What is considered the finance charge?--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Amount of interest need to be paid.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3. Why is APR important to know when you take out a loan?--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It is the best figure to use when comparing the cost of loans.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4.  How can a borrower reduce the finance charge on a loan?--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Shop for low APR and pay back quickly.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5. What is more important, real or nominal interest rates?---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Real interest rates because it gives</a:t>
            </a:r>
            <a:r>
              <a:rPr lang="en-US" sz="1800" b="1" i="0" dirty="0">
                <a:solidFill>
                  <a:srgbClr val="7A9900"/>
                </a:solidFill>
                <a:effectLst/>
                <a:latin typeface="+mj-lt"/>
              </a:rPr>
              <a:t> investors a more accurate measure of their buying power, after they redeem their positions.</a:t>
            </a: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6. How can interest rates affect growth in an economy?--</a:t>
            </a:r>
            <a:r>
              <a:rPr lang="en-US" sz="1800" b="1" dirty="0">
                <a:solidFill>
                  <a:srgbClr val="7A9900"/>
                </a:solidFill>
                <a:latin typeface="+mj-lt"/>
              </a:rPr>
              <a:t>People are willing to borrow at low rates and buy homes, business and capital equipment.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5983473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EBA6-91D1-47F8-9686-6E99CAF53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Lessons on Interest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1AB-CD4E-4683-A92A-320D35B6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20"/>
            <a:ext cx="8229600" cy="377952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New Jersey resources for teachers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https://www.state.nj.us/education/aps/cccs/career/resources/mclesson11.pdf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Generation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ersonal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inance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https://www.ngpf.org/curriculum/?gclid=CjwKCAjwzvX7BRAeEiwAsXExo7YGoiGgcPB1g4year5M7QP9TUB1Bd-t-6Vwd4Kc6WoRoeYkawKZ3ImBoCeooQAvD_BwE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School Financial Planning Program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https://www.hsfpp.org/instructors/instructor-overview.aspx?gclid=CjwKCAjwzvX7BRAeEiwAsXExo0aJDW6d2_wsOZqk-mdUhhwg0XLleHBncOurN0qRAV_E0f9g6_-    owBoCm8UQAvD_BwE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 Instructor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https://www.moneyinstructor.com/lesson/understandinterest.asp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PBS learning website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https://ny.pbslearningmedia.org/resource/fin10.socst.personfin.interest.lpinterest/the-business-of-interest/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2891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/>
              <a:t>Agenda</a:t>
            </a:r>
            <a:endParaRPr lang="en-US" sz="5500" b="1" dirty="0">
              <a:ln w="11430"/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/>
          <a:lstStyle/>
          <a:p>
            <a:r>
              <a:rPr lang="en-US" sz="2400" dirty="0"/>
              <a:t>Understand the meaning of Interest Rates</a:t>
            </a:r>
          </a:p>
          <a:p>
            <a:r>
              <a:rPr lang="en-US" sz="2400" dirty="0"/>
              <a:t>How are interest rates established?</a:t>
            </a:r>
          </a:p>
          <a:p>
            <a:r>
              <a:rPr lang="en-US" sz="2400" dirty="0"/>
              <a:t>What is the difference between interest added on and APR?</a:t>
            </a:r>
          </a:p>
          <a:p>
            <a:r>
              <a:rPr lang="en-US" sz="2400" dirty="0"/>
              <a:t>Nominal Interest Rates v. Real Interest Rates</a:t>
            </a:r>
          </a:p>
          <a:p>
            <a:r>
              <a:rPr lang="en-US" sz="2400" dirty="0"/>
              <a:t> Interest rates’ effect on economic growth</a:t>
            </a:r>
          </a:p>
          <a:p>
            <a:endParaRPr 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 b="1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>
                <a:solidFill>
                  <a:srgbClr val="7A9900"/>
                </a:solidFill>
              </a:rPr>
              <a:t>Demystify</a:t>
            </a:r>
            <a:r>
              <a:rPr lang="en-US" sz="2400" dirty="0"/>
              <a:t> interest rates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7A9900"/>
                </a:solidFill>
              </a:rPr>
              <a:t>Determine</a:t>
            </a:r>
            <a:r>
              <a:rPr lang="en-US" sz="2400" dirty="0"/>
              <a:t> who is responsible for setting interest rates and why</a:t>
            </a:r>
          </a:p>
          <a:p>
            <a:pPr marL="0" indent="0">
              <a:buNone/>
            </a:pPr>
            <a:r>
              <a:rPr lang="en-US" sz="2400" dirty="0"/>
              <a:t>3. Help students to understand how to </a:t>
            </a:r>
            <a:r>
              <a:rPr lang="en-US" sz="2400" dirty="0">
                <a:solidFill>
                  <a:srgbClr val="7A9900"/>
                </a:solidFill>
              </a:rPr>
              <a:t>calculate</a:t>
            </a:r>
            <a:r>
              <a:rPr lang="en-US" sz="2400" dirty="0"/>
              <a:t> their interest rate for their bank accounts, credit cards and various loans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>
                <a:solidFill>
                  <a:srgbClr val="7A9900"/>
                </a:solidFill>
              </a:rPr>
              <a:t>Understand</a:t>
            </a:r>
            <a:r>
              <a:rPr lang="en-US" sz="2400" dirty="0"/>
              <a:t> that low interest rates can generate economic growth for a nation.</a:t>
            </a:r>
          </a:p>
          <a:p>
            <a:pPr marL="0" indent="0">
              <a:buNone/>
            </a:pPr>
            <a:r>
              <a:rPr lang="en-US" sz="2400" dirty="0"/>
              <a:t>5. </a:t>
            </a:r>
            <a:r>
              <a:rPr lang="en-US" sz="2400" dirty="0">
                <a:solidFill>
                  <a:srgbClr val="7A9900"/>
                </a:solidFill>
              </a:rPr>
              <a:t>Distinguish</a:t>
            </a:r>
            <a:r>
              <a:rPr lang="en-US" sz="2400" dirty="0"/>
              <a:t> between nominal interest rates or real interest rates, as an investor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0004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7963-5D7C-45E2-A19A-A67DC7D2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0"/>
            <a:ext cx="8229600" cy="1143000"/>
          </a:xfrm>
        </p:spPr>
        <p:txBody>
          <a:bodyPr/>
          <a:lstStyle/>
          <a:p>
            <a:r>
              <a:rPr lang="en-US" sz="4800" dirty="0"/>
              <a:t>National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B965-E762-4893-A05E-DE9EABDF2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Standard 4 Using Credit, Grade  12 Benchmark  1</a:t>
            </a:r>
          </a:p>
          <a:p>
            <a:pPr marL="0" indent="0">
              <a:buNone/>
            </a:pPr>
            <a:r>
              <a:rPr lang="en-US" dirty="0"/>
              <a:t>Consumers can compare the cost of credit using the annual percentage rate (APR), initial fees charged, and fees charged for late payments or missed payments.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2803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State Standards</a:t>
            </a:r>
            <a:endParaRPr lang="en-US" sz="48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defTabSz="905255">
              <a:defRPr sz="3168"/>
            </a:pPr>
            <a:endParaRPr lang="en-US" sz="2500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2B9A9A-8D4D-429D-9CB7-1980DF8C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50" y="2212848"/>
            <a:ext cx="3543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/>
              <a:t>Assessment Questions</a:t>
            </a:r>
            <a:endParaRPr lang="en-US" sz="48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377441"/>
            <a:ext cx="8229600" cy="4175760"/>
          </a:xfrm>
        </p:spPr>
        <p:txBody>
          <a:bodyPr>
            <a:noAutofit/>
          </a:bodyPr>
          <a:lstStyle/>
          <a:p>
            <a:pPr marL="0" indent="0" defTabSz="905255">
              <a:buNone/>
              <a:defRPr sz="3168"/>
            </a:pPr>
            <a:r>
              <a:rPr lang="en-US" sz="2750" dirty="0"/>
              <a:t>What determines an interest rate?</a:t>
            </a:r>
          </a:p>
          <a:p>
            <a:pPr marL="0" indent="0" defTabSz="905255">
              <a:buNone/>
              <a:defRPr sz="3168"/>
            </a:pPr>
            <a:r>
              <a:rPr lang="en-US" sz="2750" dirty="0"/>
              <a:t>How is an interest rate established?</a:t>
            </a:r>
          </a:p>
          <a:p>
            <a:pPr marL="0" indent="0" defTabSz="905255">
              <a:buNone/>
              <a:defRPr sz="3168"/>
            </a:pPr>
            <a:r>
              <a:rPr lang="en-US" sz="2750" dirty="0"/>
              <a:t>Should you look at the nominal interest rate or the real interest rate when making an investment decision?</a:t>
            </a:r>
          </a:p>
          <a:p>
            <a:pPr marL="0" indent="0" defTabSz="905255">
              <a:buNone/>
              <a:defRPr sz="3168"/>
            </a:pPr>
            <a:r>
              <a:rPr lang="en-US" sz="2750" dirty="0"/>
              <a:t>How important is the interest rate and an educated consumer?</a:t>
            </a:r>
          </a:p>
          <a:p>
            <a:pPr marL="0" indent="0" defTabSz="905255">
              <a:buNone/>
              <a:defRPr sz="3168"/>
            </a:pPr>
            <a:r>
              <a:rPr lang="en-US" sz="2750" dirty="0"/>
              <a:t>How can an interest affect economic growth?</a:t>
            </a: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12873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9cd82c5b-74c9-4827-94f1-5bf219ae6b20"/>
    <ds:schemaRef ds:uri="http://www.w3.org/XML/1998/namespace"/>
    <ds:schemaRef ds:uri="bfa4db11-c700-41fb-b639-f7e6b4e680b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2949</Words>
  <Application>Microsoft Office PowerPoint</Application>
  <PresentationFormat>On-screen Show (4:3)</PresentationFormat>
  <Paragraphs>302</Paragraphs>
  <Slides>51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 Unicode MS</vt:lpstr>
      <vt:lpstr>Arial,Sans-Serif</vt:lpstr>
      <vt:lpstr>Bodoni MT</vt:lpstr>
      <vt:lpstr>Calibri</vt:lpstr>
      <vt:lpstr>Calibri Light</vt:lpstr>
      <vt:lpstr>freight-text-pro</vt:lpstr>
      <vt:lpstr>KaTeX_Main</vt:lpstr>
      <vt:lpstr>Roboto</vt:lpstr>
      <vt:lpstr>SourceSansPro</vt:lpstr>
      <vt:lpstr>Times New Roman</vt:lpstr>
      <vt:lpstr>Office Theme</vt:lpstr>
      <vt:lpstr>  Financial Fitness for Life, Chapter 14: All About Interest Rates Theresa Fischer October 2020 ecofisch@gmail.com  </vt:lpstr>
      <vt:lpstr>EconEdLink Membership</vt:lpstr>
      <vt:lpstr>Professional Development Certificate</vt:lpstr>
      <vt:lpstr>PowerPoint Presentation</vt:lpstr>
      <vt:lpstr>Agenda</vt:lpstr>
      <vt:lpstr>Objectives</vt:lpstr>
      <vt:lpstr>National Standards</vt:lpstr>
      <vt:lpstr>State Standards</vt:lpstr>
      <vt:lpstr>Assessment Questions</vt:lpstr>
      <vt:lpstr>References</vt:lpstr>
      <vt:lpstr>What are Interest Rates?</vt:lpstr>
      <vt:lpstr>How Important are Interest Rates ?</vt:lpstr>
      <vt:lpstr>Ripple Effect of Interest Rates</vt:lpstr>
      <vt:lpstr>How are Interest Rates Established?</vt:lpstr>
      <vt:lpstr>Money Market Model</vt:lpstr>
      <vt:lpstr>MONEY MARKET = Linked to Capital Investment (Buying Bonds)</vt:lpstr>
      <vt:lpstr>Investment Linked to AD/AS</vt:lpstr>
      <vt:lpstr>Loanable Funds + Theory of Interest</vt:lpstr>
      <vt:lpstr>Control of Interest Rates</vt:lpstr>
      <vt:lpstr>Calculating Simple Interest Rates</vt:lpstr>
      <vt:lpstr> Calculate Some Finance Charges!</vt:lpstr>
      <vt:lpstr>Answers</vt:lpstr>
      <vt:lpstr>Repayment Questions</vt:lpstr>
      <vt:lpstr>Answers</vt:lpstr>
      <vt:lpstr>Let’s Calculate Monthly Payments</vt:lpstr>
      <vt:lpstr>Borrowing Questions</vt:lpstr>
      <vt:lpstr>Answers</vt:lpstr>
      <vt:lpstr>Borrowing Questions</vt:lpstr>
      <vt:lpstr>Answers</vt:lpstr>
      <vt:lpstr>Truth and Lending Law 1968</vt:lpstr>
      <vt:lpstr>Dodd Frank Act and the Consumer Protection Act 2008</vt:lpstr>
      <vt:lpstr>APR Video</vt:lpstr>
      <vt:lpstr>“Zero %” APR Financing</vt:lpstr>
      <vt:lpstr>Determining APR</vt:lpstr>
      <vt:lpstr>Comparing Finance Charges with APR</vt:lpstr>
      <vt:lpstr>Why the difference between an add on finance charge and APR?</vt:lpstr>
      <vt:lpstr>APR &amp; Financing Questions</vt:lpstr>
      <vt:lpstr>Answers</vt:lpstr>
      <vt:lpstr>APR &amp; Financing Questions</vt:lpstr>
      <vt:lpstr>Answers</vt:lpstr>
      <vt:lpstr> Nominal Interest Rate  </vt:lpstr>
      <vt:lpstr>Real Interest Rate</vt:lpstr>
      <vt:lpstr>What’s the Difference? </vt:lpstr>
      <vt:lpstr>Here is the formula…</vt:lpstr>
      <vt:lpstr>Answers</vt:lpstr>
      <vt:lpstr>Assessment Questions &amp; Answers</vt:lpstr>
      <vt:lpstr>Sum Up Questions</vt:lpstr>
      <vt:lpstr>Sum Up Answers</vt:lpstr>
      <vt:lpstr>Lessons on Interest Rates</vt:lpstr>
      <vt:lpstr>CEE Affiliates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146</cp:revision>
  <cp:lastPrinted>2020-10-19T14:42:45Z</cp:lastPrinted>
  <dcterms:created xsi:type="dcterms:W3CDTF">2012-09-11T15:07:18Z</dcterms:created>
  <dcterms:modified xsi:type="dcterms:W3CDTF">2020-10-26T14:35:15Z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