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3"/>
  </p:notesMasterIdLst>
  <p:sldIdLst>
    <p:sldId id="256" r:id="rId5"/>
    <p:sldId id="261" r:id="rId6"/>
    <p:sldId id="267" r:id="rId7"/>
    <p:sldId id="258" r:id="rId8"/>
    <p:sldId id="262" r:id="rId9"/>
    <p:sldId id="263" r:id="rId10"/>
    <p:sldId id="289" r:id="rId11"/>
    <p:sldId id="290" r:id="rId12"/>
    <p:sldId id="288" r:id="rId13"/>
    <p:sldId id="284" r:id="rId14"/>
    <p:sldId id="291" r:id="rId15"/>
    <p:sldId id="292" r:id="rId16"/>
    <p:sldId id="293" r:id="rId17"/>
    <p:sldId id="295" r:id="rId18"/>
    <p:sldId id="294" r:id="rId19"/>
    <p:sldId id="296" r:id="rId20"/>
    <p:sldId id="297" r:id="rId21"/>
    <p:sldId id="298" r:id="rId22"/>
    <p:sldId id="299" r:id="rId23"/>
    <p:sldId id="300" r:id="rId24"/>
    <p:sldId id="301" r:id="rId25"/>
    <p:sldId id="313" r:id="rId26"/>
    <p:sldId id="314" r:id="rId27"/>
    <p:sldId id="308" r:id="rId28"/>
    <p:sldId id="306" r:id="rId29"/>
    <p:sldId id="310" r:id="rId30"/>
    <p:sldId id="307" r:id="rId31"/>
    <p:sldId id="302" r:id="rId32"/>
    <p:sldId id="303" r:id="rId33"/>
    <p:sldId id="304" r:id="rId34"/>
    <p:sldId id="305" r:id="rId35"/>
    <p:sldId id="285" r:id="rId36"/>
    <p:sldId id="312" r:id="rId37"/>
    <p:sldId id="311" r:id="rId38"/>
    <p:sldId id="315" r:id="rId39"/>
    <p:sldId id="266" r:id="rId40"/>
    <p:sldId id="269" r:id="rId41"/>
    <p:sldId id="271" r:id="rId4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1pPr>
    <a:lvl2pPr marL="4572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2pPr>
    <a:lvl3pPr marL="9144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3pPr>
    <a:lvl4pPr marL="13716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4pPr>
    <a:lvl5pPr marL="18288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5pPr>
    <a:lvl6pPr marL="22860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6pPr>
    <a:lvl7pPr marL="27432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7pPr>
    <a:lvl8pPr marL="32004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8pPr>
    <a:lvl9pPr marL="36576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9900"/>
    <a:srgbClr val="005CB8"/>
    <a:srgbClr val="8BAF00"/>
    <a:srgbClr val="C7C6F8"/>
    <a:srgbClr val="004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A4BCE7-DE9C-4702-B13F-83F3F4E7676E}" v="8" dt="2020-09-28T18:19:53.506"/>
  </p1510:revLst>
</p1510:revInfo>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1786"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C7AA5DFF-1E16-7F4C-8980-AB1611AD8891}" type="datetime1">
              <a:rPr lang="en-US"/>
              <a:pPr>
                <a:defRPr/>
              </a:pPr>
              <a:t>9/28/2020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D483F68B-FDA9-C243-94A1-26FE62BE8226}" type="slidenum">
              <a:rPr lang="en-US"/>
              <a:pPr>
                <a:defRPr/>
              </a:pPr>
              <a:t>‹#›</a:t>
            </a:fld>
            <a:endParaRPr lang="en-US"/>
          </a:p>
        </p:txBody>
      </p:sp>
    </p:spTree>
    <p:extLst>
      <p:ext uri="{BB962C8B-B14F-4D97-AF65-F5344CB8AC3E}">
        <p14:creationId xmlns:p14="http://schemas.microsoft.com/office/powerpoint/2010/main" val="4039772401"/>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defTabSz="457200" rtl="0" fontAlgn="base">
      <a:spcBef>
        <a:spcPct val="30000"/>
      </a:spcBef>
      <a:spcAft>
        <a:spcPct val="0"/>
      </a:spcAft>
      <a:defRPr sz="1200" kern="1200">
        <a:solidFill>
          <a:schemeClr val="tx1"/>
        </a:solidFill>
        <a:latin typeface="+mn-lt"/>
        <a:ea typeface="ＭＳ Ｐゴシック" pitchFamily="-108"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itchFamily="-108"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itchFamily="-108"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1</a:t>
            </a:fld>
            <a:endParaRPr lang="en-US"/>
          </a:p>
        </p:txBody>
      </p:sp>
    </p:spTree>
    <p:extLst>
      <p:ext uri="{BB962C8B-B14F-4D97-AF65-F5344CB8AC3E}">
        <p14:creationId xmlns:p14="http://schemas.microsoft.com/office/powerpoint/2010/main" val="444367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36</a:t>
            </a:fld>
            <a:endParaRPr lang="en-US"/>
          </a:p>
        </p:txBody>
      </p:sp>
    </p:spTree>
    <p:extLst>
      <p:ext uri="{BB962C8B-B14F-4D97-AF65-F5344CB8AC3E}">
        <p14:creationId xmlns:p14="http://schemas.microsoft.com/office/powerpoint/2010/main" val="3573783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2</a:t>
            </a:fld>
            <a:endParaRPr lang="en-US"/>
          </a:p>
        </p:txBody>
      </p:sp>
    </p:spTree>
    <p:extLst>
      <p:ext uri="{BB962C8B-B14F-4D97-AF65-F5344CB8AC3E}">
        <p14:creationId xmlns:p14="http://schemas.microsoft.com/office/powerpoint/2010/main" val="3779805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3</a:t>
            </a:fld>
            <a:endParaRPr lang="en-US"/>
          </a:p>
        </p:txBody>
      </p:sp>
    </p:spTree>
    <p:extLst>
      <p:ext uri="{BB962C8B-B14F-4D97-AF65-F5344CB8AC3E}">
        <p14:creationId xmlns:p14="http://schemas.microsoft.com/office/powerpoint/2010/main" val="379333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4</a:t>
            </a:fld>
            <a:endParaRPr lang="en-US"/>
          </a:p>
        </p:txBody>
      </p:sp>
    </p:spTree>
    <p:extLst>
      <p:ext uri="{BB962C8B-B14F-4D97-AF65-F5344CB8AC3E}">
        <p14:creationId xmlns:p14="http://schemas.microsoft.com/office/powerpoint/2010/main" val="2009918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5</a:t>
            </a:fld>
            <a:endParaRPr lang="en-US"/>
          </a:p>
        </p:txBody>
      </p:sp>
    </p:spTree>
    <p:extLst>
      <p:ext uri="{BB962C8B-B14F-4D97-AF65-F5344CB8AC3E}">
        <p14:creationId xmlns:p14="http://schemas.microsoft.com/office/powerpoint/2010/main" val="3495815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6</a:t>
            </a:fld>
            <a:endParaRPr lang="en-US"/>
          </a:p>
        </p:txBody>
      </p:sp>
    </p:spTree>
    <p:extLst>
      <p:ext uri="{BB962C8B-B14F-4D97-AF65-F5344CB8AC3E}">
        <p14:creationId xmlns:p14="http://schemas.microsoft.com/office/powerpoint/2010/main" val="289650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7</a:t>
            </a:fld>
            <a:endParaRPr lang="en-US"/>
          </a:p>
        </p:txBody>
      </p:sp>
    </p:spTree>
    <p:extLst>
      <p:ext uri="{BB962C8B-B14F-4D97-AF65-F5344CB8AC3E}">
        <p14:creationId xmlns:p14="http://schemas.microsoft.com/office/powerpoint/2010/main" val="206651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8</a:t>
            </a:fld>
            <a:endParaRPr lang="en-US"/>
          </a:p>
        </p:txBody>
      </p:sp>
    </p:spTree>
    <p:extLst>
      <p:ext uri="{BB962C8B-B14F-4D97-AF65-F5344CB8AC3E}">
        <p14:creationId xmlns:p14="http://schemas.microsoft.com/office/powerpoint/2010/main" val="1371565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solutions: $13, 415 is what is needed, on average, but some people pay a lot more than this (and some people pay a lot less). Also, the federal government can run a deficit.</a:t>
            </a:r>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27</a:t>
            </a:fld>
            <a:endParaRPr lang="en-US"/>
          </a:p>
        </p:txBody>
      </p:sp>
    </p:spTree>
    <p:extLst>
      <p:ext uri="{BB962C8B-B14F-4D97-AF65-F5344CB8AC3E}">
        <p14:creationId xmlns:p14="http://schemas.microsoft.com/office/powerpoint/2010/main" val="969784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6600" b="1" i="0">
                <a:solidFill>
                  <a:srgbClr val="005CB8"/>
                </a:solidFill>
                <a:effectLst>
                  <a:outerShdw blurRad="50800" dist="50800" dir="5400000" algn="ctr" rotWithShape="0">
                    <a:srgbClr val="000000">
                      <a:alpha val="0"/>
                    </a:srgbClr>
                  </a:outerShdw>
                </a:effectLst>
                <a:latin typeface="Calibri" panose="020F0502020204030204" pitchFamily="34" charset="0"/>
                <a:cs typeface="Calibri" panose="020F0502020204030204"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a:t>Click to edit Master title style</a:t>
            </a:r>
          </a:p>
        </p:txBody>
      </p:sp>
      <p:sp>
        <p:nvSpPr>
          <p:cNvPr id="3" name="Content Placeholder 2"/>
          <p:cNvSpPr>
            <a:spLocks noGrp="1"/>
          </p:cNvSpPr>
          <p:nvPr>
            <p:ph idx="1"/>
          </p:nvPr>
        </p:nvSpPr>
        <p:spPr>
          <a:xfrm>
            <a:off x="457200" y="2377440"/>
            <a:ext cx="8229600" cy="3779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06984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rot lat="0" lon="0" rev="0"/>
              </a:camera>
              <a:lightRig rig="threePt" dir="t"/>
            </a:scene3d>
            <a:sp3d>
              <a:bevelT w="0"/>
            </a:sp3d>
          </a:bodyPr>
          <a:lstStyle/>
          <a:p>
            <a:pPr lvl="0"/>
            <a:r>
              <a:rPr lang="en-US"/>
              <a:t>Click to edit Master title style</a:t>
            </a:r>
          </a:p>
        </p:txBody>
      </p:sp>
      <p:sp>
        <p:nvSpPr>
          <p:cNvPr id="1027" name="Text Placeholder 2"/>
          <p:cNvSpPr>
            <a:spLocks noGrp="1"/>
          </p:cNvSpPr>
          <p:nvPr>
            <p:ph type="body" idx="1"/>
          </p:nvPr>
        </p:nvSpPr>
        <p:spPr bwMode="auto">
          <a:xfrm>
            <a:off x="228600" y="2055038"/>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xStyles>
    <p:titleStyle>
      <a:lvl1pPr algn="ctr" rtl="0" fontAlgn="base">
        <a:lnSpc>
          <a:spcPts val="5700"/>
        </a:lnSpc>
        <a:spcBef>
          <a:spcPct val="0"/>
        </a:spcBef>
        <a:spcAft>
          <a:spcPct val="0"/>
        </a:spcAft>
        <a:defRPr sz="6600" b="1" i="0" kern="1200">
          <a:solidFill>
            <a:srgbClr val="005CB8"/>
          </a:solidFill>
          <a:effectLst>
            <a:glow>
              <a:schemeClr val="accent1">
                <a:alpha val="0"/>
              </a:scheme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pitchFamily="-108" charset="-128"/>
          <a:cs typeface="Calibri" panose="020F0502020204030204" pitchFamily="34" charset="0"/>
        </a:defRPr>
      </a:lvl1pPr>
      <a:lvl2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2pPr>
      <a:lvl3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3pPr>
      <a:lvl4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4pPr>
      <a:lvl5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900" indent="-3429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conedlink.org/membershi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econedlink.org/professional-development/professional-development-upcoming/?view-by=dayGridMonth&amp;currentStart=2020-Mar-1&amp;activeStart=2020-Mar-1&amp;activeEnd=2020-Apr-11"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commons.wikimedia.org/wiki/File:RedX.sv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hyperlink" Target="https://commons.wikimedia.org/wiki/File:Green-checkmark.svg"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archive.econedlink.org/interactives/EconEdLink-interactive-tool-player.php?filename=em370_TicTacTaxes.swf&amp;lid=370"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councilforeconed.org/resources/local-affiliate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38.xml.rels><?xml version="1.0" encoding="UTF-8" standalone="yes"?>
<Relationships xmlns="http://schemas.openxmlformats.org/package/2006/relationships"><Relationship Id="rId3" Type="http://schemas.openxmlformats.org/officeDocument/2006/relationships/hyperlink" Target="https://www.councilforeconed.org/events/conference" TargetMode="External"/><Relationship Id="rId2" Type="http://schemas.openxmlformats.org/officeDocument/2006/relationships/hyperlink" Target="https://councilforeconed.regfox.com/59th-financial-literacy-and-economic-education-conference" TargetMode="Externa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3428999"/>
          </a:xfrm>
        </p:spPr>
        <p:txBody>
          <a:bodyPr rtlCol="0">
            <a:normAutofit fontScale="90000"/>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br>
              <a:rPr lang="en-US" sz="6000" dirty="0"/>
            </a:br>
            <a:br>
              <a:rPr lang="en-US" sz="6000" dirty="0"/>
            </a:br>
            <a:r>
              <a:rPr lang="en-US" sz="6000" dirty="0">
                <a:latin typeface="Calibri"/>
                <a:ea typeface="ＭＳ Ｐゴシック"/>
                <a:cs typeface="Calibri"/>
              </a:rPr>
              <a:t>Tic Tac Taxes</a:t>
            </a:r>
            <a:br>
              <a:rPr lang="en-US" sz="6000" b="1" dirty="0">
                <a:ln w="11430"/>
                <a:effectLst>
                  <a:outerShdw blurRad="80000" dist="40000" dir="5040000" algn="tl">
                    <a:srgbClr val="000000">
                      <a:alpha val="0"/>
                    </a:srgbClr>
                  </a:outerShdw>
                </a:effectLst>
                <a:ea typeface="+mj-ea"/>
                <a:cs typeface="+mj-cs"/>
              </a:rPr>
            </a:br>
            <a:br>
              <a:rPr lang="en-US" sz="4400" dirty="0"/>
            </a:br>
            <a:r>
              <a:rPr lang="en-US" sz="2200" i="1" dirty="0">
                <a:solidFill>
                  <a:schemeClr val="tx1"/>
                </a:solidFill>
                <a:latin typeface="Calibri"/>
                <a:ea typeface="ＭＳ Ｐゴシック"/>
                <a:cs typeface="Calibri"/>
              </a:rPr>
              <a:t>Presented by</a:t>
            </a:r>
            <a:br>
              <a:rPr lang="en-US" sz="2200" i="1" dirty="0">
                <a:solidFill>
                  <a:schemeClr val="tx1"/>
                </a:solidFill>
                <a:latin typeface="Calibri"/>
                <a:ea typeface="ＭＳ Ｐゴシック"/>
                <a:cs typeface="Calibri"/>
              </a:rPr>
            </a:br>
            <a:r>
              <a:rPr lang="en-US" sz="2200" i="1" dirty="0">
                <a:solidFill>
                  <a:schemeClr val="tx1"/>
                </a:solidFill>
                <a:latin typeface="Calibri"/>
                <a:ea typeface="ＭＳ Ｐゴシック"/>
                <a:cs typeface="Calibri"/>
              </a:rPr>
              <a:t>Dr. Julie Heath, University of Cincinnati</a:t>
            </a:r>
            <a:br>
              <a:rPr lang="en-US" sz="1600" dirty="0"/>
            </a:br>
            <a:r>
              <a:rPr lang="en-US" sz="2200" dirty="0">
                <a:solidFill>
                  <a:schemeClr val="tx1"/>
                </a:solidFill>
                <a:latin typeface="Calibri"/>
                <a:ea typeface="ＭＳ Ｐゴシック"/>
                <a:cs typeface="Calibri"/>
              </a:rPr>
              <a:t>October 5, 2020</a:t>
            </a:r>
            <a:br>
              <a:rPr lang="en-US" sz="1600" dirty="0">
                <a:solidFill>
                  <a:schemeClr val="tx1"/>
                </a:solidFill>
                <a:latin typeface="Calibri"/>
                <a:ea typeface="ＭＳ Ｐゴシック"/>
                <a:cs typeface="Calibri"/>
              </a:rPr>
            </a:br>
            <a:r>
              <a:rPr lang="en-US" sz="2200" dirty="0">
                <a:solidFill>
                  <a:schemeClr val="tx1"/>
                </a:solidFill>
                <a:latin typeface="Calibri"/>
                <a:ea typeface="ＭＳ Ｐゴシック"/>
                <a:cs typeface="Calibri"/>
              </a:rPr>
              <a:t>julia.heath@uc.edu</a:t>
            </a:r>
            <a:endParaRPr lang="en-US" sz="2200" dirty="0">
              <a:ln w="11430"/>
              <a:solidFill>
                <a:schemeClr val="tx1"/>
              </a:solidFill>
              <a:effectLst>
                <a:outerShdw blurRad="80000" dist="40000" dir="5040000" algn="tl">
                  <a:srgbClr val="000000">
                    <a:alpha val="0"/>
                  </a:srgbClr>
                </a:outerShdw>
              </a:effectLst>
              <a:ea typeface="+mj-ea"/>
              <a:cs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7AEC1-DB3D-4C97-8627-9D365F6E59E0}"/>
              </a:ext>
            </a:extLst>
          </p:cNvPr>
          <p:cNvSpPr>
            <a:spLocks noGrp="1"/>
          </p:cNvSpPr>
          <p:nvPr>
            <p:ph type="title"/>
          </p:nvPr>
        </p:nvSpPr>
        <p:spPr>
          <a:xfrm>
            <a:off x="457200" y="2434975"/>
            <a:ext cx="8229600" cy="1143000"/>
          </a:xfrm>
        </p:spPr>
        <p:txBody>
          <a:bodyPr/>
          <a:lstStyle/>
          <a:p>
            <a:r>
              <a:rPr lang="en-US" dirty="0"/>
              <a:t>Lesson Demo</a:t>
            </a:r>
          </a:p>
        </p:txBody>
      </p:sp>
    </p:spTree>
    <p:extLst>
      <p:ext uri="{BB962C8B-B14F-4D97-AF65-F5344CB8AC3E}">
        <p14:creationId xmlns:p14="http://schemas.microsoft.com/office/powerpoint/2010/main" val="851718354"/>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5D9FE-2F91-4760-830A-D48A53505F43}"/>
              </a:ext>
            </a:extLst>
          </p:cNvPr>
          <p:cNvSpPr>
            <a:spLocks noGrp="1"/>
          </p:cNvSpPr>
          <p:nvPr>
            <p:ph type="title"/>
          </p:nvPr>
        </p:nvSpPr>
        <p:spPr/>
        <p:txBody>
          <a:bodyPr/>
          <a:lstStyle/>
          <a:p>
            <a:r>
              <a:rPr lang="en-US" sz="4400" dirty="0"/>
              <a:t>We Need a New School!</a:t>
            </a:r>
          </a:p>
        </p:txBody>
      </p:sp>
      <p:sp>
        <p:nvSpPr>
          <p:cNvPr id="3" name="Content Placeholder 2">
            <a:extLst>
              <a:ext uri="{FF2B5EF4-FFF2-40B4-BE49-F238E27FC236}">
                <a16:creationId xmlns:a16="http://schemas.microsoft.com/office/drawing/2014/main" id="{954DAEE5-43A1-476E-8891-25E6AED205E1}"/>
              </a:ext>
            </a:extLst>
          </p:cNvPr>
          <p:cNvSpPr>
            <a:spLocks noGrp="1"/>
          </p:cNvSpPr>
          <p:nvPr>
            <p:ph idx="1"/>
          </p:nvPr>
        </p:nvSpPr>
        <p:spPr>
          <a:xfrm>
            <a:off x="457200" y="2057400"/>
            <a:ext cx="8229600" cy="3779520"/>
          </a:xfrm>
        </p:spPr>
        <p:txBody>
          <a:bodyPr/>
          <a:lstStyle/>
          <a:p>
            <a:pPr marL="0" indent="0">
              <a:buNone/>
            </a:pPr>
            <a:r>
              <a:rPr lang="en-US" dirty="0">
                <a:latin typeface="+mj-lt"/>
              </a:rPr>
              <a:t>A new middle school costs about $26 million.</a:t>
            </a:r>
          </a:p>
          <a:p>
            <a:pPr marL="0" indent="0">
              <a:buNone/>
            </a:pPr>
            <a:endParaRPr lang="en-US" dirty="0">
              <a:latin typeface="+mj-lt"/>
            </a:endParaRPr>
          </a:p>
          <a:p>
            <a:pPr marL="0" indent="0">
              <a:buNone/>
            </a:pPr>
            <a:r>
              <a:rPr lang="en-US" dirty="0">
                <a:latin typeface="+mj-lt"/>
              </a:rPr>
              <a:t>How can we get the money to build it?</a:t>
            </a:r>
          </a:p>
          <a:p>
            <a:pPr marL="0" indent="0">
              <a:buNone/>
            </a:pPr>
            <a:endParaRPr lang="en-US" dirty="0">
              <a:latin typeface="+mj-lt"/>
            </a:endParaRPr>
          </a:p>
          <a:p>
            <a:pPr marL="0" indent="0">
              <a:buNone/>
            </a:pPr>
            <a:r>
              <a:rPr lang="en-US" dirty="0">
                <a:latin typeface="+mj-lt"/>
              </a:rPr>
              <a:t>Will we be able to raise enough?</a:t>
            </a:r>
          </a:p>
          <a:p>
            <a:pPr marL="0" indent="0">
              <a:buNone/>
            </a:pPr>
            <a:endParaRPr lang="en-US" dirty="0">
              <a:latin typeface="+mj-lt"/>
            </a:endParaRPr>
          </a:p>
          <a:p>
            <a:pPr marL="0" indent="0">
              <a:buNone/>
            </a:pPr>
            <a:endParaRPr lang="en-US" dirty="0">
              <a:latin typeface="+mj-lt"/>
            </a:endParaRPr>
          </a:p>
          <a:p>
            <a:pPr marL="0" indent="0">
              <a:buNone/>
            </a:pPr>
            <a:endParaRPr lang="en-US" dirty="0">
              <a:latin typeface="+mj-lt"/>
            </a:endParaRPr>
          </a:p>
          <a:p>
            <a:pPr marL="0" indent="0">
              <a:buNone/>
            </a:pPr>
            <a:endParaRPr lang="en-US" dirty="0">
              <a:latin typeface="+mj-lt"/>
            </a:endParaRPr>
          </a:p>
        </p:txBody>
      </p:sp>
    </p:spTree>
    <p:extLst>
      <p:ext uri="{BB962C8B-B14F-4D97-AF65-F5344CB8AC3E}">
        <p14:creationId xmlns:p14="http://schemas.microsoft.com/office/powerpoint/2010/main" val="3371148480"/>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1F4F7-C66E-488D-AA09-E45EC926FC7D}"/>
              </a:ext>
            </a:extLst>
          </p:cNvPr>
          <p:cNvSpPr>
            <a:spLocks noGrp="1"/>
          </p:cNvSpPr>
          <p:nvPr>
            <p:ph type="title"/>
          </p:nvPr>
        </p:nvSpPr>
        <p:spPr>
          <a:xfrm>
            <a:off x="313361" y="2857500"/>
            <a:ext cx="3477802" cy="1143000"/>
          </a:xfrm>
        </p:spPr>
        <p:txBody>
          <a:bodyPr/>
          <a:lstStyle/>
          <a:p>
            <a:r>
              <a:rPr lang="en-US" dirty="0"/>
              <a:t>Kinds of Taxes</a:t>
            </a:r>
          </a:p>
        </p:txBody>
      </p:sp>
      <p:pic>
        <p:nvPicPr>
          <p:cNvPr id="5" name="Content Placeholder 4" descr="A close up of a receipt&#10;&#10;Description automatically generated">
            <a:extLst>
              <a:ext uri="{FF2B5EF4-FFF2-40B4-BE49-F238E27FC236}">
                <a16:creationId xmlns:a16="http://schemas.microsoft.com/office/drawing/2014/main" id="{72B69E8B-18F3-48C8-982C-3050E554C7E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80917" y="1040087"/>
            <a:ext cx="2944893" cy="5546216"/>
          </a:xfrm>
        </p:spPr>
      </p:pic>
      <p:sp>
        <p:nvSpPr>
          <p:cNvPr id="6" name="TextBox 5">
            <a:extLst>
              <a:ext uri="{FF2B5EF4-FFF2-40B4-BE49-F238E27FC236}">
                <a16:creationId xmlns:a16="http://schemas.microsoft.com/office/drawing/2014/main" id="{86905BBE-172D-44A4-83C1-3DB38AACD6B1}"/>
              </a:ext>
            </a:extLst>
          </p:cNvPr>
          <p:cNvSpPr txBox="1"/>
          <p:nvPr/>
        </p:nvSpPr>
        <p:spPr>
          <a:xfrm>
            <a:off x="5594278" y="4279186"/>
            <a:ext cx="2368194" cy="9144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43328794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97A7C-C954-4D9A-B93D-28D0C94B2049}"/>
              </a:ext>
            </a:extLst>
          </p:cNvPr>
          <p:cNvSpPr>
            <a:spLocks noGrp="1"/>
          </p:cNvSpPr>
          <p:nvPr>
            <p:ph type="title"/>
          </p:nvPr>
        </p:nvSpPr>
        <p:spPr/>
        <p:txBody>
          <a:bodyPr/>
          <a:lstStyle/>
          <a:p>
            <a:r>
              <a:rPr lang="en-US" sz="4400" dirty="0"/>
              <a:t>Sales Tax—What Is It?</a:t>
            </a:r>
          </a:p>
        </p:txBody>
      </p:sp>
      <p:sp>
        <p:nvSpPr>
          <p:cNvPr id="3" name="Content Placeholder 2">
            <a:extLst>
              <a:ext uri="{FF2B5EF4-FFF2-40B4-BE49-F238E27FC236}">
                <a16:creationId xmlns:a16="http://schemas.microsoft.com/office/drawing/2014/main" id="{72F10A19-500D-4311-BA32-E931D85C6DC5}"/>
              </a:ext>
            </a:extLst>
          </p:cNvPr>
          <p:cNvSpPr>
            <a:spLocks noGrp="1"/>
          </p:cNvSpPr>
          <p:nvPr>
            <p:ph idx="1"/>
          </p:nvPr>
        </p:nvSpPr>
        <p:spPr>
          <a:xfrm>
            <a:off x="457200" y="1709618"/>
            <a:ext cx="8229600" cy="4722003"/>
          </a:xfrm>
        </p:spPr>
        <p:txBody>
          <a:bodyPr/>
          <a:lstStyle/>
          <a:p>
            <a:pPr>
              <a:buFont typeface="Arial" panose="020B0604020202020204" pitchFamily="34" charset="0"/>
              <a:buChar char="•"/>
            </a:pPr>
            <a:r>
              <a:rPr lang="en-US" dirty="0"/>
              <a:t>Tax levied by local/state governments on purchases of goods and some services</a:t>
            </a:r>
          </a:p>
          <a:p>
            <a:pPr>
              <a:buFont typeface="Arial" panose="020B0604020202020204" pitchFamily="34" charset="0"/>
              <a:buChar char="•"/>
            </a:pPr>
            <a:r>
              <a:rPr lang="en-US" dirty="0"/>
              <a:t>A percentage of purchases—flat rate</a:t>
            </a:r>
          </a:p>
          <a:p>
            <a:pPr>
              <a:buFont typeface="Arial" panose="020B0604020202020204" pitchFamily="34" charset="0"/>
              <a:buChar char="•"/>
            </a:pPr>
            <a:r>
              <a:rPr lang="en-US" dirty="0"/>
              <a:t>Example, in Cincinnati:</a:t>
            </a:r>
          </a:p>
          <a:p>
            <a:pPr lvl="2">
              <a:buFont typeface="Arial" panose="020B0604020202020204" pitchFamily="34" charset="0"/>
              <a:buChar char="•"/>
            </a:pPr>
            <a:r>
              <a:rPr lang="en-US" dirty="0"/>
              <a:t>City sales tax	0%</a:t>
            </a:r>
          </a:p>
          <a:p>
            <a:pPr lvl="2">
              <a:buFont typeface="Arial" panose="020B0604020202020204" pitchFamily="34" charset="0"/>
              <a:buChar char="•"/>
            </a:pPr>
            <a:r>
              <a:rPr lang="en-US" dirty="0"/>
              <a:t>County sales tax   1.25%</a:t>
            </a:r>
          </a:p>
          <a:p>
            <a:pPr lvl="2">
              <a:buFont typeface="Arial" panose="020B0604020202020204" pitchFamily="34" charset="0"/>
              <a:buChar char="•"/>
            </a:pPr>
            <a:r>
              <a:rPr lang="en-US" dirty="0"/>
              <a:t>State sales tax	 5.75%</a:t>
            </a:r>
          </a:p>
          <a:p>
            <a:pPr lvl="2">
              <a:buFont typeface="Arial" panose="020B0604020202020204" pitchFamily="34" charset="0"/>
              <a:buChar char="•"/>
            </a:pPr>
            <a:r>
              <a:rPr lang="en-US" dirty="0"/>
              <a:t>Total			 7.00%</a:t>
            </a:r>
          </a:p>
        </p:txBody>
      </p:sp>
    </p:spTree>
    <p:extLst>
      <p:ext uri="{BB962C8B-B14F-4D97-AF65-F5344CB8AC3E}">
        <p14:creationId xmlns:p14="http://schemas.microsoft.com/office/powerpoint/2010/main" val="1535939134"/>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11E11-F664-47C7-9C75-36A633A5D5CC}"/>
              </a:ext>
            </a:extLst>
          </p:cNvPr>
          <p:cNvSpPr>
            <a:spLocks noGrp="1"/>
          </p:cNvSpPr>
          <p:nvPr>
            <p:ph type="title"/>
          </p:nvPr>
        </p:nvSpPr>
        <p:spPr/>
        <p:txBody>
          <a:bodyPr/>
          <a:lstStyle/>
          <a:p>
            <a:r>
              <a:rPr lang="en-US" sz="4400" dirty="0"/>
              <a:t>Sales Tax—Who Collects It?</a:t>
            </a:r>
          </a:p>
        </p:txBody>
      </p:sp>
      <p:sp>
        <p:nvSpPr>
          <p:cNvPr id="3" name="Content Placeholder 2">
            <a:extLst>
              <a:ext uri="{FF2B5EF4-FFF2-40B4-BE49-F238E27FC236}">
                <a16:creationId xmlns:a16="http://schemas.microsoft.com/office/drawing/2014/main" id="{F1EDFAA2-0E0A-4B3B-92A5-3BB1175FB9CE}"/>
              </a:ext>
            </a:extLst>
          </p:cNvPr>
          <p:cNvSpPr>
            <a:spLocks noGrp="1"/>
          </p:cNvSpPr>
          <p:nvPr>
            <p:ph idx="1"/>
          </p:nvPr>
        </p:nvSpPr>
        <p:spPr/>
        <p:txBody>
          <a:bodyPr/>
          <a:lstStyle/>
          <a:p>
            <a:pPr>
              <a:buFont typeface="Arial" panose="020B0604020202020204" pitchFamily="34" charset="0"/>
              <a:buChar char="•"/>
            </a:pPr>
            <a:r>
              <a:rPr lang="en-US" dirty="0"/>
              <a:t>Local (city and/or county) and state governments</a:t>
            </a:r>
          </a:p>
          <a:p>
            <a:pPr>
              <a:buFont typeface="Arial" panose="020B0604020202020204" pitchFamily="34" charset="0"/>
              <a:buChar char="•"/>
            </a:pPr>
            <a:r>
              <a:rPr lang="en-US" dirty="0"/>
              <a:t>More important for state governments</a:t>
            </a:r>
          </a:p>
          <a:p>
            <a:pPr>
              <a:buFont typeface="Arial" panose="020B0604020202020204" pitchFamily="34" charset="0"/>
              <a:buChar char="•"/>
            </a:pPr>
            <a:r>
              <a:rPr lang="en-US" dirty="0"/>
              <a:t>US has no federal sales tax, but other countries do</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1428773188"/>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C2536-52C8-44BA-BB2B-FCBA8D825B4D}"/>
              </a:ext>
            </a:extLst>
          </p:cNvPr>
          <p:cNvSpPr>
            <a:spLocks noGrp="1"/>
          </p:cNvSpPr>
          <p:nvPr>
            <p:ph type="title"/>
          </p:nvPr>
        </p:nvSpPr>
        <p:spPr>
          <a:xfrm>
            <a:off x="457200" y="914400"/>
            <a:ext cx="8584058" cy="1143000"/>
          </a:xfrm>
        </p:spPr>
        <p:txBody>
          <a:bodyPr/>
          <a:lstStyle/>
          <a:p>
            <a:r>
              <a:rPr lang="en-US" sz="4400" dirty="0"/>
              <a:t>Income Tax—What Is It?</a:t>
            </a:r>
          </a:p>
        </p:txBody>
      </p:sp>
      <p:sp>
        <p:nvSpPr>
          <p:cNvPr id="3" name="Content Placeholder 2">
            <a:extLst>
              <a:ext uri="{FF2B5EF4-FFF2-40B4-BE49-F238E27FC236}">
                <a16:creationId xmlns:a16="http://schemas.microsoft.com/office/drawing/2014/main" id="{55057C6B-3BC4-4540-96A7-C9B15F40A43E}"/>
              </a:ext>
            </a:extLst>
          </p:cNvPr>
          <p:cNvSpPr>
            <a:spLocks noGrp="1"/>
          </p:cNvSpPr>
          <p:nvPr>
            <p:ph idx="1"/>
          </p:nvPr>
        </p:nvSpPr>
        <p:spPr/>
        <p:txBody>
          <a:bodyPr/>
          <a:lstStyle/>
          <a:p>
            <a:pPr marL="0" indent="0">
              <a:buNone/>
            </a:pPr>
            <a:r>
              <a:rPr lang="en-US" dirty="0"/>
              <a:t>Not a fixed percentage in U.S.—increases as income increases (progressive)</a:t>
            </a:r>
          </a:p>
          <a:p>
            <a:pPr lvl="1"/>
            <a:r>
              <a:rPr lang="en-US" dirty="0"/>
              <a:t>Ex: Federal marginal tax rate on $50,000    = 22%</a:t>
            </a:r>
          </a:p>
          <a:p>
            <a:pPr marL="914400" lvl="2" indent="0">
              <a:buNone/>
            </a:pPr>
            <a:r>
              <a:rPr lang="en-US" dirty="0"/>
              <a:t>    Federal marginal tax rate on $200,000 = 32%</a:t>
            </a:r>
          </a:p>
        </p:txBody>
      </p:sp>
    </p:spTree>
    <p:extLst>
      <p:ext uri="{BB962C8B-B14F-4D97-AF65-F5344CB8AC3E}">
        <p14:creationId xmlns:p14="http://schemas.microsoft.com/office/powerpoint/2010/main" val="69299647"/>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8336B-B931-4D5F-9B55-25FFB05137CB}"/>
              </a:ext>
            </a:extLst>
          </p:cNvPr>
          <p:cNvSpPr>
            <a:spLocks noGrp="1"/>
          </p:cNvSpPr>
          <p:nvPr>
            <p:ph type="title"/>
          </p:nvPr>
        </p:nvSpPr>
        <p:spPr>
          <a:xfrm>
            <a:off x="457200" y="1140431"/>
            <a:ext cx="8229600" cy="1143000"/>
          </a:xfrm>
        </p:spPr>
        <p:txBody>
          <a:bodyPr/>
          <a:lstStyle/>
          <a:p>
            <a:r>
              <a:rPr lang="en-US" sz="4400" dirty="0"/>
              <a:t>Income Tax—Who Collects It?</a:t>
            </a:r>
          </a:p>
        </p:txBody>
      </p:sp>
      <p:sp>
        <p:nvSpPr>
          <p:cNvPr id="3" name="Content Placeholder 2">
            <a:extLst>
              <a:ext uri="{FF2B5EF4-FFF2-40B4-BE49-F238E27FC236}">
                <a16:creationId xmlns:a16="http://schemas.microsoft.com/office/drawing/2014/main" id="{A5582B61-5732-4802-9AA4-29CFC70A566A}"/>
              </a:ext>
            </a:extLst>
          </p:cNvPr>
          <p:cNvSpPr>
            <a:spLocks noGrp="1"/>
          </p:cNvSpPr>
          <p:nvPr>
            <p:ph idx="1"/>
          </p:nvPr>
        </p:nvSpPr>
        <p:spPr>
          <a:xfrm>
            <a:off x="457200" y="2835666"/>
            <a:ext cx="8229600" cy="3321293"/>
          </a:xfrm>
        </p:spPr>
        <p:txBody>
          <a:bodyPr/>
          <a:lstStyle/>
          <a:p>
            <a:pPr marL="0" indent="0">
              <a:buNone/>
            </a:pPr>
            <a:r>
              <a:rPr lang="en-US" dirty="0"/>
              <a:t>Income taxes can be collected by one, two, or all three levels of government</a:t>
            </a:r>
          </a:p>
          <a:p>
            <a:r>
              <a:rPr lang="en-US" dirty="0"/>
              <a:t>Usually all income tax payments for previous year’s income are due on April 15</a:t>
            </a:r>
          </a:p>
        </p:txBody>
      </p:sp>
    </p:spTree>
    <p:extLst>
      <p:ext uri="{BB962C8B-B14F-4D97-AF65-F5344CB8AC3E}">
        <p14:creationId xmlns:p14="http://schemas.microsoft.com/office/powerpoint/2010/main" val="245058625"/>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96A32-37E7-462B-865B-DE1ECC9EFB41}"/>
              </a:ext>
            </a:extLst>
          </p:cNvPr>
          <p:cNvSpPr>
            <a:spLocks noGrp="1"/>
          </p:cNvSpPr>
          <p:nvPr>
            <p:ph type="title"/>
          </p:nvPr>
        </p:nvSpPr>
        <p:spPr/>
        <p:txBody>
          <a:bodyPr/>
          <a:lstStyle/>
          <a:p>
            <a:r>
              <a:rPr lang="en-US" sz="4400" dirty="0"/>
              <a:t>Excise Tax—What Is It?</a:t>
            </a:r>
          </a:p>
        </p:txBody>
      </p:sp>
      <p:sp>
        <p:nvSpPr>
          <p:cNvPr id="3" name="Content Placeholder 2">
            <a:extLst>
              <a:ext uri="{FF2B5EF4-FFF2-40B4-BE49-F238E27FC236}">
                <a16:creationId xmlns:a16="http://schemas.microsoft.com/office/drawing/2014/main" id="{0E3CF774-E68C-4162-9EB4-EDDC65548E1B}"/>
              </a:ext>
            </a:extLst>
          </p:cNvPr>
          <p:cNvSpPr>
            <a:spLocks noGrp="1"/>
          </p:cNvSpPr>
          <p:nvPr>
            <p:ph idx="1"/>
          </p:nvPr>
        </p:nvSpPr>
        <p:spPr/>
        <p:txBody>
          <a:bodyPr/>
          <a:lstStyle/>
          <a:p>
            <a:r>
              <a:rPr lang="en-US" dirty="0"/>
              <a:t>Tax on particular goods and services like gasoline, alcohol, airplane tickets, and tobacco</a:t>
            </a:r>
          </a:p>
          <a:p>
            <a:r>
              <a:rPr lang="en-US" dirty="0"/>
              <a:t>Can be either a percentage or per unit</a:t>
            </a:r>
          </a:p>
          <a:p>
            <a:r>
              <a:rPr lang="en-US" dirty="0"/>
              <a:t>Consumers often don’t see how much an excise tax is because it is a part of the price</a:t>
            </a:r>
          </a:p>
        </p:txBody>
      </p:sp>
    </p:spTree>
    <p:extLst>
      <p:ext uri="{BB962C8B-B14F-4D97-AF65-F5344CB8AC3E}">
        <p14:creationId xmlns:p14="http://schemas.microsoft.com/office/powerpoint/2010/main" val="1348379059"/>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65A96-D3BF-4292-A7B5-1BE87442A865}"/>
              </a:ext>
            </a:extLst>
          </p:cNvPr>
          <p:cNvSpPr>
            <a:spLocks noGrp="1"/>
          </p:cNvSpPr>
          <p:nvPr>
            <p:ph type="title"/>
          </p:nvPr>
        </p:nvSpPr>
        <p:spPr>
          <a:xfrm>
            <a:off x="457200" y="1263721"/>
            <a:ext cx="8229600" cy="1143000"/>
          </a:xfrm>
        </p:spPr>
        <p:txBody>
          <a:bodyPr/>
          <a:lstStyle/>
          <a:p>
            <a:r>
              <a:rPr lang="en-US" sz="4400" dirty="0"/>
              <a:t>Excise Tax—Who Collects It?</a:t>
            </a:r>
          </a:p>
        </p:txBody>
      </p:sp>
      <p:sp>
        <p:nvSpPr>
          <p:cNvPr id="3" name="Content Placeholder 2">
            <a:extLst>
              <a:ext uri="{FF2B5EF4-FFF2-40B4-BE49-F238E27FC236}">
                <a16:creationId xmlns:a16="http://schemas.microsoft.com/office/drawing/2014/main" id="{29609B1D-D578-4830-B745-20CEC57A18A1}"/>
              </a:ext>
            </a:extLst>
          </p:cNvPr>
          <p:cNvSpPr>
            <a:spLocks noGrp="1"/>
          </p:cNvSpPr>
          <p:nvPr>
            <p:ph idx="1"/>
          </p:nvPr>
        </p:nvSpPr>
        <p:spPr>
          <a:xfrm>
            <a:off x="457200" y="2887038"/>
            <a:ext cx="8229600" cy="3526776"/>
          </a:xfrm>
        </p:spPr>
        <p:txBody>
          <a:bodyPr/>
          <a:lstStyle/>
          <a:p>
            <a:pPr marL="0" indent="0">
              <a:buNone/>
            </a:pPr>
            <a:r>
              <a:rPr lang="en-US" dirty="0"/>
              <a:t>Any or all of the three levels: local, state, federal</a:t>
            </a:r>
          </a:p>
          <a:p>
            <a:r>
              <a:rPr lang="en-US" dirty="0"/>
              <a:t>Ex: federal excise tax on gasoline = 18.4 cents/gallon</a:t>
            </a:r>
          </a:p>
          <a:p>
            <a:pPr marL="457200" lvl="1" indent="0">
              <a:buNone/>
            </a:pPr>
            <a:r>
              <a:rPr lang="en-US" dirty="0"/>
              <a:t>States add additional excise tax; CA is highest at 61.2 cents/gallon</a:t>
            </a:r>
          </a:p>
          <a:p>
            <a:pPr marL="457200" lvl="1" indent="0">
              <a:buNone/>
            </a:pPr>
            <a:r>
              <a:rPr lang="en-US" dirty="0"/>
              <a:t>Many states do not charge an additional sales tax on gasoline</a:t>
            </a:r>
          </a:p>
        </p:txBody>
      </p:sp>
    </p:spTree>
    <p:extLst>
      <p:ext uri="{BB962C8B-B14F-4D97-AF65-F5344CB8AC3E}">
        <p14:creationId xmlns:p14="http://schemas.microsoft.com/office/powerpoint/2010/main" val="1527318732"/>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B472A-66D7-40E9-A67F-083D395C9B04}"/>
              </a:ext>
            </a:extLst>
          </p:cNvPr>
          <p:cNvSpPr>
            <a:spLocks noGrp="1"/>
          </p:cNvSpPr>
          <p:nvPr>
            <p:ph type="title"/>
          </p:nvPr>
        </p:nvSpPr>
        <p:spPr>
          <a:xfrm>
            <a:off x="457200" y="1284269"/>
            <a:ext cx="8229600" cy="1143000"/>
          </a:xfrm>
        </p:spPr>
        <p:txBody>
          <a:bodyPr/>
          <a:lstStyle/>
          <a:p>
            <a:r>
              <a:rPr lang="en-US" sz="4400" dirty="0"/>
              <a:t>Property Tax—What Is It?</a:t>
            </a:r>
          </a:p>
        </p:txBody>
      </p:sp>
      <p:sp>
        <p:nvSpPr>
          <p:cNvPr id="3" name="Content Placeholder 2">
            <a:extLst>
              <a:ext uri="{FF2B5EF4-FFF2-40B4-BE49-F238E27FC236}">
                <a16:creationId xmlns:a16="http://schemas.microsoft.com/office/drawing/2014/main" id="{6DC0B03F-3303-441A-83C9-82F3E4CBCEBA}"/>
              </a:ext>
            </a:extLst>
          </p:cNvPr>
          <p:cNvSpPr>
            <a:spLocks noGrp="1"/>
          </p:cNvSpPr>
          <p:nvPr>
            <p:ph idx="1"/>
          </p:nvPr>
        </p:nvSpPr>
        <p:spPr>
          <a:xfrm>
            <a:off x="457200" y="2804844"/>
            <a:ext cx="8229600" cy="3352115"/>
          </a:xfrm>
        </p:spPr>
        <p:txBody>
          <a:bodyPr/>
          <a:lstStyle/>
          <a:p>
            <a:r>
              <a:rPr lang="en-US" dirty="0"/>
              <a:t>Tax on things we own, like a house, or in some states, personal property like a car and other belongings.</a:t>
            </a:r>
          </a:p>
          <a:p>
            <a:r>
              <a:rPr lang="en-US" dirty="0"/>
              <a:t>Percentage of value</a:t>
            </a:r>
          </a:p>
        </p:txBody>
      </p:sp>
    </p:spTree>
    <p:extLst>
      <p:ext uri="{BB962C8B-B14F-4D97-AF65-F5344CB8AC3E}">
        <p14:creationId xmlns:p14="http://schemas.microsoft.com/office/powerpoint/2010/main" val="3554047030"/>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762421"/>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a:spcAft>
                <a:spcPts val="0"/>
              </a:spcAft>
              <a:defRPr/>
            </a:pPr>
            <a:r>
              <a:rPr lang="en-US" sz="4000" dirty="0">
                <a:latin typeface="Calibri"/>
                <a:ea typeface="ＭＳ Ｐゴシック"/>
                <a:cs typeface="Calibri"/>
              </a:rPr>
              <a:t>EconEdLink Membership</a:t>
            </a:r>
            <a:endParaRPr lang="en-US" dirty="0"/>
          </a:p>
        </p:txBody>
      </p:sp>
      <p:sp>
        <p:nvSpPr>
          <p:cNvPr id="3" name="TextBox 2">
            <a:extLst>
              <a:ext uri="{FF2B5EF4-FFF2-40B4-BE49-F238E27FC236}">
                <a16:creationId xmlns:a16="http://schemas.microsoft.com/office/drawing/2014/main" id="{D213714B-F9E8-8C44-9AF8-383F3F244D95}"/>
              </a:ext>
            </a:extLst>
          </p:cNvPr>
          <p:cNvSpPr txBox="1"/>
          <p:nvPr/>
        </p:nvSpPr>
        <p:spPr>
          <a:xfrm>
            <a:off x="482538" y="2114894"/>
            <a:ext cx="8175171" cy="4247317"/>
          </a:xfrm>
          <a:prstGeom prst="rect">
            <a:avLst/>
          </a:prstGeom>
          <a:noFill/>
        </p:spPr>
        <p:txBody>
          <a:bodyPr wrap="square" rtlCol="0" anchor="t">
            <a:spAutoFit/>
          </a:bodyPr>
          <a:lstStyle/>
          <a:p>
            <a:r>
              <a:rPr lang="en-US" dirty="0">
                <a:latin typeface="Arial"/>
                <a:ea typeface="ＭＳ Ｐゴシック"/>
                <a:cs typeface="Arial"/>
              </a:rPr>
              <a:t>You can now access CEE’s professional development webinars directly on EconEdLink.org! To receive these new professional development benefits, </a:t>
            </a:r>
            <a:r>
              <a:rPr lang="en-US" b="1" dirty="0">
                <a:latin typeface="Arial"/>
                <a:ea typeface="ＭＳ Ｐゴシック"/>
                <a:cs typeface="Arial"/>
              </a:rPr>
              <a:t>become an EconEdLink </a:t>
            </a:r>
            <a:r>
              <a:rPr lang="en-US" b="1" dirty="0">
                <a:latin typeface="Arial"/>
                <a:ea typeface="ＭＳ Ｐゴシック"/>
                <a:cs typeface="Arial"/>
                <a:hlinkClick r:id="rId3"/>
              </a:rPr>
              <a:t>member</a:t>
            </a:r>
            <a:r>
              <a:rPr lang="en-US" dirty="0">
                <a:latin typeface="Arial"/>
                <a:ea typeface="ＭＳ Ｐゴシック"/>
                <a:cs typeface="Arial"/>
              </a:rPr>
              <a:t>. As a member, you will now be able to: </a:t>
            </a:r>
            <a:endParaRPr lang="en-US" dirty="0"/>
          </a:p>
          <a:p>
            <a:endParaRPr lang="en-US" dirty="0"/>
          </a:p>
          <a:p>
            <a:pPr marL="285750" indent="-285750">
              <a:buFont typeface="Arial"/>
              <a:buChar char="•"/>
            </a:pPr>
            <a:r>
              <a:rPr lang="en-US" dirty="0">
                <a:latin typeface="Arial"/>
                <a:ea typeface="ＭＳ Ｐゴシック"/>
                <a:cs typeface="Arial"/>
              </a:rPr>
              <a:t>Automatically receive a professional development certificate via e-mail within 24 hours after viewing any webinar for a minimum of 45 minutes</a:t>
            </a:r>
            <a:endParaRPr lang="en-US" dirty="0"/>
          </a:p>
          <a:p>
            <a:pPr marL="285750" indent="-285750">
              <a:buFont typeface="Arial"/>
              <a:buChar char="•"/>
            </a:pPr>
            <a:r>
              <a:rPr lang="en-US" dirty="0">
                <a:latin typeface="Arial"/>
                <a:ea typeface="ＭＳ Ｐゴシック"/>
                <a:cs typeface="Arial"/>
              </a:rPr>
              <a:t>Register for upcoming webinars with a simple one-click process </a:t>
            </a:r>
            <a:endParaRPr lang="en-US" dirty="0"/>
          </a:p>
          <a:p>
            <a:pPr marL="285750" indent="-285750">
              <a:buFont typeface="Arial"/>
              <a:buChar char="•"/>
            </a:pPr>
            <a:r>
              <a:rPr lang="en-US" dirty="0">
                <a:latin typeface="Arial"/>
                <a:ea typeface="ＭＳ Ｐゴシック"/>
                <a:cs typeface="Arial"/>
              </a:rPr>
              <a:t>Easily download presentations, lesson plan materials and activities for each webinar </a:t>
            </a:r>
            <a:endParaRPr lang="en-US" dirty="0"/>
          </a:p>
          <a:p>
            <a:pPr marL="285750" indent="-285750">
              <a:buFont typeface="Arial"/>
              <a:buChar char="•"/>
            </a:pPr>
            <a:r>
              <a:rPr lang="en-US" dirty="0">
                <a:latin typeface="Arial"/>
                <a:ea typeface="ＭＳ Ｐゴシック"/>
                <a:cs typeface="Arial"/>
              </a:rPr>
              <a:t>Search and view all webinars at your convenience </a:t>
            </a:r>
            <a:endParaRPr lang="en-US" dirty="0"/>
          </a:p>
          <a:p>
            <a:pPr marL="285750" indent="-285750">
              <a:buFont typeface="Arial"/>
              <a:buChar char="•"/>
            </a:pPr>
            <a:r>
              <a:rPr lang="en-US" dirty="0">
                <a:latin typeface="Arial"/>
                <a:ea typeface="ＭＳ Ｐゴシック"/>
                <a:cs typeface="Arial"/>
              </a:rPr>
              <a:t>Save webinars to your EconEdLink dashboard for easy access to the event</a:t>
            </a:r>
            <a:endParaRPr lang="en-US" dirty="0"/>
          </a:p>
          <a:p>
            <a:endParaRPr lang="en-US" dirty="0">
              <a:latin typeface="Arial"/>
              <a:ea typeface="ＭＳ Ｐゴシック"/>
              <a:cs typeface="Arial"/>
            </a:endParaRPr>
          </a:p>
          <a:p>
            <a:pPr algn="ctr"/>
            <a:r>
              <a:rPr lang="en-US" dirty="0">
                <a:latin typeface="Arial"/>
                <a:ea typeface="ＭＳ Ｐゴシック"/>
                <a:cs typeface="Arial"/>
              </a:rPr>
              <a:t>You may access our new </a:t>
            </a:r>
            <a:r>
              <a:rPr lang="en-US" b="1" dirty="0">
                <a:latin typeface="Arial"/>
                <a:ea typeface="ＭＳ Ｐゴシック"/>
                <a:cs typeface="Arial"/>
              </a:rPr>
              <a:t>Professional Development</a:t>
            </a:r>
            <a:r>
              <a:rPr lang="en-US" dirty="0">
                <a:latin typeface="Arial"/>
                <a:ea typeface="ＭＳ Ｐゴシック"/>
                <a:cs typeface="Arial"/>
              </a:rPr>
              <a:t> page </a:t>
            </a:r>
            <a:r>
              <a:rPr lang="en-US" dirty="0">
                <a:latin typeface="Arial"/>
                <a:ea typeface="ＭＳ Ｐゴシック"/>
                <a:cs typeface="Arial"/>
                <a:hlinkClick r:id="rId4"/>
              </a:rPr>
              <a:t>here</a:t>
            </a:r>
            <a:endParaRPr lang="en-US" dirty="0">
              <a:latin typeface="Arial"/>
              <a:ea typeface="ＭＳ Ｐゴシック"/>
              <a:cs typeface="Arial"/>
            </a:endParaRPr>
          </a:p>
          <a:p>
            <a:endParaRPr lang="en-US" dirty="0">
              <a:latin typeface="Arial"/>
              <a:ea typeface="ＭＳ Ｐゴシック"/>
              <a:cs typeface="Arial"/>
            </a:endParaRPr>
          </a:p>
        </p:txBody>
      </p:sp>
    </p:spTree>
    <p:extLst>
      <p:ext uri="{BB962C8B-B14F-4D97-AF65-F5344CB8AC3E}">
        <p14:creationId xmlns:p14="http://schemas.microsoft.com/office/powerpoint/2010/main" val="2696024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CECBA-78EC-4E2F-AA56-A66EB932ACD5}"/>
              </a:ext>
            </a:extLst>
          </p:cNvPr>
          <p:cNvSpPr>
            <a:spLocks noGrp="1"/>
          </p:cNvSpPr>
          <p:nvPr>
            <p:ph type="title"/>
          </p:nvPr>
        </p:nvSpPr>
        <p:spPr>
          <a:xfrm>
            <a:off x="457200" y="1315092"/>
            <a:ext cx="8229600" cy="1143000"/>
          </a:xfrm>
        </p:spPr>
        <p:txBody>
          <a:bodyPr/>
          <a:lstStyle/>
          <a:p>
            <a:r>
              <a:rPr lang="en-US" sz="4400" dirty="0"/>
              <a:t>Property Tax—Who Collects It?</a:t>
            </a:r>
          </a:p>
        </p:txBody>
      </p:sp>
      <p:sp>
        <p:nvSpPr>
          <p:cNvPr id="3" name="Content Placeholder 2">
            <a:extLst>
              <a:ext uri="{FF2B5EF4-FFF2-40B4-BE49-F238E27FC236}">
                <a16:creationId xmlns:a16="http://schemas.microsoft.com/office/drawing/2014/main" id="{941327F2-2376-4EE8-B0BD-889D1011E4A6}"/>
              </a:ext>
            </a:extLst>
          </p:cNvPr>
          <p:cNvSpPr>
            <a:spLocks noGrp="1"/>
          </p:cNvSpPr>
          <p:nvPr>
            <p:ph idx="1"/>
          </p:nvPr>
        </p:nvSpPr>
        <p:spPr>
          <a:xfrm>
            <a:off x="457200" y="2897312"/>
            <a:ext cx="8229600" cy="3259648"/>
          </a:xfrm>
        </p:spPr>
        <p:txBody>
          <a:bodyPr/>
          <a:lstStyle/>
          <a:p>
            <a:r>
              <a:rPr lang="en-US" dirty="0"/>
              <a:t>Any of the three levels: local, state, or federal, but primarily local</a:t>
            </a:r>
          </a:p>
        </p:txBody>
      </p:sp>
    </p:spTree>
    <p:extLst>
      <p:ext uri="{BB962C8B-B14F-4D97-AF65-F5344CB8AC3E}">
        <p14:creationId xmlns:p14="http://schemas.microsoft.com/office/powerpoint/2010/main" val="2125445622"/>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21812-3BD3-4658-9672-86873B63A14C}"/>
              </a:ext>
            </a:extLst>
          </p:cNvPr>
          <p:cNvSpPr>
            <a:spLocks noGrp="1"/>
          </p:cNvSpPr>
          <p:nvPr>
            <p:ph type="title"/>
          </p:nvPr>
        </p:nvSpPr>
        <p:spPr>
          <a:xfrm>
            <a:off x="457199" y="914400"/>
            <a:ext cx="8491591" cy="1143000"/>
          </a:xfrm>
        </p:spPr>
        <p:txBody>
          <a:bodyPr/>
          <a:lstStyle/>
          <a:p>
            <a:r>
              <a:rPr lang="en-US" sz="4400" dirty="0"/>
              <a:t>What Do Taxes Pay For?</a:t>
            </a:r>
          </a:p>
        </p:txBody>
      </p:sp>
      <p:sp>
        <p:nvSpPr>
          <p:cNvPr id="3" name="Content Placeholder 2">
            <a:extLst>
              <a:ext uri="{FF2B5EF4-FFF2-40B4-BE49-F238E27FC236}">
                <a16:creationId xmlns:a16="http://schemas.microsoft.com/office/drawing/2014/main" id="{2A66FA7D-42CA-4D79-B688-1BA481D6AABB}"/>
              </a:ext>
            </a:extLst>
          </p:cNvPr>
          <p:cNvSpPr>
            <a:spLocks noGrp="1"/>
          </p:cNvSpPr>
          <p:nvPr>
            <p:ph idx="1"/>
          </p:nvPr>
        </p:nvSpPr>
        <p:spPr>
          <a:xfrm>
            <a:off x="457201" y="1791813"/>
            <a:ext cx="8229600" cy="4547342"/>
          </a:xfrm>
        </p:spPr>
        <p:txBody>
          <a:bodyPr/>
          <a:lstStyle/>
          <a:p>
            <a:pPr marL="0" indent="0">
              <a:buNone/>
            </a:pPr>
            <a:r>
              <a:rPr lang="en-US" dirty="0"/>
              <a:t>Ask students to name the things they think taxes pay for</a:t>
            </a:r>
          </a:p>
          <a:p>
            <a:pPr>
              <a:buFont typeface="Arial" panose="020B0604020202020204" pitchFamily="34" charset="0"/>
              <a:buChar char="•"/>
            </a:pPr>
            <a:r>
              <a:rPr lang="en-US" dirty="0"/>
              <a:t>Local: schools, roads, police/fire, libraries, parks</a:t>
            </a:r>
          </a:p>
          <a:p>
            <a:pPr>
              <a:buFont typeface="Arial" panose="020B0604020202020204" pitchFamily="34" charset="0"/>
              <a:buChar char="•"/>
            </a:pPr>
            <a:r>
              <a:rPr lang="en-US" dirty="0"/>
              <a:t>State: roads, state parks, bridges, education, social services </a:t>
            </a:r>
          </a:p>
          <a:p>
            <a:pPr>
              <a:buFont typeface="Arial" panose="020B0604020202020204" pitchFamily="34" charset="0"/>
              <a:buChar char="•"/>
            </a:pPr>
            <a:r>
              <a:rPr lang="en-US" dirty="0"/>
              <a:t>National: military, interstate highways, education, national parks, social services</a:t>
            </a:r>
          </a:p>
          <a:p>
            <a:pPr marL="0" indent="0">
              <a:buNone/>
            </a:pPr>
            <a:r>
              <a:rPr lang="en-US" dirty="0"/>
              <a:t>What is common among these…? </a:t>
            </a:r>
            <a:r>
              <a:rPr lang="en-US" b="1" dirty="0"/>
              <a:t>They benefit everyone</a:t>
            </a:r>
          </a:p>
          <a:p>
            <a:pPr marL="0" indent="0">
              <a:buNone/>
            </a:pPr>
            <a:endParaRPr lang="en-US" dirty="0"/>
          </a:p>
        </p:txBody>
      </p:sp>
    </p:spTree>
    <p:extLst>
      <p:ext uri="{BB962C8B-B14F-4D97-AF65-F5344CB8AC3E}">
        <p14:creationId xmlns:p14="http://schemas.microsoft.com/office/powerpoint/2010/main" val="64509337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D6C6A-B2A2-4ABF-B23A-052BC99AF6A1}"/>
              </a:ext>
            </a:extLst>
          </p:cNvPr>
          <p:cNvSpPr>
            <a:spLocks noGrp="1"/>
          </p:cNvSpPr>
          <p:nvPr>
            <p:ph type="title"/>
          </p:nvPr>
        </p:nvSpPr>
        <p:spPr>
          <a:xfrm>
            <a:off x="457200" y="869281"/>
            <a:ext cx="8229600" cy="1143000"/>
          </a:xfrm>
        </p:spPr>
        <p:txBody>
          <a:bodyPr/>
          <a:lstStyle/>
          <a:p>
            <a:r>
              <a:rPr lang="en-US" sz="4400" dirty="0"/>
              <a:t>Tax Distribution</a:t>
            </a:r>
          </a:p>
        </p:txBody>
      </p:sp>
      <p:sp>
        <p:nvSpPr>
          <p:cNvPr id="3" name="Content Placeholder 2">
            <a:extLst>
              <a:ext uri="{FF2B5EF4-FFF2-40B4-BE49-F238E27FC236}">
                <a16:creationId xmlns:a16="http://schemas.microsoft.com/office/drawing/2014/main" id="{4FE52F89-1B28-4AC4-B28D-3EAD5D5F8422}"/>
              </a:ext>
            </a:extLst>
          </p:cNvPr>
          <p:cNvSpPr>
            <a:spLocks noGrp="1"/>
          </p:cNvSpPr>
          <p:nvPr>
            <p:ph idx="1"/>
          </p:nvPr>
        </p:nvSpPr>
        <p:spPr>
          <a:xfrm>
            <a:off x="457200" y="1564865"/>
            <a:ext cx="8229600" cy="3728269"/>
          </a:xfrm>
        </p:spPr>
        <p:txBody>
          <a:bodyPr/>
          <a:lstStyle/>
          <a:p>
            <a:pPr marL="0" indent="0">
              <a:buNone/>
            </a:pPr>
            <a:r>
              <a:rPr lang="en-US" dirty="0"/>
              <a:t>Students probably have an easier time naming things provided by local/state governments than the federal government</a:t>
            </a:r>
          </a:p>
          <a:p>
            <a:r>
              <a:rPr lang="en-US" dirty="0"/>
              <a:t>Ask students to guess how much of each $1 collected in taxes goes to each of the three levels</a:t>
            </a:r>
          </a:p>
          <a:p>
            <a:r>
              <a:rPr lang="en-US" dirty="0"/>
              <a:t>Refer to Where Does Your $1 Go?</a:t>
            </a:r>
          </a:p>
          <a:p>
            <a:r>
              <a:rPr lang="en-US" dirty="0"/>
              <a:t>Point out that most of each $1 in taxes goes to the federal government, including that the two portions of federal taxes make up 65 cents of every dollar collected in taxes</a:t>
            </a:r>
          </a:p>
          <a:p>
            <a:endParaRPr lang="en-US" dirty="0"/>
          </a:p>
        </p:txBody>
      </p:sp>
    </p:spTree>
    <p:extLst>
      <p:ext uri="{BB962C8B-B14F-4D97-AF65-F5344CB8AC3E}">
        <p14:creationId xmlns:p14="http://schemas.microsoft.com/office/powerpoint/2010/main" val="2094925511"/>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61908D-3D67-4576-8BF9-F057E7710085}"/>
              </a:ext>
            </a:extLst>
          </p:cNvPr>
          <p:cNvPicPr>
            <a:picLocks noChangeAspect="1"/>
          </p:cNvPicPr>
          <p:nvPr/>
        </p:nvPicPr>
        <p:blipFill>
          <a:blip r:embed="rId2"/>
          <a:stretch>
            <a:fillRect/>
          </a:stretch>
        </p:blipFill>
        <p:spPr>
          <a:xfrm>
            <a:off x="1479478" y="978097"/>
            <a:ext cx="6788221" cy="5379840"/>
          </a:xfrm>
          <a:prstGeom prst="rect">
            <a:avLst/>
          </a:prstGeom>
        </p:spPr>
      </p:pic>
    </p:spTree>
    <p:extLst>
      <p:ext uri="{BB962C8B-B14F-4D97-AF65-F5344CB8AC3E}">
        <p14:creationId xmlns:p14="http://schemas.microsoft.com/office/powerpoint/2010/main" val="2861655861"/>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912BC-4284-470C-B287-D8DB10BABACD}"/>
              </a:ext>
            </a:extLst>
          </p:cNvPr>
          <p:cNvSpPr>
            <a:spLocks noGrp="1"/>
          </p:cNvSpPr>
          <p:nvPr>
            <p:ph type="title"/>
          </p:nvPr>
        </p:nvSpPr>
        <p:spPr/>
        <p:txBody>
          <a:bodyPr/>
          <a:lstStyle/>
          <a:p>
            <a:r>
              <a:rPr lang="en-US" sz="4400" dirty="0"/>
              <a:t>Why Not Business?</a:t>
            </a:r>
          </a:p>
        </p:txBody>
      </p:sp>
      <p:sp>
        <p:nvSpPr>
          <p:cNvPr id="3" name="Content Placeholder 2">
            <a:extLst>
              <a:ext uri="{FF2B5EF4-FFF2-40B4-BE49-F238E27FC236}">
                <a16:creationId xmlns:a16="http://schemas.microsoft.com/office/drawing/2014/main" id="{3D5687A9-98A4-4CCA-B7F0-40EB38B044D2}"/>
              </a:ext>
            </a:extLst>
          </p:cNvPr>
          <p:cNvSpPr>
            <a:spLocks noGrp="1"/>
          </p:cNvSpPr>
          <p:nvPr>
            <p:ph idx="1"/>
          </p:nvPr>
        </p:nvSpPr>
        <p:spPr>
          <a:xfrm>
            <a:off x="457200" y="1832910"/>
            <a:ext cx="8229600" cy="4711728"/>
          </a:xfrm>
        </p:spPr>
        <p:txBody>
          <a:bodyPr/>
          <a:lstStyle/>
          <a:p>
            <a:r>
              <a:rPr lang="en-US" dirty="0"/>
              <a:t>Businesses exist to make a profit</a:t>
            </a:r>
          </a:p>
          <a:p>
            <a:r>
              <a:rPr lang="en-US" dirty="0"/>
              <a:t>They do that by selling goods and services for more than it costs them to make/provide them.</a:t>
            </a:r>
          </a:p>
          <a:p>
            <a:r>
              <a:rPr lang="en-US" dirty="0"/>
              <a:t>Ex. What is the market for fire protection?</a:t>
            </a:r>
          </a:p>
          <a:p>
            <a:pPr lvl="1"/>
            <a:r>
              <a:rPr lang="en-US" dirty="0"/>
              <a:t>Your house is on fire, and you call the fire department. They say, we’ll come and put the fire out for $800, pay by cash or credit. You don’t have $800. What do you do?</a:t>
            </a:r>
          </a:p>
        </p:txBody>
      </p:sp>
    </p:spTree>
    <p:extLst>
      <p:ext uri="{BB962C8B-B14F-4D97-AF65-F5344CB8AC3E}">
        <p14:creationId xmlns:p14="http://schemas.microsoft.com/office/powerpoint/2010/main" val="131030633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BD418-E8EE-47C4-BF4D-050B75E90CC8}"/>
              </a:ext>
            </a:extLst>
          </p:cNvPr>
          <p:cNvSpPr>
            <a:spLocks noGrp="1"/>
          </p:cNvSpPr>
          <p:nvPr>
            <p:ph type="title"/>
          </p:nvPr>
        </p:nvSpPr>
        <p:spPr/>
        <p:txBody>
          <a:bodyPr/>
          <a:lstStyle/>
          <a:p>
            <a:r>
              <a:rPr lang="en-US" dirty="0"/>
              <a:t> </a:t>
            </a:r>
            <a:r>
              <a:rPr lang="en-US" sz="4400" dirty="0"/>
              <a:t>Why Taxes?</a:t>
            </a:r>
          </a:p>
        </p:txBody>
      </p:sp>
      <p:sp>
        <p:nvSpPr>
          <p:cNvPr id="3" name="Content Placeholder 2">
            <a:extLst>
              <a:ext uri="{FF2B5EF4-FFF2-40B4-BE49-F238E27FC236}">
                <a16:creationId xmlns:a16="http://schemas.microsoft.com/office/drawing/2014/main" id="{6BEC266B-1385-442C-A5D4-F09E96BCA2AB}"/>
              </a:ext>
            </a:extLst>
          </p:cNvPr>
          <p:cNvSpPr>
            <a:spLocks noGrp="1"/>
          </p:cNvSpPr>
          <p:nvPr>
            <p:ph idx="1"/>
          </p:nvPr>
        </p:nvSpPr>
        <p:spPr>
          <a:xfrm>
            <a:off x="457200" y="1791812"/>
            <a:ext cx="8229600" cy="4711729"/>
          </a:xfrm>
        </p:spPr>
        <p:txBody>
          <a:bodyPr/>
          <a:lstStyle/>
          <a:p>
            <a:pPr marL="0" indent="0">
              <a:buNone/>
            </a:pPr>
            <a:r>
              <a:rPr lang="en-US" dirty="0"/>
              <a:t>Imagine you earn $5,000 every month or $60,000/yr.</a:t>
            </a:r>
          </a:p>
          <a:p>
            <a:r>
              <a:rPr lang="en-US" dirty="0"/>
              <a:t>Think about what the federal government provides.</a:t>
            </a:r>
          </a:p>
          <a:p>
            <a:r>
              <a:rPr lang="en-US" dirty="0"/>
              <a:t>How much of that $60,000 are you willing to contribute to federal taxes?</a:t>
            </a:r>
          </a:p>
          <a:p>
            <a:r>
              <a:rPr lang="en-US" dirty="0"/>
              <a:t>Solicit answers from class and add up total contributions and get average for class.</a:t>
            </a: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15364994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E70D5-3361-47F9-A396-3F030037575C}"/>
              </a:ext>
            </a:extLst>
          </p:cNvPr>
          <p:cNvSpPr>
            <a:spLocks noGrp="1"/>
          </p:cNvSpPr>
          <p:nvPr>
            <p:ph type="title"/>
          </p:nvPr>
        </p:nvSpPr>
        <p:spPr/>
        <p:txBody>
          <a:bodyPr/>
          <a:lstStyle/>
          <a:p>
            <a:r>
              <a:rPr lang="en-US" sz="4400" dirty="0"/>
              <a:t>Why Taxes? Cont’d</a:t>
            </a:r>
          </a:p>
        </p:txBody>
      </p:sp>
      <p:sp>
        <p:nvSpPr>
          <p:cNvPr id="3" name="Content Placeholder 2">
            <a:extLst>
              <a:ext uri="{FF2B5EF4-FFF2-40B4-BE49-F238E27FC236}">
                <a16:creationId xmlns:a16="http://schemas.microsoft.com/office/drawing/2014/main" id="{5FADC2C2-76A9-4886-A798-CDEDBB28EC9E}"/>
              </a:ext>
            </a:extLst>
          </p:cNvPr>
          <p:cNvSpPr>
            <a:spLocks noGrp="1"/>
          </p:cNvSpPr>
          <p:nvPr>
            <p:ph idx="1"/>
          </p:nvPr>
        </p:nvSpPr>
        <p:spPr>
          <a:xfrm>
            <a:off x="457200" y="1853458"/>
            <a:ext cx="8229600" cy="4537068"/>
          </a:xfrm>
        </p:spPr>
        <p:txBody>
          <a:bodyPr/>
          <a:lstStyle/>
          <a:p>
            <a:pPr marL="0" indent="0">
              <a:buNone/>
            </a:pPr>
            <a:r>
              <a:rPr lang="en-US" dirty="0"/>
              <a:t>Tell students that the federal govt spent $13,415 per person in 2019.</a:t>
            </a:r>
          </a:p>
          <a:p>
            <a:r>
              <a:rPr lang="en-US" dirty="0"/>
              <a:t>Compute the difference between $13,415 and the class average, pointing out the shortfall. </a:t>
            </a:r>
          </a:p>
          <a:p>
            <a:r>
              <a:rPr lang="en-US" dirty="0"/>
              <a:t>Point out that if we leave funding of federally-provided goods and services to contributions, we have to choose: fewer goods and services or find the money elsewhere. </a:t>
            </a:r>
            <a:r>
              <a:rPr lang="en-US" b="1" i="1" dirty="0"/>
              <a:t>And what if people change their minds?</a:t>
            </a:r>
          </a:p>
          <a:p>
            <a:pPr marL="0" indent="0">
              <a:buNone/>
            </a:pPr>
            <a:endParaRPr lang="en-US" dirty="0"/>
          </a:p>
        </p:txBody>
      </p:sp>
    </p:spTree>
    <p:extLst>
      <p:ext uri="{BB962C8B-B14F-4D97-AF65-F5344CB8AC3E}">
        <p14:creationId xmlns:p14="http://schemas.microsoft.com/office/powerpoint/2010/main" val="3260740607"/>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7FACD8-5232-4CA2-8454-4975F622756E}"/>
              </a:ext>
            </a:extLst>
          </p:cNvPr>
          <p:cNvPicPr>
            <a:picLocks noChangeAspect="1"/>
          </p:cNvPicPr>
          <p:nvPr/>
        </p:nvPicPr>
        <p:blipFill>
          <a:blip r:embed="rId3"/>
          <a:stretch>
            <a:fillRect/>
          </a:stretch>
        </p:blipFill>
        <p:spPr>
          <a:xfrm>
            <a:off x="4448710" y="1061567"/>
            <a:ext cx="4405794" cy="5511431"/>
          </a:xfrm>
          <a:prstGeom prst="rect">
            <a:avLst/>
          </a:prstGeom>
        </p:spPr>
      </p:pic>
      <p:sp>
        <p:nvSpPr>
          <p:cNvPr id="7" name="TextBox 6">
            <a:extLst>
              <a:ext uri="{FF2B5EF4-FFF2-40B4-BE49-F238E27FC236}">
                <a16:creationId xmlns:a16="http://schemas.microsoft.com/office/drawing/2014/main" id="{D551A456-12F0-44F0-B283-FCBC4F1B33B0}"/>
              </a:ext>
            </a:extLst>
          </p:cNvPr>
          <p:cNvSpPr txBox="1"/>
          <p:nvPr/>
        </p:nvSpPr>
        <p:spPr>
          <a:xfrm>
            <a:off x="289496" y="1222893"/>
            <a:ext cx="4572000" cy="9725739"/>
          </a:xfrm>
          <a:prstGeom prst="rect">
            <a:avLst/>
          </a:prstGeom>
          <a:noFill/>
        </p:spPr>
        <p:txBody>
          <a:bodyPr wrap="square">
            <a:spAutoFit/>
          </a:bodyPr>
          <a:lstStyle/>
          <a:p>
            <a:r>
              <a:rPr lang="en-US" sz="2400" dirty="0"/>
              <a:t>Federal taxes on $60,000 = $9,059</a:t>
            </a:r>
          </a:p>
          <a:p>
            <a:endParaRPr lang="en-US" dirty="0"/>
          </a:p>
          <a:p>
            <a:r>
              <a:rPr lang="en-US" sz="2000" dirty="0"/>
              <a:t>Tax on $9,701            	$970</a:t>
            </a:r>
          </a:p>
          <a:p>
            <a:r>
              <a:rPr lang="en-US" sz="2000" dirty="0"/>
              <a:t>Tax on $29,774</a:t>
            </a:r>
          </a:p>
          <a:p>
            <a:r>
              <a:rPr lang="en-US" sz="2000" dirty="0"/>
              <a:t>   ($39,475-$9,701)         $3,573</a:t>
            </a:r>
          </a:p>
          <a:p>
            <a:r>
              <a:rPr lang="en-US" sz="2000" dirty="0"/>
              <a:t>Tax on $20,525</a:t>
            </a:r>
          </a:p>
          <a:p>
            <a:r>
              <a:rPr lang="en-US" sz="2000" dirty="0"/>
              <a:t>   ($60,000-$39,475)       </a:t>
            </a:r>
            <a:r>
              <a:rPr lang="en-US" sz="2000" u="sng" dirty="0"/>
              <a:t>$4,516</a:t>
            </a:r>
          </a:p>
          <a:p>
            <a:r>
              <a:rPr lang="en-US" sz="2000" dirty="0"/>
              <a:t>		Total      $9,059</a:t>
            </a:r>
          </a:p>
          <a:p>
            <a:endParaRPr lang="en-US" sz="2000" dirty="0"/>
          </a:p>
          <a:p>
            <a:r>
              <a:rPr lang="en-US" sz="2400" dirty="0"/>
              <a:t>Point out that the contribution of someone making $60,000 is still shy of the average that is needed. </a:t>
            </a:r>
            <a:r>
              <a:rPr lang="en-US" sz="2400" b="1" dirty="0"/>
              <a:t>What’s the solution?</a:t>
            </a:r>
          </a:p>
          <a:p>
            <a:endParaRPr lang="en-US" sz="2400" dirty="0"/>
          </a:p>
          <a:p>
            <a:endParaRPr lang="en-US" sz="2400" dirty="0"/>
          </a:p>
          <a:p>
            <a:endParaRPr lang="en-US" sz="2400"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305932654"/>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63968-DBC0-455F-8C3A-77C826C0E61B}"/>
              </a:ext>
            </a:extLst>
          </p:cNvPr>
          <p:cNvSpPr>
            <a:spLocks noGrp="1"/>
          </p:cNvSpPr>
          <p:nvPr>
            <p:ph type="title"/>
          </p:nvPr>
        </p:nvSpPr>
        <p:spPr>
          <a:xfrm>
            <a:off x="385280" y="2857500"/>
            <a:ext cx="8229600" cy="1143000"/>
          </a:xfrm>
        </p:spPr>
        <p:txBody>
          <a:bodyPr/>
          <a:lstStyle/>
          <a:p>
            <a:r>
              <a:rPr lang="en-US" dirty="0"/>
              <a:t>Concentration Game</a:t>
            </a:r>
          </a:p>
        </p:txBody>
      </p:sp>
    </p:spTree>
    <p:extLst>
      <p:ext uri="{BB962C8B-B14F-4D97-AF65-F5344CB8AC3E}">
        <p14:creationId xmlns:p14="http://schemas.microsoft.com/office/powerpoint/2010/main" val="3082368289"/>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a:extLst>
              <a:ext uri="{FF2B5EF4-FFF2-40B4-BE49-F238E27FC236}">
                <a16:creationId xmlns:a16="http://schemas.microsoft.com/office/drawing/2014/main" id="{CE2FC269-0AA3-4850-8F66-6C6520A7AB8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9"/>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0237656"/>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551" y="1061966"/>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4000">
                <a:latin typeface="Calibri"/>
                <a:ea typeface="ＭＳ Ｐゴシック"/>
                <a:cs typeface="Calibri"/>
              </a:rPr>
              <a:t>Professional Development Certificate</a:t>
            </a:r>
            <a:endParaRPr lang="en-US" sz="4000" b="1">
              <a:solidFill>
                <a:srgbClr val="005CB8"/>
              </a:solidFill>
              <a:effectLst>
                <a:glow>
                  <a:srgbClr val="4F81BD">
                    <a:alpha val="0"/>
                  </a:srgb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a:cs typeface="Calibri" panose="020F0502020204030204" pitchFamily="34" charset="0"/>
            </a:endParaRPr>
          </a:p>
        </p:txBody>
      </p:sp>
      <p:sp>
        <p:nvSpPr>
          <p:cNvPr id="3" name="TextBox 2">
            <a:extLst>
              <a:ext uri="{FF2B5EF4-FFF2-40B4-BE49-F238E27FC236}">
                <a16:creationId xmlns:a16="http://schemas.microsoft.com/office/drawing/2014/main" id="{D213714B-F9E8-8C44-9AF8-383F3F244D95}"/>
              </a:ext>
            </a:extLst>
          </p:cNvPr>
          <p:cNvSpPr txBox="1"/>
          <p:nvPr/>
        </p:nvSpPr>
        <p:spPr>
          <a:xfrm>
            <a:off x="588955" y="2359260"/>
            <a:ext cx="8175171" cy="2862322"/>
          </a:xfrm>
          <a:prstGeom prst="rect">
            <a:avLst/>
          </a:prstGeom>
          <a:noFill/>
        </p:spPr>
        <p:txBody>
          <a:bodyPr wrap="square" rtlCol="0" anchor="t">
            <a:spAutoFit/>
          </a:bodyPr>
          <a:lstStyle/>
          <a:p>
            <a:r>
              <a:rPr lang="en-US" dirty="0">
                <a:latin typeface="Arial"/>
                <a:ea typeface="ＭＳ Ｐゴシック"/>
              </a:rPr>
              <a:t>To earn your professional development certificate for this webinar, you must:</a:t>
            </a:r>
          </a:p>
          <a:p>
            <a:endParaRPr lang="en-US" dirty="0">
              <a:latin typeface="Arial"/>
              <a:ea typeface="ＭＳ Ｐゴシック"/>
            </a:endParaRPr>
          </a:p>
          <a:p>
            <a:pPr marL="285750" indent="-285750">
              <a:buFont typeface="Arial"/>
              <a:buChar char="•"/>
            </a:pPr>
            <a:r>
              <a:rPr lang="en-US" dirty="0">
                <a:latin typeface="Arial"/>
                <a:ea typeface="ＭＳ Ｐゴシック"/>
              </a:rPr>
              <a:t>Watch a minimum of 45-minutes and you will automatically receive a professional development </a:t>
            </a:r>
            <a:r>
              <a:rPr lang="en-US" b="1" dirty="0">
                <a:solidFill>
                  <a:srgbClr val="7A9900"/>
                </a:solidFill>
                <a:latin typeface="Arial"/>
                <a:ea typeface="ＭＳ Ｐゴシック"/>
              </a:rPr>
              <a:t>certificate </a:t>
            </a:r>
            <a:r>
              <a:rPr lang="en-US" dirty="0">
                <a:latin typeface="Arial"/>
                <a:ea typeface="ＭＳ Ｐゴシック"/>
              </a:rPr>
              <a:t>via e-mail within 24 hours.</a:t>
            </a:r>
          </a:p>
          <a:p>
            <a:endParaRPr lang="en-US" dirty="0">
              <a:latin typeface="Arial"/>
              <a:ea typeface="ＭＳ Ｐゴシック"/>
            </a:endParaRPr>
          </a:p>
          <a:p>
            <a:r>
              <a:rPr lang="en-US" dirty="0">
                <a:latin typeface="Arial"/>
                <a:ea typeface="ＭＳ Ｐゴシック"/>
                <a:cs typeface="Arial"/>
              </a:rPr>
              <a:t>Accessing resources: </a:t>
            </a:r>
            <a:endParaRPr lang="en-US" dirty="0"/>
          </a:p>
          <a:p>
            <a:endParaRPr lang="en-US" dirty="0">
              <a:cs typeface="Arial"/>
            </a:endParaRPr>
          </a:p>
          <a:p>
            <a:pPr marL="285750" indent="-285750">
              <a:buFont typeface="Arial,Sans-Serif"/>
              <a:buChar char="•"/>
            </a:pPr>
            <a:r>
              <a:rPr lang="en-US" dirty="0">
                <a:latin typeface="Arial"/>
                <a:ea typeface="ＭＳ Ｐゴシック"/>
                <a:cs typeface="Arial"/>
              </a:rPr>
              <a:t>You can now easily download presentations, lesson plan materials, and activities for each webinar from </a:t>
            </a:r>
            <a:r>
              <a:rPr lang="en-US" sz="1600" b="1" i="1" dirty="0">
                <a:solidFill>
                  <a:srgbClr val="005CB8"/>
                </a:solidFill>
                <a:latin typeface="Arial"/>
                <a:ea typeface="ＭＳ Ｐゴシック"/>
                <a:cs typeface="Arial"/>
              </a:rPr>
              <a:t>EconEdLink.org/professional-development/</a:t>
            </a:r>
          </a:p>
          <a:p>
            <a:endParaRPr lang="en-US" b="1" i="1" dirty="0">
              <a:solidFill>
                <a:srgbClr val="005CB8"/>
              </a:solidFill>
              <a:latin typeface="Arial"/>
              <a:ea typeface="ＭＳ Ｐゴシック"/>
              <a:cs typeface="Arial"/>
            </a:endParaRPr>
          </a:p>
        </p:txBody>
      </p:sp>
    </p:spTree>
    <p:extLst>
      <p:ext uri="{BB962C8B-B14F-4D97-AF65-F5344CB8AC3E}">
        <p14:creationId xmlns:p14="http://schemas.microsoft.com/office/powerpoint/2010/main" val="34890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74" name="Picture 2">
            <a:extLst>
              <a:ext uri="{FF2B5EF4-FFF2-40B4-BE49-F238E27FC236}">
                <a16:creationId xmlns:a16="http://schemas.microsoft.com/office/drawing/2014/main" id="{812BC83D-B17C-45DE-98EC-4A7C654E391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9"/>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Icon&#10;&#10;Description automatically generated">
            <a:extLst>
              <a:ext uri="{FF2B5EF4-FFF2-40B4-BE49-F238E27FC236}">
                <a16:creationId xmlns:a16="http://schemas.microsoft.com/office/drawing/2014/main" id="{840D2C19-8318-479C-83A8-C84B222414CA}"/>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482048" y="5198724"/>
            <a:ext cx="1659276" cy="1659276"/>
          </a:xfrm>
          <a:prstGeom prst="rect">
            <a:avLst/>
          </a:prstGeom>
        </p:spPr>
      </p:pic>
      <p:sp>
        <p:nvSpPr>
          <p:cNvPr id="6" name="TextBox 5">
            <a:extLst>
              <a:ext uri="{FF2B5EF4-FFF2-40B4-BE49-F238E27FC236}">
                <a16:creationId xmlns:a16="http://schemas.microsoft.com/office/drawing/2014/main" id="{9044D04F-1384-4775-86DE-F345852D5679}"/>
              </a:ext>
            </a:extLst>
          </p:cNvPr>
          <p:cNvSpPr txBox="1"/>
          <p:nvPr/>
        </p:nvSpPr>
        <p:spPr>
          <a:xfrm>
            <a:off x="1482047" y="7135079"/>
            <a:ext cx="1528281" cy="507831"/>
          </a:xfrm>
          <a:prstGeom prst="rect">
            <a:avLst/>
          </a:prstGeom>
          <a:noFill/>
        </p:spPr>
        <p:txBody>
          <a:bodyPr wrap="square" rtlCol="0">
            <a:spAutoFit/>
          </a:bodyPr>
          <a:lstStyle/>
          <a:p>
            <a:r>
              <a:rPr lang="en-US" sz="900">
                <a:hlinkClick r:id="rId4" tooltip="https://commons.wikimedia.org/wiki/File:RedX.svg"/>
              </a:rPr>
              <a:t>This Photo</a:t>
            </a:r>
            <a:r>
              <a:rPr lang="en-US" sz="900"/>
              <a:t> by Unknown Author is licensed under </a:t>
            </a:r>
            <a:r>
              <a:rPr lang="en-US" sz="900">
                <a:hlinkClick r:id="rId5" tooltip="https://creativecommons.org/licenses/by-sa/3.0/"/>
              </a:rPr>
              <a:t>CC BY-SA</a:t>
            </a:r>
            <a:endParaRPr lang="en-US" sz="900"/>
          </a:p>
        </p:txBody>
      </p:sp>
      <p:pic>
        <p:nvPicPr>
          <p:cNvPr id="7" name="Picture 6" descr="Icon&#10;&#10;Description automatically generated">
            <a:extLst>
              <a:ext uri="{FF2B5EF4-FFF2-40B4-BE49-F238E27FC236}">
                <a16:creationId xmlns:a16="http://schemas.microsoft.com/office/drawing/2014/main" id="{CAE6B9C1-64EF-4352-8C20-F0160D83888F}"/>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959868" y="121577"/>
            <a:ext cx="1659276" cy="1659276"/>
          </a:xfrm>
          <a:prstGeom prst="rect">
            <a:avLst/>
          </a:prstGeom>
        </p:spPr>
      </p:pic>
    </p:spTree>
    <p:extLst>
      <p:ext uri="{BB962C8B-B14F-4D97-AF65-F5344CB8AC3E}">
        <p14:creationId xmlns:p14="http://schemas.microsoft.com/office/powerpoint/2010/main" val="66482781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098" name="Picture 2">
            <a:extLst>
              <a:ext uri="{FF2B5EF4-FFF2-40B4-BE49-F238E27FC236}">
                <a16:creationId xmlns:a16="http://schemas.microsoft.com/office/drawing/2014/main" id="{AD0D594A-3F21-497A-8323-1C845F35CDE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9"/>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Shape, arrow&#10;&#10;Description automatically generated">
            <a:extLst>
              <a:ext uri="{FF2B5EF4-FFF2-40B4-BE49-F238E27FC236}">
                <a16:creationId xmlns:a16="http://schemas.microsoft.com/office/drawing/2014/main" id="{358DD8B9-5AC1-4F48-97FA-483C5F2D3FC7}"/>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606924" y="2178121"/>
            <a:ext cx="716784" cy="749578"/>
          </a:xfrm>
          <a:prstGeom prst="rect">
            <a:avLst/>
          </a:prstGeom>
        </p:spPr>
      </p:pic>
      <p:pic>
        <p:nvPicPr>
          <p:cNvPr id="7" name="Picture 6" descr="Shape, arrow&#10;&#10;Description automatically generated">
            <a:extLst>
              <a:ext uri="{FF2B5EF4-FFF2-40B4-BE49-F238E27FC236}">
                <a16:creationId xmlns:a16="http://schemas.microsoft.com/office/drawing/2014/main" id="{3886310A-D427-4966-B237-D01347C58886}"/>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637801" y="494452"/>
            <a:ext cx="716784" cy="749578"/>
          </a:xfrm>
          <a:prstGeom prst="rect">
            <a:avLst/>
          </a:prstGeom>
        </p:spPr>
      </p:pic>
    </p:spTree>
    <p:extLst>
      <p:ext uri="{BB962C8B-B14F-4D97-AF65-F5344CB8AC3E}">
        <p14:creationId xmlns:p14="http://schemas.microsoft.com/office/powerpoint/2010/main" val="253732674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79458-D130-4A95-B900-02E1DCE9D570}"/>
              </a:ext>
            </a:extLst>
          </p:cNvPr>
          <p:cNvSpPr>
            <a:spLocks noGrp="1"/>
          </p:cNvSpPr>
          <p:nvPr>
            <p:ph type="title"/>
          </p:nvPr>
        </p:nvSpPr>
        <p:spPr/>
        <p:txBody>
          <a:bodyPr/>
          <a:lstStyle/>
          <a:p>
            <a:r>
              <a:rPr lang="en-US" sz="4400" dirty="0"/>
              <a:t>Math Connection</a:t>
            </a:r>
          </a:p>
        </p:txBody>
      </p:sp>
      <p:sp>
        <p:nvSpPr>
          <p:cNvPr id="19" name="TextBox 18">
            <a:extLst>
              <a:ext uri="{FF2B5EF4-FFF2-40B4-BE49-F238E27FC236}">
                <a16:creationId xmlns:a16="http://schemas.microsoft.com/office/drawing/2014/main" id="{BFADA966-71FE-4EB6-8743-8E9C56E08CD8}"/>
              </a:ext>
            </a:extLst>
          </p:cNvPr>
          <p:cNvSpPr txBox="1"/>
          <p:nvPr/>
        </p:nvSpPr>
        <p:spPr>
          <a:xfrm>
            <a:off x="457200" y="2057400"/>
            <a:ext cx="7649110" cy="4832092"/>
          </a:xfrm>
          <a:prstGeom prst="rect">
            <a:avLst/>
          </a:prstGeom>
          <a:noFill/>
        </p:spPr>
        <p:txBody>
          <a:bodyPr wrap="square" rtlCol="0">
            <a:spAutoFit/>
          </a:bodyPr>
          <a:lstStyle/>
          <a:p>
            <a:r>
              <a:rPr lang="en-US" sz="2800" dirty="0"/>
              <a:t>Percentages </a:t>
            </a:r>
          </a:p>
          <a:p>
            <a:endParaRPr lang="en-US" sz="2800" dirty="0"/>
          </a:p>
          <a:p>
            <a:r>
              <a:rPr lang="en-US" sz="2800" dirty="0"/>
              <a:t>Generate charts, graphs</a:t>
            </a:r>
          </a:p>
          <a:p>
            <a:endParaRPr lang="en-US" sz="2800" dirty="0"/>
          </a:p>
          <a:p>
            <a:r>
              <a:rPr lang="en-US" sz="2800" dirty="0"/>
              <a:t>Compute “effective” (or average) tax rate</a:t>
            </a:r>
          </a:p>
          <a:p>
            <a:endParaRPr lang="en-US" sz="2800" dirty="0"/>
          </a:p>
          <a:p>
            <a:r>
              <a:rPr lang="en-US" sz="2800" dirty="0"/>
              <a:t>	Ex. Effective tax rate on $60,000 =</a:t>
            </a:r>
          </a:p>
          <a:p>
            <a:r>
              <a:rPr lang="en-US" sz="2800" dirty="0"/>
              <a:t>	</a:t>
            </a:r>
          </a:p>
          <a:p>
            <a:r>
              <a:rPr lang="en-US" sz="2800" dirty="0"/>
              <a:t>	$9059/$60,000 = 15%</a:t>
            </a:r>
          </a:p>
          <a:p>
            <a:endParaRPr lang="en-US" sz="2800" dirty="0"/>
          </a:p>
          <a:p>
            <a:r>
              <a:rPr lang="en-US" sz="2800" dirty="0"/>
              <a:t> </a:t>
            </a:r>
          </a:p>
        </p:txBody>
      </p:sp>
    </p:spTree>
    <p:extLst>
      <p:ext uri="{BB962C8B-B14F-4D97-AF65-F5344CB8AC3E}">
        <p14:creationId xmlns:p14="http://schemas.microsoft.com/office/powerpoint/2010/main" val="3316355758"/>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89B63-3D95-449B-8A95-FBCEBC4A1658}"/>
              </a:ext>
            </a:extLst>
          </p:cNvPr>
          <p:cNvSpPr>
            <a:spLocks noGrp="1"/>
          </p:cNvSpPr>
          <p:nvPr>
            <p:ph type="title"/>
          </p:nvPr>
        </p:nvSpPr>
        <p:spPr>
          <a:xfrm>
            <a:off x="457200" y="1054250"/>
            <a:ext cx="8229600" cy="1143000"/>
          </a:xfrm>
        </p:spPr>
        <p:txBody>
          <a:bodyPr/>
          <a:lstStyle/>
          <a:p>
            <a:r>
              <a:rPr lang="en-US" sz="4400" dirty="0"/>
              <a:t>Paired Activity</a:t>
            </a:r>
          </a:p>
        </p:txBody>
      </p:sp>
      <p:sp>
        <p:nvSpPr>
          <p:cNvPr id="3" name="Content Placeholder 2">
            <a:extLst>
              <a:ext uri="{FF2B5EF4-FFF2-40B4-BE49-F238E27FC236}">
                <a16:creationId xmlns:a16="http://schemas.microsoft.com/office/drawing/2014/main" id="{2FA3711D-BE8D-4B64-80BD-93DF40C2B758}"/>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r>
              <a:rPr lang="en-US" dirty="0"/>
              <a:t>In pairs, students complete a </a:t>
            </a:r>
            <a:r>
              <a:rPr lang="en-US" dirty="0">
                <a:hlinkClick r:id="rId2"/>
              </a:rPr>
              <a:t>Tic-Tac-Toe activity</a:t>
            </a:r>
            <a:endParaRPr lang="en-US" dirty="0"/>
          </a:p>
        </p:txBody>
      </p:sp>
    </p:spTree>
    <p:extLst>
      <p:ext uri="{BB962C8B-B14F-4D97-AF65-F5344CB8AC3E}">
        <p14:creationId xmlns:p14="http://schemas.microsoft.com/office/powerpoint/2010/main" val="189534917"/>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288D7-F2EF-4698-B3BD-F956D2AA1E79}"/>
              </a:ext>
            </a:extLst>
          </p:cNvPr>
          <p:cNvSpPr>
            <a:spLocks noGrp="1"/>
          </p:cNvSpPr>
          <p:nvPr>
            <p:ph type="title"/>
          </p:nvPr>
        </p:nvSpPr>
        <p:spPr>
          <a:xfrm>
            <a:off x="457200" y="1086522"/>
            <a:ext cx="8229600" cy="1143000"/>
          </a:xfrm>
        </p:spPr>
        <p:txBody>
          <a:bodyPr/>
          <a:lstStyle/>
          <a:p>
            <a:r>
              <a:rPr lang="en-US" sz="4400" dirty="0"/>
              <a:t>Reflection Activity</a:t>
            </a:r>
          </a:p>
        </p:txBody>
      </p:sp>
      <p:sp>
        <p:nvSpPr>
          <p:cNvPr id="3" name="Content Placeholder 2">
            <a:extLst>
              <a:ext uri="{FF2B5EF4-FFF2-40B4-BE49-F238E27FC236}">
                <a16:creationId xmlns:a16="http://schemas.microsoft.com/office/drawing/2014/main" id="{186591C8-FAFB-402D-8837-12374A882654}"/>
              </a:ext>
            </a:extLst>
          </p:cNvPr>
          <p:cNvSpPr>
            <a:spLocks noGrp="1"/>
          </p:cNvSpPr>
          <p:nvPr>
            <p:ph idx="1"/>
          </p:nvPr>
        </p:nvSpPr>
        <p:spPr/>
        <p:txBody>
          <a:bodyPr/>
          <a:lstStyle/>
          <a:p>
            <a:r>
              <a:rPr lang="en-US" dirty="0"/>
              <a:t>The average contribution needed from each person to fully meet federal government spending is $13,415. Some people pay more than that, and some people pay less than that (as in our example)</a:t>
            </a:r>
          </a:p>
          <a:p>
            <a:r>
              <a:rPr lang="en-US" dirty="0"/>
              <a:t>Is this “fair”? That some pay more and some pay less? In what cases is it fair or not? </a:t>
            </a:r>
          </a:p>
        </p:txBody>
      </p:sp>
    </p:spTree>
    <p:extLst>
      <p:ext uri="{BB962C8B-B14F-4D97-AF65-F5344CB8AC3E}">
        <p14:creationId xmlns:p14="http://schemas.microsoft.com/office/powerpoint/2010/main" val="1302700195"/>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8F272-AE08-47F2-8E20-ABF02697C783}"/>
              </a:ext>
            </a:extLst>
          </p:cNvPr>
          <p:cNvSpPr>
            <a:spLocks noGrp="1"/>
          </p:cNvSpPr>
          <p:nvPr>
            <p:ph type="title"/>
          </p:nvPr>
        </p:nvSpPr>
        <p:spPr>
          <a:xfrm>
            <a:off x="457200" y="1234440"/>
            <a:ext cx="8229600" cy="1143000"/>
          </a:xfrm>
        </p:spPr>
        <p:txBody>
          <a:bodyPr/>
          <a:lstStyle/>
          <a:p>
            <a:r>
              <a:rPr lang="en-US" sz="4400" dirty="0"/>
              <a:t>Fun Tax Facts</a:t>
            </a:r>
          </a:p>
        </p:txBody>
      </p:sp>
      <p:sp>
        <p:nvSpPr>
          <p:cNvPr id="3" name="Content Placeholder 2">
            <a:extLst>
              <a:ext uri="{FF2B5EF4-FFF2-40B4-BE49-F238E27FC236}">
                <a16:creationId xmlns:a16="http://schemas.microsoft.com/office/drawing/2014/main" id="{CD5BB7A5-FB86-4DCC-B4CF-F44435877813}"/>
              </a:ext>
            </a:extLst>
          </p:cNvPr>
          <p:cNvSpPr>
            <a:spLocks noGrp="1"/>
          </p:cNvSpPr>
          <p:nvPr>
            <p:ph idx="1"/>
          </p:nvPr>
        </p:nvSpPr>
        <p:spPr/>
        <p:txBody>
          <a:bodyPr/>
          <a:lstStyle/>
          <a:p>
            <a:r>
              <a:rPr lang="en-US"/>
              <a:t>See accompanying sheet</a:t>
            </a:r>
          </a:p>
        </p:txBody>
      </p:sp>
    </p:spTree>
    <p:extLst>
      <p:ext uri="{BB962C8B-B14F-4D97-AF65-F5344CB8AC3E}">
        <p14:creationId xmlns:p14="http://schemas.microsoft.com/office/powerpoint/2010/main" val="1120409326"/>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a:noFill/>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latin typeface="Calibri"/>
                <a:ea typeface="ＭＳ Ｐゴシック"/>
                <a:cs typeface="Calibri"/>
              </a:rPr>
              <a:t>CEE Affiliates</a:t>
            </a:r>
            <a:endParaRPr lang="en-US" sz="5500" b="1">
              <a:ln w="11430"/>
              <a:effectLst>
                <a:outerShdw blurRad="80000" dist="40000" dir="5040000" algn="tl">
                  <a:srgbClr val="000000">
                    <a:alpha val="0"/>
                  </a:srgbClr>
                </a:outerShdw>
              </a:effectLst>
              <a:ea typeface="+mj-ea"/>
              <a:cs typeface="+mj-cs"/>
            </a:endParaRPr>
          </a:p>
        </p:txBody>
      </p:sp>
      <p:sp>
        <p:nvSpPr>
          <p:cNvPr id="3" name="TextBox 2">
            <a:extLst>
              <a:ext uri="{FF2B5EF4-FFF2-40B4-BE49-F238E27FC236}">
                <a16:creationId xmlns:a16="http://schemas.microsoft.com/office/drawing/2014/main" id="{03AF44DA-7F29-495C-9279-01A773172FC7}"/>
              </a:ext>
            </a:extLst>
          </p:cNvPr>
          <p:cNvSpPr txBox="1"/>
          <p:nvPr/>
        </p:nvSpPr>
        <p:spPr>
          <a:xfrm>
            <a:off x="1501666" y="5134678"/>
            <a:ext cx="614066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cs typeface="Arial"/>
                <a:hlinkClick r:id="rId3"/>
              </a:rPr>
              <a:t>https://www.councilforeconed.org/resources/local-affiliates/</a:t>
            </a:r>
            <a:endParaRPr lang="en-US"/>
          </a:p>
          <a:p>
            <a:pPr algn="l"/>
            <a:endParaRPr lang="en-US"/>
          </a:p>
        </p:txBody>
      </p:sp>
      <p:pic>
        <p:nvPicPr>
          <p:cNvPr id="4" name="Picture 4" descr="A picture containing bird&#10;&#10;Description generated with very high confidence">
            <a:extLst>
              <a:ext uri="{FF2B5EF4-FFF2-40B4-BE49-F238E27FC236}">
                <a16:creationId xmlns:a16="http://schemas.microsoft.com/office/drawing/2014/main" id="{85988BD1-7DE7-45DD-9D4C-654DA4937CCE}"/>
              </a:ext>
            </a:extLst>
          </p:cNvPr>
          <p:cNvPicPr>
            <a:picLocks noChangeAspect="1"/>
          </p:cNvPicPr>
          <p:nvPr/>
        </p:nvPicPr>
        <p:blipFill>
          <a:blip r:embed="rId4"/>
          <a:stretch>
            <a:fillRect/>
          </a:stretch>
        </p:blipFill>
        <p:spPr>
          <a:xfrm>
            <a:off x="1524001" y="2335947"/>
            <a:ext cx="6095999" cy="2403817"/>
          </a:xfrm>
          <a:prstGeom prst="rect">
            <a:avLst/>
          </a:prstGeom>
        </p:spPr>
      </p:pic>
    </p:spTree>
    <p:extLst>
      <p:ext uri="{BB962C8B-B14F-4D97-AF65-F5344CB8AC3E}">
        <p14:creationId xmlns:p14="http://schemas.microsoft.com/office/powerpoint/2010/main" val="3342615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1C49A-50A7-49D5-B1A2-57AAF226F525}"/>
              </a:ext>
            </a:extLst>
          </p:cNvPr>
          <p:cNvSpPr>
            <a:spLocks noGrp="1"/>
          </p:cNvSpPr>
          <p:nvPr>
            <p:ph type="ctrTitle"/>
          </p:nvPr>
        </p:nvSpPr>
        <p:spPr>
          <a:xfrm>
            <a:off x="756139" y="1145686"/>
            <a:ext cx="7772400" cy="1470025"/>
          </a:xfrm>
        </p:spPr>
        <p:txBody>
          <a:bodyPr/>
          <a:lstStyle/>
          <a:p>
            <a:r>
              <a:rPr lang="en-US" sz="5400" dirty="0">
                <a:latin typeface="Calibri"/>
                <a:ea typeface="ＭＳ Ｐゴシック"/>
                <a:cs typeface="Calibri"/>
              </a:rPr>
              <a:t>Thank You to Our Sponsors!</a:t>
            </a:r>
            <a:endParaRPr lang="en-US" sz="5400" dirty="0"/>
          </a:p>
        </p:txBody>
      </p:sp>
      <p:sp>
        <p:nvSpPr>
          <p:cNvPr id="3" name="Subtitle 2">
            <a:extLst>
              <a:ext uri="{FF2B5EF4-FFF2-40B4-BE49-F238E27FC236}">
                <a16:creationId xmlns:a16="http://schemas.microsoft.com/office/drawing/2014/main" id="{88D6CDAE-25F6-4A13-9FAD-1DA0236E53C3}"/>
              </a:ext>
            </a:extLst>
          </p:cNvPr>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18479" y="2622632"/>
            <a:ext cx="2378110" cy="237811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116" y="2690224"/>
            <a:ext cx="4725799" cy="130297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1831" y="5899538"/>
            <a:ext cx="6217920" cy="594360"/>
          </a:xfrm>
          <a:prstGeom prst="rect">
            <a:avLst/>
          </a:prstGeom>
        </p:spPr>
      </p:pic>
      <p:sp>
        <p:nvSpPr>
          <p:cNvPr id="7" name="Rectangle 6"/>
          <p:cNvSpPr/>
          <p:nvPr/>
        </p:nvSpPr>
        <p:spPr>
          <a:xfrm>
            <a:off x="4450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4015" y="3811687"/>
            <a:ext cx="1905000" cy="1874520"/>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3A7E8432-E2ED-4609-928F-7A71E73514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37274" y="5243613"/>
            <a:ext cx="1188720" cy="1196340"/>
          </a:xfrm>
          <a:prstGeom prst="rect">
            <a:avLst/>
          </a:prstGeom>
        </p:spPr>
      </p:pic>
    </p:spTree>
    <p:extLst>
      <p:ext uri="{BB962C8B-B14F-4D97-AF65-F5344CB8AC3E}">
        <p14:creationId xmlns:p14="http://schemas.microsoft.com/office/powerpoint/2010/main" val="672654274"/>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A36C7E4-C617-4749-9050-77F24A93A1E0}"/>
              </a:ext>
            </a:extLst>
          </p:cNvPr>
          <p:cNvSpPr txBox="1"/>
          <p:nvPr/>
        </p:nvSpPr>
        <p:spPr>
          <a:xfrm>
            <a:off x="628650" y="365125"/>
            <a:ext cx="7886700" cy="1325563"/>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ctr">
              <a:lnSpc>
                <a:spcPct val="90000"/>
              </a:lnSpc>
              <a:spcBef>
                <a:spcPct val="0"/>
              </a:spcBef>
              <a:spcAft>
                <a:spcPts val="600"/>
              </a:spcAft>
            </a:pPr>
            <a:endParaRPr lang="en-US" sz="4400">
              <a:latin typeface="Calibri Light"/>
              <a:ea typeface="+mj-ea"/>
              <a:cs typeface="Calibri Light"/>
            </a:endParaRPr>
          </a:p>
        </p:txBody>
      </p:sp>
      <p:sp>
        <p:nvSpPr>
          <p:cNvPr id="6" name="TextBox 5">
            <a:extLst>
              <a:ext uri="{FF2B5EF4-FFF2-40B4-BE49-F238E27FC236}">
                <a16:creationId xmlns:a16="http://schemas.microsoft.com/office/drawing/2014/main" id="{6A28D326-5440-4C99-B3CD-49CE1B436F5F}"/>
              </a:ext>
            </a:extLst>
          </p:cNvPr>
          <p:cNvSpPr txBox="1"/>
          <p:nvPr/>
        </p:nvSpPr>
        <p:spPr>
          <a:xfrm>
            <a:off x="-1336" y="3914173"/>
            <a:ext cx="9148267"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1600" b="1" dirty="0">
              <a:solidFill>
                <a:srgbClr val="0070C0"/>
              </a:solidFill>
              <a:latin typeface="Tahoma"/>
              <a:ea typeface="Tahoma"/>
              <a:cs typeface="Tahoma"/>
            </a:endParaRPr>
          </a:p>
          <a:p>
            <a:pPr algn="ctr"/>
            <a:endParaRPr lang="en-US" sz="1600" b="1" dirty="0">
              <a:solidFill>
                <a:srgbClr val="343435"/>
              </a:solidFill>
              <a:latin typeface="Tahoma"/>
              <a:ea typeface="Tahoma"/>
              <a:cs typeface="Tahoma"/>
            </a:endParaRPr>
          </a:p>
          <a:p>
            <a:pPr algn="ctr"/>
            <a:r>
              <a:rPr lang="en-US" sz="1600" dirty="0">
                <a:solidFill>
                  <a:srgbClr val="343435"/>
                </a:solidFill>
                <a:latin typeface="Tahoma"/>
                <a:ea typeface="Tahoma"/>
                <a:cs typeface="Tahoma"/>
              </a:rPr>
              <a:t>The Conference is your pathway to learn about the opportunities to incorporate personal finance and economics into your K-12 classroom and to exchange ideas with hundreds of peers. </a:t>
            </a:r>
          </a:p>
          <a:p>
            <a:pPr algn="ctr"/>
            <a:endParaRPr lang="en-US" sz="1600" dirty="0">
              <a:solidFill>
                <a:srgbClr val="343435"/>
              </a:solidFill>
              <a:latin typeface="Tahoma"/>
              <a:ea typeface="Tahoma"/>
              <a:cs typeface="Tahoma"/>
            </a:endParaRPr>
          </a:p>
          <a:p>
            <a:pPr algn="ctr"/>
            <a:r>
              <a:rPr lang="en-US" sz="1600" b="1" dirty="0">
                <a:solidFill>
                  <a:srgbClr val="343435"/>
                </a:solidFill>
                <a:latin typeface="Tahoma"/>
                <a:ea typeface="Tahoma"/>
                <a:cs typeface="Tahoma"/>
              </a:rPr>
              <a:t>Register by August 15, 2020 to receive the early bird special discount:  </a:t>
            </a:r>
            <a:br>
              <a:rPr lang="en-US" sz="1600" b="1" dirty="0">
                <a:latin typeface="Tahoma"/>
                <a:ea typeface="Tahoma"/>
                <a:cs typeface="Tahoma"/>
              </a:rPr>
            </a:br>
            <a:r>
              <a:rPr lang="en-US" sz="1600" b="1" dirty="0">
                <a:solidFill>
                  <a:srgbClr val="C00000"/>
                </a:solidFill>
                <a:latin typeface="Tahoma"/>
                <a:ea typeface="Tahoma"/>
                <a:cs typeface="Tahoma"/>
              </a:rPr>
              <a:t>$79 Early Bird </a:t>
            </a:r>
            <a:r>
              <a:rPr lang="en-US" sz="1600" b="1" dirty="0">
                <a:latin typeface="Tahoma"/>
                <a:ea typeface="Tahoma"/>
                <a:cs typeface="Tahoma"/>
              </a:rPr>
              <a:t>($99 thereafter) </a:t>
            </a:r>
            <a:endParaRPr lang="en-US" sz="1600" dirty="0">
              <a:latin typeface="Calibri" panose="020F0502020204030204"/>
              <a:ea typeface="Tahoma"/>
              <a:cs typeface="Calibri" panose="020F0502020204030204"/>
            </a:endParaRPr>
          </a:p>
          <a:p>
            <a:pPr marL="285750" indent="-285750" algn="ctr">
              <a:buFont typeface="Arial"/>
              <a:buChar char="•"/>
            </a:pPr>
            <a:endParaRPr lang="en-US" sz="1600" b="1" dirty="0">
              <a:latin typeface="Tahoma"/>
              <a:ea typeface="Tahoma"/>
              <a:cs typeface="Tahoma"/>
            </a:endParaRPr>
          </a:p>
          <a:p>
            <a:pPr algn="ctr"/>
            <a:r>
              <a:rPr lang="en-US" sz="1600" b="1" dirty="0">
                <a:highlight>
                  <a:srgbClr val="FFFF00"/>
                </a:highlight>
                <a:latin typeface="Tahoma"/>
                <a:hlinkClick r:id="rId2"/>
              </a:rPr>
              <a:t>Register Today &gt;&gt;&gt;</a:t>
            </a:r>
            <a:endParaRPr lang="en-US" sz="1600" b="1" dirty="0">
              <a:latin typeface="Tahoma"/>
              <a:ea typeface="Tahoma"/>
              <a:cs typeface="Tahoma"/>
            </a:endParaRPr>
          </a:p>
          <a:p>
            <a:pPr algn="ctr"/>
            <a:r>
              <a:rPr lang="en-US" sz="1600" dirty="0">
                <a:latin typeface="Tahoma"/>
                <a:ea typeface="+mn-lt"/>
                <a:cs typeface="+mn-lt"/>
                <a:hlinkClick r:id="rId3"/>
              </a:rPr>
              <a:t>https://www.councilforeconed.org/events/conference</a:t>
            </a:r>
            <a:r>
              <a:rPr lang="en-US" sz="1600" dirty="0">
                <a:latin typeface="Tahoma"/>
                <a:ea typeface="+mn-lt"/>
                <a:cs typeface="+mn-lt"/>
              </a:rPr>
              <a:t> </a:t>
            </a:r>
            <a:br>
              <a:rPr lang="en-US" sz="1600" b="1" dirty="0">
                <a:latin typeface="Tahoma"/>
              </a:rPr>
            </a:br>
            <a:endParaRPr lang="en-US" sz="1600" b="1" dirty="0">
              <a:solidFill>
                <a:srgbClr val="0693E3"/>
              </a:solidFill>
              <a:latin typeface="Tahoma"/>
              <a:ea typeface="Tahoma"/>
              <a:cs typeface="Tahoma"/>
            </a:endParaRPr>
          </a:p>
        </p:txBody>
      </p:sp>
      <p:pic>
        <p:nvPicPr>
          <p:cNvPr id="2" name="Picture 2" descr="A picture containing person, photo, blue, racket&#10;&#10;Description automatically generated">
            <a:extLst>
              <a:ext uri="{FF2B5EF4-FFF2-40B4-BE49-F238E27FC236}">
                <a16:creationId xmlns:a16="http://schemas.microsoft.com/office/drawing/2014/main" id="{0023E2D2-63B3-4DFA-8D2C-70C0326E2812}"/>
              </a:ext>
            </a:extLst>
          </p:cNvPr>
          <p:cNvPicPr>
            <a:picLocks noChangeAspect="1"/>
          </p:cNvPicPr>
          <p:nvPr/>
        </p:nvPicPr>
        <p:blipFill>
          <a:blip r:embed="rId4"/>
          <a:stretch>
            <a:fillRect/>
          </a:stretch>
        </p:blipFill>
        <p:spPr>
          <a:xfrm>
            <a:off x="1561911" y="1128389"/>
            <a:ext cx="6020178" cy="3199764"/>
          </a:xfrm>
          <a:prstGeom prst="rect">
            <a:avLst/>
          </a:prstGeom>
        </p:spPr>
      </p:pic>
    </p:spTree>
    <p:extLst>
      <p:ext uri="{BB962C8B-B14F-4D97-AF65-F5344CB8AC3E}">
        <p14:creationId xmlns:p14="http://schemas.microsoft.com/office/powerpoint/2010/main" val="3314445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3542"/>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dirty="0"/>
              <a:t>Agenda</a:t>
            </a:r>
            <a:endParaRPr lang="en-US" sz="5500" b="1" dirty="0">
              <a:ln w="11430"/>
              <a:solidFill>
                <a:srgbClr val="005CB8"/>
              </a:solidFill>
              <a:effectLst>
                <a:outerShdw blurRad="80000" dist="40000" dir="5040000" algn="tl">
                  <a:srgbClr val="000000">
                    <a:alpha val="0"/>
                  </a:srgbClr>
                </a:outerShdw>
              </a:effectLst>
              <a:latin typeface="Calibri" panose="020F0502020204030204" pitchFamily="34" charset="0"/>
              <a:ea typeface="+mj-ea"/>
              <a:cs typeface="Calibri" panose="020F0502020204030204" pitchFamily="34" charset="0"/>
            </a:endParaRPr>
          </a:p>
        </p:txBody>
      </p:sp>
      <p:sp>
        <p:nvSpPr>
          <p:cNvPr id="15363" name="Content Placeholder 2"/>
          <p:cNvSpPr>
            <a:spLocks noGrp="1"/>
          </p:cNvSpPr>
          <p:nvPr>
            <p:ph idx="4294967295"/>
          </p:nvPr>
        </p:nvSpPr>
        <p:spPr>
          <a:xfrm>
            <a:off x="457200" y="1853460"/>
            <a:ext cx="8229600" cy="4639808"/>
          </a:xfrm>
        </p:spPr>
        <p:txBody>
          <a:bodyPr/>
          <a:lstStyle/>
          <a:p>
            <a:r>
              <a:rPr lang="en-US" sz="3600" dirty="0">
                <a:latin typeface="Calibri Light"/>
                <a:ea typeface="ＭＳ Ｐゴシック"/>
                <a:cs typeface="Calibri Light"/>
              </a:rPr>
              <a:t>Warm-up</a:t>
            </a:r>
          </a:p>
          <a:p>
            <a:r>
              <a:rPr lang="en-US" sz="3600" dirty="0">
                <a:latin typeface="Calibri Light"/>
                <a:ea typeface="ＭＳ Ｐゴシック"/>
                <a:cs typeface="Calibri Light"/>
              </a:rPr>
              <a:t>Kinds of taxes</a:t>
            </a:r>
          </a:p>
          <a:p>
            <a:r>
              <a:rPr lang="en-US" sz="3600" dirty="0">
                <a:latin typeface="Calibri Light"/>
                <a:ea typeface="ＭＳ Ｐゴシック"/>
                <a:cs typeface="Calibri Light"/>
              </a:rPr>
              <a:t>Purpose of taxes</a:t>
            </a:r>
          </a:p>
          <a:p>
            <a:r>
              <a:rPr lang="en-US" sz="3600" dirty="0">
                <a:latin typeface="Calibri Light"/>
                <a:ea typeface="ＭＳ Ｐゴシック"/>
                <a:cs typeface="Calibri Light"/>
              </a:rPr>
              <a:t>Levels of government</a:t>
            </a:r>
          </a:p>
          <a:p>
            <a:r>
              <a:rPr lang="en-US" sz="3600" dirty="0">
                <a:latin typeface="Calibri Light"/>
                <a:ea typeface="ＭＳ Ｐゴシック"/>
                <a:cs typeface="Calibri Light"/>
              </a:rPr>
              <a:t>Matching game</a:t>
            </a:r>
          </a:p>
          <a:p>
            <a:r>
              <a:rPr lang="en-US" sz="3600" dirty="0">
                <a:latin typeface="Calibri Light"/>
                <a:ea typeface="ＭＳ Ｐゴシック"/>
                <a:cs typeface="Calibri Light"/>
              </a:rPr>
              <a:t>Individual activity</a:t>
            </a:r>
          </a:p>
          <a:p>
            <a:pPr marL="457200" lvl="1" indent="0">
              <a:buNone/>
            </a:pPr>
            <a:endParaRPr lang="en-US" sz="25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t>Objectives</a:t>
            </a:r>
            <a:endParaRPr lang="en-US" sz="5500" b="1">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4294967295"/>
          </p:nvPr>
        </p:nvSpPr>
        <p:spPr>
          <a:xfrm>
            <a:off x="457200" y="2377441"/>
            <a:ext cx="8229600" cy="4175760"/>
          </a:xfrm>
        </p:spPr>
        <p:txBody>
          <a:bodyPr>
            <a:noAutofit/>
          </a:bodyPr>
          <a:lstStyle/>
          <a:p>
            <a:pPr defTabSz="905255">
              <a:buFont typeface="Arial" panose="020B0604020202020204" pitchFamily="34" charset="0"/>
              <a:buChar char="•"/>
              <a:defRPr sz="3168"/>
            </a:pPr>
            <a:r>
              <a:rPr lang="en-US" sz="3600" dirty="0"/>
              <a:t>Understand several kinds of taxes</a:t>
            </a:r>
          </a:p>
          <a:p>
            <a:pPr defTabSz="905255">
              <a:buFont typeface="Arial" panose="020B0604020202020204" pitchFamily="34" charset="0"/>
              <a:buChar char="•"/>
              <a:defRPr sz="3168"/>
            </a:pPr>
            <a:r>
              <a:rPr lang="en-US" sz="3600" dirty="0"/>
              <a:t>Explore the connection between taxes and public goods</a:t>
            </a:r>
          </a:p>
          <a:p>
            <a:pPr defTabSz="905255">
              <a:buFont typeface="Arial" panose="020B0604020202020204" pitchFamily="34" charset="0"/>
              <a:buChar char="•"/>
              <a:defRPr sz="3168"/>
            </a:pPr>
            <a:r>
              <a:rPr lang="en-US" sz="3600" dirty="0"/>
              <a:t>Analyze why different govts (federal, state, local) collect different taxes</a:t>
            </a:r>
          </a:p>
          <a:p>
            <a:pPr defTabSz="905255">
              <a:buFont typeface="Arial" panose="020B0604020202020204" pitchFamily="34" charset="0"/>
              <a:buChar char="•"/>
              <a:defRPr sz="3168"/>
            </a:pPr>
            <a:r>
              <a:rPr lang="en-US" sz="3600" dirty="0"/>
              <a:t>Illustrate why govts provide public goods</a:t>
            </a:r>
          </a:p>
          <a:p>
            <a:pPr defTabSz="905255">
              <a:buFont typeface="Arial" panose="020B0604020202020204" pitchFamily="34" charset="0"/>
              <a:buChar char="•"/>
              <a:defRPr sz="3168"/>
            </a:pPr>
            <a:endParaRPr lang="en-US" sz="3600" dirty="0"/>
          </a:p>
        </p:txBody>
      </p:sp>
    </p:spTree>
    <p:extLst>
      <p:ext uri="{BB962C8B-B14F-4D97-AF65-F5344CB8AC3E}">
        <p14:creationId xmlns:p14="http://schemas.microsoft.com/office/powerpoint/2010/main" val="1000496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419672" cy="1143000"/>
          </a:xfrm>
        </p:spPr>
        <p:txBody>
          <a:bodyPr rtlCol="0">
            <a:normAutofit fontScale="90000"/>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dirty="0"/>
              <a:t>National Standards--Economics</a:t>
            </a:r>
            <a:endParaRPr lang="en-US" sz="5500" b="1" dirty="0">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4294967295"/>
          </p:nvPr>
        </p:nvSpPr>
        <p:spPr>
          <a:xfrm>
            <a:off x="457200" y="1987023"/>
            <a:ext cx="8229600" cy="4175760"/>
          </a:xfrm>
        </p:spPr>
        <p:txBody>
          <a:bodyPr>
            <a:noAutofit/>
          </a:bodyPr>
          <a:lstStyle/>
          <a:p>
            <a:pPr marL="0" indent="0">
              <a:buNone/>
            </a:pPr>
            <a:r>
              <a:rPr lang="en-US" sz="2400" dirty="0"/>
              <a:t>Name: Government Failure</a:t>
            </a:r>
          </a:p>
          <a:p>
            <a:pPr marL="0" indent="0">
              <a:buNone/>
            </a:pPr>
            <a:r>
              <a:rPr lang="en-US" sz="2400" dirty="0"/>
              <a:t>Standard: 17</a:t>
            </a:r>
            <a:endParaRPr lang="en-US" dirty="0"/>
          </a:p>
          <a:p>
            <a:r>
              <a:rPr lang="en-US" sz="2400" dirty="0"/>
              <a:t>Students will understand that: Costs of government policies sometimes exceed benefits. This may occur because of incentives facing voters, government officials, and government employees, because of actions by special interest groups that can impose costs on the general public, or because social goals other than economic efficiency are being pursued.</a:t>
            </a:r>
          </a:p>
          <a:p>
            <a:pPr marL="0" indent="0" defTabSz="905255">
              <a:buNone/>
              <a:defRPr sz="3168"/>
            </a:pPr>
            <a:endParaRPr lang="en-US" sz="2750" dirty="0"/>
          </a:p>
        </p:txBody>
      </p:sp>
    </p:spTree>
    <p:extLst>
      <p:ext uri="{BB962C8B-B14F-4D97-AF65-F5344CB8AC3E}">
        <p14:creationId xmlns:p14="http://schemas.microsoft.com/office/powerpoint/2010/main" val="485028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419672" cy="1143000"/>
          </a:xfrm>
        </p:spPr>
        <p:txBody>
          <a:bodyPr rtlCol="0">
            <a:normAutofit fontScale="90000"/>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dirty="0"/>
              <a:t>National Standards--Economics</a:t>
            </a:r>
            <a:endParaRPr lang="en-US" sz="5500" b="1" dirty="0">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4294967295"/>
          </p:nvPr>
        </p:nvSpPr>
        <p:spPr>
          <a:xfrm>
            <a:off x="457200" y="1987023"/>
            <a:ext cx="8229600" cy="4175760"/>
          </a:xfrm>
        </p:spPr>
        <p:txBody>
          <a:bodyPr>
            <a:noAutofit/>
          </a:bodyPr>
          <a:lstStyle/>
          <a:p>
            <a:pPr marL="0" indent="0">
              <a:buNone/>
            </a:pPr>
            <a:r>
              <a:rPr lang="en-US" sz="2400" dirty="0"/>
              <a:t>Name: Government Failure</a:t>
            </a:r>
          </a:p>
          <a:p>
            <a:pPr marL="0" indent="0">
              <a:buNone/>
            </a:pPr>
            <a:r>
              <a:rPr lang="en-US" sz="2400" dirty="0"/>
              <a:t>Standard: 17</a:t>
            </a:r>
            <a:endParaRPr lang="en-US" dirty="0"/>
          </a:p>
          <a:p>
            <a:pPr defTabSz="905255">
              <a:buFont typeface="Arial" panose="020B0604020202020204" pitchFamily="34" charset="0"/>
              <a:buChar char="•"/>
              <a:defRPr sz="3168"/>
            </a:pPr>
            <a:r>
              <a:rPr lang="en-US" sz="2400" dirty="0"/>
              <a:t>Students will be able to use this knowledge to: Identify some public policies that may cost more than the benefits they generate, and assess who enjoys the benefits and who bears the costs. Explain why the policies exist.</a:t>
            </a:r>
          </a:p>
          <a:p>
            <a:pPr marL="0" indent="0" defTabSz="905255">
              <a:buNone/>
              <a:defRPr sz="3168"/>
            </a:pPr>
            <a:endParaRPr lang="en-US" sz="2750" dirty="0"/>
          </a:p>
        </p:txBody>
      </p:sp>
    </p:spTree>
    <p:extLst>
      <p:ext uri="{BB962C8B-B14F-4D97-AF65-F5344CB8AC3E}">
        <p14:creationId xmlns:p14="http://schemas.microsoft.com/office/powerpoint/2010/main" val="209032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fontScale="90000"/>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dirty="0"/>
              <a:t>National Standards—Fin. Lit.</a:t>
            </a:r>
            <a:endParaRPr lang="en-US" sz="5500" b="1" dirty="0">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4294967295"/>
          </p:nvPr>
        </p:nvSpPr>
        <p:spPr>
          <a:xfrm>
            <a:off x="457200" y="1987023"/>
            <a:ext cx="8229600" cy="4175760"/>
          </a:xfrm>
        </p:spPr>
        <p:txBody>
          <a:bodyPr>
            <a:noAutofit/>
          </a:bodyPr>
          <a:lstStyle/>
          <a:p>
            <a:pPr marL="0" indent="0">
              <a:buNone/>
            </a:pPr>
            <a:r>
              <a:rPr lang="en-US" sz="2400" dirty="0"/>
              <a:t>Name: Earning an Income</a:t>
            </a:r>
            <a:endParaRPr lang="en-US" dirty="0"/>
          </a:p>
          <a:p>
            <a:pPr defTabSz="905255">
              <a:buFont typeface="Arial" panose="020B0604020202020204" pitchFamily="34" charset="0"/>
              <a:buChar char="•"/>
              <a:defRPr sz="3168"/>
            </a:pPr>
            <a:r>
              <a:rPr lang="en-US" sz="2400" dirty="0"/>
              <a:t>Students will understand that: Income for most people is determined by the market value of their labor, paid as wages and salaries. People can increase their income and job opportunities by choosing to acquire more education, work experience, and job skills. The decision to undertake an activity that increases income or job opportunities is affected by the expected benefits and costs of such an activity. Income also is obtained from other sources such as interest, rents, capital gains, dividends, and profits.</a:t>
            </a:r>
          </a:p>
          <a:p>
            <a:pPr defTabSz="905255">
              <a:buFont typeface="Arial" panose="020B0604020202020204" pitchFamily="34" charset="0"/>
              <a:buChar char="•"/>
              <a:defRPr sz="3168"/>
            </a:pPr>
            <a:endParaRPr lang="en-US" sz="2750" dirty="0"/>
          </a:p>
        </p:txBody>
      </p:sp>
    </p:spTree>
    <p:extLst>
      <p:ext uri="{BB962C8B-B14F-4D97-AF65-F5344CB8AC3E}">
        <p14:creationId xmlns:p14="http://schemas.microsoft.com/office/powerpoint/2010/main" val="297756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EF110-349D-47F9-9C97-CBF46732F547}"/>
              </a:ext>
            </a:extLst>
          </p:cNvPr>
          <p:cNvSpPr>
            <a:spLocks noGrp="1"/>
          </p:cNvSpPr>
          <p:nvPr>
            <p:ph type="title"/>
          </p:nvPr>
        </p:nvSpPr>
        <p:spPr/>
        <p:txBody>
          <a:bodyPr/>
          <a:lstStyle/>
          <a:p>
            <a:r>
              <a:rPr lang="en-US" sz="4400" dirty="0"/>
              <a:t>Lesson Overview</a:t>
            </a:r>
          </a:p>
        </p:txBody>
      </p:sp>
      <p:sp>
        <p:nvSpPr>
          <p:cNvPr id="3" name="Content Placeholder 2">
            <a:extLst>
              <a:ext uri="{FF2B5EF4-FFF2-40B4-BE49-F238E27FC236}">
                <a16:creationId xmlns:a16="http://schemas.microsoft.com/office/drawing/2014/main" id="{CFF1B3A5-A8E7-4596-9652-F4F056F90FA4}"/>
              </a:ext>
            </a:extLst>
          </p:cNvPr>
          <p:cNvSpPr>
            <a:spLocks noGrp="1"/>
          </p:cNvSpPr>
          <p:nvPr>
            <p:ph idx="1"/>
          </p:nvPr>
        </p:nvSpPr>
        <p:spPr>
          <a:xfrm>
            <a:off x="457200" y="1791813"/>
            <a:ext cx="8229600" cy="4732277"/>
          </a:xfrm>
        </p:spPr>
        <p:txBody>
          <a:bodyPr/>
          <a:lstStyle/>
          <a:p>
            <a:pPr marL="0" indent="0">
              <a:buNone/>
            </a:pPr>
            <a:r>
              <a:rPr lang="en-US" dirty="0"/>
              <a:t>Students learn about taxes: different types of taxes, and why we have them.</a:t>
            </a:r>
          </a:p>
          <a:p>
            <a:pPr marL="0" indent="0">
              <a:buNone/>
            </a:pPr>
            <a:r>
              <a:rPr lang="en-US" dirty="0"/>
              <a:t>Time: 45-60 minutes</a:t>
            </a:r>
          </a:p>
          <a:p>
            <a:pPr marL="0" indent="0">
              <a:spcAft>
                <a:spcPts val="0"/>
              </a:spcAft>
              <a:buNone/>
            </a:pPr>
            <a:r>
              <a:rPr lang="en-US" dirty="0"/>
              <a:t>Materials: </a:t>
            </a:r>
          </a:p>
          <a:p>
            <a:pPr>
              <a:spcAft>
                <a:spcPts val="0"/>
              </a:spcAft>
              <a:buFont typeface="Arial" panose="020B0604020202020204" pitchFamily="34" charset="0"/>
              <a:buChar char="•"/>
            </a:pPr>
            <a:r>
              <a:rPr lang="en-US" dirty="0"/>
              <a:t>Receipt</a:t>
            </a:r>
          </a:p>
          <a:p>
            <a:pPr>
              <a:spcAft>
                <a:spcPts val="0"/>
              </a:spcAft>
              <a:buFont typeface="Arial" panose="020B0604020202020204" pitchFamily="34" charset="0"/>
              <a:buChar char="•"/>
            </a:pPr>
            <a:r>
              <a:rPr lang="en-US" dirty="0"/>
              <a:t>Goods and Services Cards/Gov’t or Business Cards</a:t>
            </a:r>
          </a:p>
          <a:p>
            <a:pPr>
              <a:spcAft>
                <a:spcPts val="0"/>
              </a:spcAft>
              <a:buFont typeface="Arial" panose="020B0604020202020204" pitchFamily="34" charset="0"/>
              <a:buChar char="•"/>
            </a:pPr>
            <a:r>
              <a:rPr lang="en-US" dirty="0"/>
              <a:t>Taxing Activity</a:t>
            </a:r>
          </a:p>
          <a:p>
            <a:pPr>
              <a:spcAft>
                <a:spcPts val="0"/>
              </a:spcAft>
              <a:buFont typeface="Arial" panose="020B0604020202020204" pitchFamily="34" charset="0"/>
              <a:buChar char="•"/>
            </a:pPr>
            <a:r>
              <a:rPr lang="en-US" dirty="0"/>
              <a:t>Where Does Your $1 Go?</a:t>
            </a:r>
          </a:p>
          <a:p>
            <a:pPr>
              <a:spcAft>
                <a:spcPts val="0"/>
              </a:spcAft>
              <a:buFont typeface="Arial" panose="020B0604020202020204" pitchFamily="34" charset="0"/>
              <a:buChar char="•"/>
            </a:pPr>
            <a:r>
              <a:rPr lang="en-US" dirty="0"/>
              <a:t>Fun Tax Facts</a:t>
            </a:r>
          </a:p>
          <a:p>
            <a:pPr>
              <a:spcAft>
                <a:spcPts val="0"/>
              </a:spcAft>
              <a:buFont typeface="Arial" panose="020B0604020202020204" pitchFamily="34" charset="0"/>
              <a:buChar char="•"/>
            </a:pPr>
            <a:r>
              <a:rPr lang="en-US" dirty="0"/>
              <a:t>Tic-Tac-Taxes Game</a:t>
            </a:r>
          </a:p>
          <a:p>
            <a:pPr>
              <a:buFont typeface="Arial" panose="020B0604020202020204" pitchFamily="34" charset="0"/>
              <a:buChar char="•"/>
            </a:pPr>
            <a:endParaRPr lang="en-US" dirty="0"/>
          </a:p>
          <a:p>
            <a:pPr marL="0" indent="0">
              <a:buNone/>
            </a:pPr>
            <a:endParaRPr lang="en-US" dirty="0"/>
          </a:p>
        </p:txBody>
      </p:sp>
    </p:spTree>
    <p:extLst>
      <p:ext uri="{BB962C8B-B14F-4D97-AF65-F5344CB8AC3E}">
        <p14:creationId xmlns:p14="http://schemas.microsoft.com/office/powerpoint/2010/main" val="4107108594"/>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9cd82c5b-74c9-4827-94f1-5bf219ae6b20">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81A42C9A1FF0C4E8EFDD6E1EC68268E" ma:contentTypeVersion="12" ma:contentTypeDescription="Create a new document." ma:contentTypeScope="" ma:versionID="74f415700e677f67570d1265c4de6c02">
  <xsd:schema xmlns:xsd="http://www.w3.org/2001/XMLSchema" xmlns:xs="http://www.w3.org/2001/XMLSchema" xmlns:p="http://schemas.microsoft.com/office/2006/metadata/properties" xmlns:ns2="bfa4db11-c700-41fb-b639-f7e6b4e680b5" xmlns:ns3="9cd82c5b-74c9-4827-94f1-5bf219ae6b20" targetNamespace="http://schemas.microsoft.com/office/2006/metadata/properties" ma:root="true" ma:fieldsID="60f53a838a094153ce095486d560252d" ns2:_="" ns3:_="">
    <xsd:import namespace="bfa4db11-c700-41fb-b639-f7e6b4e680b5"/>
    <xsd:import namespace="9cd82c5b-74c9-4827-94f1-5bf219ae6b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a4db11-c700-41fb-b639-f7e6b4e68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d82c5b-74c9-4827-94f1-5bf219ae6b2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85DF1F-BC57-4156-92DD-D8D43BF52544}">
  <ds:schemaRefs>
    <ds:schemaRef ds:uri="http://schemas.microsoft.com/sharepoint/v3/contenttype/forms"/>
  </ds:schemaRefs>
</ds:datastoreItem>
</file>

<file path=customXml/itemProps2.xml><?xml version="1.0" encoding="utf-8"?>
<ds:datastoreItem xmlns:ds="http://schemas.openxmlformats.org/officeDocument/2006/customXml" ds:itemID="{7F8332A4-542C-494D-8506-1C720B46413C}">
  <ds:schemaRefs>
    <ds:schemaRef ds:uri="http://schemas.openxmlformats.org/package/2006/metadata/core-properties"/>
    <ds:schemaRef ds:uri="http://purl.org/dc/dcmitype/"/>
    <ds:schemaRef ds:uri="http://schemas.microsoft.com/office/infopath/2007/PartnerControls"/>
    <ds:schemaRef ds:uri="http://purl.org/dc/terms/"/>
    <ds:schemaRef ds:uri="http://schemas.microsoft.com/office/2006/documentManagement/types"/>
    <ds:schemaRef ds:uri="bfa4db11-c700-41fb-b639-f7e6b4e680b5"/>
    <ds:schemaRef ds:uri="9cd82c5b-74c9-4827-94f1-5bf219ae6b20"/>
    <ds:schemaRef ds:uri="http://schemas.microsoft.com/office/2006/metadata/properties"/>
    <ds:schemaRef ds:uri="http://www.w3.org/XML/1998/namespace"/>
    <ds:schemaRef ds:uri="http://purl.org/dc/elements/1.1/"/>
  </ds:schemaRefs>
</ds:datastoreItem>
</file>

<file path=customXml/itemProps3.xml><?xml version="1.0" encoding="utf-8"?>
<ds:datastoreItem xmlns:ds="http://schemas.openxmlformats.org/officeDocument/2006/customXml" ds:itemID="{3D6113DE-D385-4A48-8B16-CD7F492379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a4db11-c700-41fb-b639-f7e6b4e680b5"/>
    <ds:schemaRef ds:uri="9cd82c5b-74c9-4827-94f1-5bf219ae6b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1347</TotalTime>
  <Words>1600</Words>
  <Application>Microsoft Office PowerPoint</Application>
  <PresentationFormat>On-screen Show (4:3)</PresentationFormat>
  <Paragraphs>192</Paragraphs>
  <Slides>38</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Arial,Sans-Serif</vt:lpstr>
      <vt:lpstr>Calibri</vt:lpstr>
      <vt:lpstr>Calibri Light</vt:lpstr>
      <vt:lpstr>Tahoma</vt:lpstr>
      <vt:lpstr>Times New Roman</vt:lpstr>
      <vt:lpstr>Office Theme</vt:lpstr>
      <vt:lpstr>  Tic Tac Taxes  Presented by Dr. Julie Heath, University of Cincinnati October 5, 2020 julia.heath@uc.edu</vt:lpstr>
      <vt:lpstr>EconEdLink Membership</vt:lpstr>
      <vt:lpstr>Professional Development Certificate</vt:lpstr>
      <vt:lpstr>Agenda</vt:lpstr>
      <vt:lpstr>Objectives</vt:lpstr>
      <vt:lpstr>National Standards--Economics</vt:lpstr>
      <vt:lpstr>National Standards--Economics</vt:lpstr>
      <vt:lpstr>National Standards—Fin. Lit.</vt:lpstr>
      <vt:lpstr>Lesson Overview</vt:lpstr>
      <vt:lpstr>Lesson Demo</vt:lpstr>
      <vt:lpstr>We Need a New School!</vt:lpstr>
      <vt:lpstr>Kinds of Taxes</vt:lpstr>
      <vt:lpstr>Sales Tax—What Is It?</vt:lpstr>
      <vt:lpstr>Sales Tax—Who Collects It?</vt:lpstr>
      <vt:lpstr>Income Tax—What Is It?</vt:lpstr>
      <vt:lpstr>Income Tax—Who Collects It?</vt:lpstr>
      <vt:lpstr>Excise Tax—What Is It?</vt:lpstr>
      <vt:lpstr>Excise Tax—Who Collects It?</vt:lpstr>
      <vt:lpstr>Property Tax—What Is It?</vt:lpstr>
      <vt:lpstr>Property Tax—Who Collects It?</vt:lpstr>
      <vt:lpstr>What Do Taxes Pay For?</vt:lpstr>
      <vt:lpstr>Tax Distribution</vt:lpstr>
      <vt:lpstr>PowerPoint Presentation</vt:lpstr>
      <vt:lpstr>Why Not Business?</vt:lpstr>
      <vt:lpstr> Why Taxes?</vt:lpstr>
      <vt:lpstr>Why Taxes? Cont’d</vt:lpstr>
      <vt:lpstr>PowerPoint Presentation</vt:lpstr>
      <vt:lpstr>Concentration Game</vt:lpstr>
      <vt:lpstr>PowerPoint Presentation</vt:lpstr>
      <vt:lpstr>PowerPoint Presentation</vt:lpstr>
      <vt:lpstr>PowerPoint Presentation</vt:lpstr>
      <vt:lpstr>Math Connection</vt:lpstr>
      <vt:lpstr>Paired Activity</vt:lpstr>
      <vt:lpstr>Reflection Activity</vt:lpstr>
      <vt:lpstr>Fun Tax Facts</vt:lpstr>
      <vt:lpstr>CEE Affiliates</vt:lpstr>
      <vt:lpstr>Thank You to Our Sponsors!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Tic Tac Taxes  Presented by Dr. Julie Heath, University of Cinncinati October 5, 2020 julia.heath@uc.edu</dc:title>
  <dc:creator>Heath, Julia (heathja)</dc:creator>
  <cp:lastModifiedBy>Jarvon Carson</cp:lastModifiedBy>
  <cp:revision>14</cp:revision>
  <dcterms:created xsi:type="dcterms:W3CDTF">2020-09-26T20:53:58Z</dcterms:created>
  <dcterms:modified xsi:type="dcterms:W3CDTF">2020-09-28T18:22:00Z</dcterms:modified>
</cp:coreProperties>
</file>