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8" r:id="rId6"/>
    <p:sldId id="264" r:id="rId7"/>
    <p:sldId id="259" r:id="rId8"/>
    <p:sldId id="261"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71"/>
    <p:restoredTop sz="92585"/>
  </p:normalViewPr>
  <p:slideViewPr>
    <p:cSldViewPr>
      <p:cViewPr varScale="1">
        <p:scale>
          <a:sx n="118" d="100"/>
          <a:sy n="118" d="100"/>
        </p:scale>
        <p:origin x="1136"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7/14/20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14</a:t>
            </a:fld>
            <a:endParaRPr lang="en-US"/>
          </a:p>
        </p:txBody>
      </p:sp>
    </p:spTree>
    <p:extLst>
      <p:ext uri="{BB962C8B-B14F-4D97-AF65-F5344CB8AC3E}">
        <p14:creationId xmlns:p14="http://schemas.microsoft.com/office/powerpoint/2010/main" val="4289226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15</a:t>
            </a:fld>
            <a:endParaRPr lang="en-US"/>
          </a:p>
        </p:txBody>
      </p:sp>
    </p:spTree>
    <p:extLst>
      <p:ext uri="{BB962C8B-B14F-4D97-AF65-F5344CB8AC3E}">
        <p14:creationId xmlns:p14="http://schemas.microsoft.com/office/powerpoint/2010/main" val="3443770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16</a:t>
            </a:fld>
            <a:endParaRPr lang="en-US"/>
          </a:p>
        </p:txBody>
      </p:sp>
    </p:spTree>
    <p:extLst>
      <p:ext uri="{BB962C8B-B14F-4D97-AF65-F5344CB8AC3E}">
        <p14:creationId xmlns:p14="http://schemas.microsoft.com/office/powerpoint/2010/main" val="612917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1388147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3373260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3628991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2684781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208362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3208105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2634693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1366142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The Mystery of the Voters Who Don't Vote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ntheissues.org/default.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enate.gov/pagelayout/reference/e_one_section_no_teasers/org_chart.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please.com/ipa/A0876793.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agazineusa.com/us/info/show.aspx?unit=elections&amp;doc=1,002&amp;dsc=Primary_and_General_Election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egal-dictionary.thefreedictionary.com/26th+Amendm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vote411.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ewresearch.org/fact-tank/2018/05/21/u-s-voter-turnout-trails-most-developed-countr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justice.gov/crt/about-national-voter-registration-ac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allotpedia.org/Elections_by_state_and_yea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usatoday.com/story/news/politics/elections/2016/11/08/voting-polls-election-day/9320177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6FCBDF-B2D8-6847-A097-0A505ABD7E71}"/>
              </a:ext>
            </a:extLst>
          </p:cNvPr>
          <p:cNvSpPr>
            <a:spLocks noGrp="1"/>
          </p:cNvSpPr>
          <p:nvPr>
            <p:ph type="ctrTitle"/>
          </p:nvPr>
        </p:nvSpPr>
        <p:spPr>
          <a:xfrm>
            <a:off x="0" y="2971800"/>
            <a:ext cx="9144000" cy="784225"/>
          </a:xfrm>
        </p:spPr>
        <p:txBody>
          <a:bodyPr/>
          <a:lstStyle/>
          <a:p>
            <a:pPr>
              <a:spcBef>
                <a:spcPts val="4000"/>
              </a:spcBef>
            </a:pPr>
            <a:r>
              <a:rPr lang="en-US" dirty="0"/>
              <a:t>The Mystery of Voters Who Don’t Vote</a:t>
            </a:r>
            <a:endParaRPr lang="en-US" sz="22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200" dirty="0"/>
              <a:t>Solving the Mystery of Why People Don’t Vote </a:t>
            </a:r>
            <a:br>
              <a:rPr lang="en-US" sz="3200" dirty="0"/>
            </a:br>
            <a:r>
              <a:rPr lang="en-US" sz="3200" dirty="0"/>
              <a:t>Clue 4.</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743200"/>
            <a:ext cx="8229600" cy="3779520"/>
          </a:xfrm>
        </p:spPr>
        <p:txBody>
          <a:bodyPr/>
          <a:lstStyle/>
          <a:p>
            <a:r>
              <a:rPr lang="en-US" b="1" dirty="0">
                <a:latin typeface="Calibri" panose="020F0502020204030204" pitchFamily="34" charset="0"/>
                <a:cs typeface="Calibri" panose="020F0502020204030204" pitchFamily="34" charset="0"/>
              </a:rPr>
              <a:t>Finding Issues. </a:t>
            </a:r>
            <a:r>
              <a:rPr lang="en-US" dirty="0"/>
              <a:t>It can be difficult for voters to find reliable information about candidates and issues — especially local candidates and state or local issues addressed in referenda.</a:t>
            </a:r>
          </a:p>
          <a:p>
            <a:endParaRPr lang="en-US" dirty="0"/>
          </a:p>
          <a:p>
            <a:endParaRPr lang="en-US" dirty="0"/>
          </a:p>
          <a:p>
            <a:pPr marL="0" indent="0">
              <a:buNone/>
            </a:pPr>
            <a:r>
              <a:rPr lang="en-US" dirty="0">
                <a:hlinkClick r:id="rId3"/>
              </a:rPr>
              <a:t>http://www.ontheissues.org/default.htm</a:t>
            </a:r>
            <a:endParaRPr lang="en-US" dirty="0"/>
          </a:p>
        </p:txBody>
      </p:sp>
    </p:spTree>
    <p:extLst>
      <p:ext uri="{BB962C8B-B14F-4D97-AF65-F5344CB8AC3E}">
        <p14:creationId xmlns:p14="http://schemas.microsoft.com/office/powerpoint/2010/main" val="92344126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200" dirty="0"/>
              <a:t>Solving the Mystery of Why People Don’t Vote </a:t>
            </a:r>
            <a:br>
              <a:rPr lang="en-US" sz="3200" dirty="0"/>
            </a:br>
            <a:r>
              <a:rPr lang="en-US" sz="3200" dirty="0"/>
              <a:t>Clue 5.</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743200"/>
            <a:ext cx="8229600" cy="3779520"/>
          </a:xfrm>
        </p:spPr>
        <p:txBody>
          <a:bodyPr/>
          <a:lstStyle/>
          <a:p>
            <a:r>
              <a:rPr lang="en-US" b="1" dirty="0">
                <a:latin typeface="Calibri" panose="020F0502020204030204" pitchFamily="34" charset="0"/>
                <a:cs typeface="Calibri" panose="020F0502020204030204" pitchFamily="34" charset="0"/>
              </a:rPr>
              <a:t>Two Senators. </a:t>
            </a:r>
            <a:r>
              <a:rPr lang="en-US" dirty="0"/>
              <a:t>Each state elects two United States Senators.</a:t>
            </a:r>
          </a:p>
          <a:p>
            <a:endParaRPr lang="en-US" dirty="0"/>
          </a:p>
          <a:p>
            <a:endParaRPr lang="en-US" dirty="0"/>
          </a:p>
          <a:p>
            <a:endParaRPr lang="en-US" dirty="0"/>
          </a:p>
          <a:p>
            <a:pPr marL="0" indent="0">
              <a:buNone/>
            </a:pPr>
            <a:r>
              <a:rPr lang="en-US" dirty="0">
                <a:hlinkClick r:id="rId3"/>
              </a:rPr>
              <a:t>www.senate.gov/pagelayout/reference/e_one_section_no_teasers/org_chart.htm</a:t>
            </a:r>
            <a:endParaRPr lang="en-US" dirty="0"/>
          </a:p>
        </p:txBody>
      </p:sp>
    </p:spTree>
    <p:extLst>
      <p:ext uri="{BB962C8B-B14F-4D97-AF65-F5344CB8AC3E}">
        <p14:creationId xmlns:p14="http://schemas.microsoft.com/office/powerpoint/2010/main" val="97799677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200" dirty="0"/>
              <a:t>Solving the Mystery of Why People Don’t Vote </a:t>
            </a:r>
            <a:br>
              <a:rPr lang="en-US" sz="3200" dirty="0"/>
            </a:br>
            <a:r>
              <a:rPr lang="en-US" sz="3200" dirty="0"/>
              <a:t>Clue 6.</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743200"/>
            <a:ext cx="8229600" cy="3779520"/>
          </a:xfrm>
        </p:spPr>
        <p:txBody>
          <a:bodyPr/>
          <a:lstStyle/>
          <a:p>
            <a:r>
              <a:rPr lang="en-US" b="1" dirty="0">
                <a:latin typeface="Calibri" panose="020F0502020204030204" pitchFamily="34" charset="0"/>
                <a:cs typeface="Calibri" panose="020F0502020204030204" pitchFamily="34" charset="0"/>
              </a:rPr>
              <a:t>Slim Margins. </a:t>
            </a:r>
            <a:r>
              <a:rPr lang="en-US" dirty="0"/>
              <a:t>Few elections in the United States are ever decided by one or two votes. (Although the 2000 Presidential election came very close!)</a:t>
            </a:r>
          </a:p>
          <a:p>
            <a:endParaRPr lang="en-US" dirty="0"/>
          </a:p>
          <a:p>
            <a:endParaRPr lang="en-US" dirty="0"/>
          </a:p>
          <a:p>
            <a:pPr marL="0" indent="0">
              <a:buNone/>
            </a:pPr>
            <a:r>
              <a:rPr lang="en-US" dirty="0">
                <a:hlinkClick r:id="rId3"/>
              </a:rPr>
              <a:t>www.infoplease.com/ipa/A0876793.html</a:t>
            </a:r>
            <a:r>
              <a:rPr lang="en-US" dirty="0"/>
              <a:t> </a:t>
            </a:r>
          </a:p>
        </p:txBody>
      </p:sp>
    </p:spTree>
    <p:extLst>
      <p:ext uri="{BB962C8B-B14F-4D97-AF65-F5344CB8AC3E}">
        <p14:creationId xmlns:p14="http://schemas.microsoft.com/office/powerpoint/2010/main" val="15857858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200" dirty="0"/>
              <a:t>Solving the Mystery of Why People Don’t Vote </a:t>
            </a:r>
            <a:br>
              <a:rPr lang="en-US" sz="3200" dirty="0"/>
            </a:br>
            <a:r>
              <a:rPr lang="en-US" sz="3200" dirty="0"/>
              <a:t>Clue 7.</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743200"/>
            <a:ext cx="8229600" cy="3779520"/>
          </a:xfrm>
        </p:spPr>
        <p:txBody>
          <a:bodyPr/>
          <a:lstStyle/>
          <a:p>
            <a:r>
              <a:rPr lang="en-US" b="1" dirty="0">
                <a:latin typeface="Calibri" panose="020F0502020204030204" pitchFamily="34" charset="0"/>
                <a:cs typeface="Calibri" panose="020F0502020204030204" pitchFamily="34" charset="0"/>
              </a:rPr>
              <a:t>Primary and General. </a:t>
            </a:r>
            <a:r>
              <a:rPr lang="en-US" dirty="0"/>
              <a:t>There are two kinds of elections — primary and general.</a:t>
            </a:r>
          </a:p>
          <a:p>
            <a:endParaRPr lang="en-US" dirty="0"/>
          </a:p>
          <a:p>
            <a:endParaRPr lang="en-US" dirty="0"/>
          </a:p>
          <a:p>
            <a:pPr marL="0" indent="0">
              <a:buNone/>
            </a:pPr>
            <a:r>
              <a:rPr lang="en-US" dirty="0">
                <a:hlinkClick r:id="rId3"/>
              </a:rPr>
              <a:t>http://www.magazineusa.com/us/info/show.aspx?unit=elections&amp;doc=1,002&amp;dsc=Primary_and_General_Elections</a:t>
            </a:r>
            <a:endParaRPr lang="en-US" dirty="0"/>
          </a:p>
        </p:txBody>
      </p:sp>
    </p:spTree>
    <p:extLst>
      <p:ext uri="{BB962C8B-B14F-4D97-AF65-F5344CB8AC3E}">
        <p14:creationId xmlns:p14="http://schemas.microsoft.com/office/powerpoint/2010/main" val="318226472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200" dirty="0"/>
              <a:t>Solving the Mystery of Why People Don’t Vote </a:t>
            </a:r>
            <a:br>
              <a:rPr lang="en-US" sz="3200" dirty="0"/>
            </a:br>
            <a:r>
              <a:rPr lang="en-US" sz="3200" dirty="0"/>
              <a:t>Clue 8.</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743200"/>
            <a:ext cx="8229600" cy="3779520"/>
          </a:xfrm>
        </p:spPr>
        <p:txBody>
          <a:bodyPr/>
          <a:lstStyle/>
          <a:p>
            <a:r>
              <a:rPr lang="en-US" b="1" dirty="0">
                <a:latin typeface="Calibri" panose="020F0502020204030204" pitchFamily="34" charset="0"/>
                <a:cs typeface="Calibri" panose="020F0502020204030204" pitchFamily="34" charset="0"/>
              </a:rPr>
              <a:t>26</a:t>
            </a:r>
            <a:r>
              <a:rPr lang="en-US" b="1" baseline="30000" dirty="0">
                <a:latin typeface="Calibri" panose="020F0502020204030204" pitchFamily="34" charset="0"/>
                <a:cs typeface="Calibri" panose="020F0502020204030204" pitchFamily="34" charset="0"/>
              </a:rPr>
              <a:t>th</a:t>
            </a:r>
            <a:r>
              <a:rPr lang="en-US" b="1" dirty="0">
                <a:latin typeface="Calibri" panose="020F0502020204030204" pitchFamily="34" charset="0"/>
                <a:cs typeface="Calibri" panose="020F0502020204030204" pitchFamily="34" charset="0"/>
              </a:rPr>
              <a:t> Amendment. </a:t>
            </a:r>
            <a:r>
              <a:rPr lang="en-US" dirty="0"/>
              <a:t>The 26th Amendment to the Constitution made 18 the legal voting age.</a:t>
            </a:r>
          </a:p>
          <a:p>
            <a:endParaRPr lang="en-US" dirty="0"/>
          </a:p>
          <a:p>
            <a:endParaRPr lang="en-US" dirty="0"/>
          </a:p>
          <a:p>
            <a:pPr marL="0" indent="0">
              <a:buNone/>
            </a:pPr>
            <a:r>
              <a:rPr lang="en-US" dirty="0">
                <a:hlinkClick r:id="rId3"/>
              </a:rPr>
              <a:t>https://legal-dictionary.thefreedictionary.com/26th+Amendment</a:t>
            </a:r>
            <a:endParaRPr lang="en-US" dirty="0"/>
          </a:p>
        </p:txBody>
      </p:sp>
    </p:spTree>
    <p:extLst>
      <p:ext uri="{BB962C8B-B14F-4D97-AF65-F5344CB8AC3E}">
        <p14:creationId xmlns:p14="http://schemas.microsoft.com/office/powerpoint/2010/main" val="200026932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200" dirty="0"/>
              <a:t>Solving the Mystery of Why People Don’t Vote </a:t>
            </a:r>
            <a:br>
              <a:rPr lang="en-US" sz="3200" dirty="0"/>
            </a:br>
            <a:r>
              <a:rPr lang="en-US" sz="3200" dirty="0"/>
              <a:t>Clue 9.</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743200"/>
            <a:ext cx="8229600" cy="3779520"/>
          </a:xfrm>
        </p:spPr>
        <p:txBody>
          <a:bodyPr/>
          <a:lstStyle/>
          <a:p>
            <a:r>
              <a:rPr lang="en-US" b="1" dirty="0">
                <a:latin typeface="Calibri" panose="020F0502020204030204" pitchFamily="34" charset="0"/>
                <a:cs typeface="Calibri" panose="020F0502020204030204" pitchFamily="34" charset="0"/>
              </a:rPr>
              <a:t>At the Polls. </a:t>
            </a:r>
            <a:r>
              <a:rPr lang="en-US" dirty="0"/>
              <a:t>Voting takes place in polling places.</a:t>
            </a:r>
          </a:p>
          <a:p>
            <a:endParaRPr lang="en-US" dirty="0"/>
          </a:p>
          <a:p>
            <a:endParaRPr lang="en-US" dirty="0"/>
          </a:p>
          <a:p>
            <a:pPr marL="0" indent="0">
              <a:buNone/>
            </a:pPr>
            <a:r>
              <a:rPr lang="en-US" dirty="0">
                <a:hlinkClick r:id="rId3"/>
              </a:rPr>
              <a:t>www.vote411.org/</a:t>
            </a:r>
            <a:r>
              <a:rPr lang="en-US" dirty="0"/>
              <a:t> </a:t>
            </a:r>
          </a:p>
        </p:txBody>
      </p:sp>
    </p:spTree>
    <p:extLst>
      <p:ext uri="{BB962C8B-B14F-4D97-AF65-F5344CB8AC3E}">
        <p14:creationId xmlns:p14="http://schemas.microsoft.com/office/powerpoint/2010/main" val="296420489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900" dirty="0"/>
              <a:t>Which clues helped solve the mystery?</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621280"/>
            <a:ext cx="8229600" cy="3779520"/>
          </a:xfrm>
        </p:spPr>
        <p:txBody>
          <a:bodyPr/>
          <a:lstStyle/>
          <a:p>
            <a:pPr marL="457200" indent="-457200">
              <a:spcAft>
                <a:spcPts val="1200"/>
              </a:spcAft>
              <a:buFont typeface="+mj-lt"/>
              <a:buAutoNum type="arabicPeriod" startAt="2"/>
            </a:pPr>
            <a:r>
              <a:rPr lang="en-US" sz="2000" b="1" dirty="0">
                <a:latin typeface="Calibri" panose="020F0502020204030204" pitchFamily="34" charset="0"/>
                <a:cs typeface="Calibri" panose="020F0502020204030204" pitchFamily="34" charset="0"/>
              </a:rPr>
              <a:t>How Many Elections Each Year? </a:t>
            </a:r>
            <a:r>
              <a:rPr lang="en-US" sz="2000" dirty="0"/>
              <a:t>At the federal, state and local levels, there are many elections in the United States. An American who voted in all the elections for which he or she was eligible would do a lot of voting.  </a:t>
            </a:r>
          </a:p>
          <a:p>
            <a:pPr marL="457200" indent="-457200">
              <a:spcAft>
                <a:spcPts val="1200"/>
              </a:spcAft>
              <a:buFont typeface="+mj-lt"/>
              <a:buAutoNum type="arabicPeriod" startAt="2"/>
            </a:pPr>
            <a:r>
              <a:rPr lang="en-US" sz="2000" b="1" dirty="0">
                <a:latin typeface="Calibri" panose="020F0502020204030204" pitchFamily="34" charset="0"/>
                <a:cs typeface="Calibri" panose="020F0502020204030204" pitchFamily="34" charset="0"/>
              </a:rPr>
              <a:t>Long Lines.</a:t>
            </a:r>
            <a:r>
              <a:rPr lang="en-US" sz="2000" dirty="0"/>
              <a:t> In presidential elections, long lines of voters often form at the polls.</a:t>
            </a:r>
          </a:p>
          <a:p>
            <a:pPr marL="457200" indent="-457200">
              <a:spcAft>
                <a:spcPts val="1200"/>
              </a:spcAft>
              <a:buFont typeface="+mj-lt"/>
              <a:buAutoNum type="arabicPeriod" startAt="2"/>
            </a:pPr>
            <a:r>
              <a:rPr lang="en-US" sz="2000" b="1" dirty="0">
                <a:latin typeface="Calibri" panose="020F0502020204030204" pitchFamily="34" charset="0"/>
                <a:cs typeface="Calibri" panose="020F0502020204030204" pitchFamily="34" charset="0"/>
              </a:rPr>
              <a:t>Finding Issues. </a:t>
            </a:r>
            <a:r>
              <a:rPr lang="en-US" sz="2000" dirty="0"/>
              <a:t>It can be difficult for voters to find reliable information about candidates and issues — especially local candidates and state or local issues addressed in referenda.</a:t>
            </a:r>
          </a:p>
          <a:p>
            <a:pPr marL="457200" indent="-457200">
              <a:spcAft>
                <a:spcPts val="1200"/>
              </a:spcAft>
              <a:buFont typeface="+mj-lt"/>
              <a:buAutoNum type="arabicPeriod" startAt="6"/>
            </a:pPr>
            <a:r>
              <a:rPr lang="en-US" sz="2000" b="1" dirty="0">
                <a:latin typeface="Calibri" panose="020F0502020204030204" pitchFamily="34" charset="0"/>
                <a:cs typeface="Calibri" panose="020F0502020204030204" pitchFamily="34" charset="0"/>
              </a:rPr>
              <a:t>Slim Margins. </a:t>
            </a:r>
            <a:r>
              <a:rPr lang="en-US" sz="2000" dirty="0"/>
              <a:t>Few elections in the United States are ever decided by one or two votes. (Although the 2000 Presidential election came very close!) </a:t>
            </a:r>
          </a:p>
        </p:txBody>
      </p:sp>
    </p:spTree>
    <p:extLst>
      <p:ext uri="{BB962C8B-B14F-4D97-AF65-F5344CB8AC3E}">
        <p14:creationId xmlns:p14="http://schemas.microsoft.com/office/powerpoint/2010/main" val="57360827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food, plate, drawing&#10;&#10;Description automatically generated">
            <a:extLst>
              <a:ext uri="{FF2B5EF4-FFF2-40B4-BE49-F238E27FC236}">
                <a16:creationId xmlns:a16="http://schemas.microsoft.com/office/drawing/2014/main" id="{FF8E9280-CC85-8948-A0ED-2FA4E6298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7000" y="1828800"/>
            <a:ext cx="6350000" cy="3657600"/>
          </a:xfrm>
          <a:prstGeom prst="rect">
            <a:avLst/>
          </a:prstGeom>
        </p:spPr>
      </p:pic>
    </p:spTree>
    <p:extLst>
      <p:ext uri="{BB962C8B-B14F-4D97-AF65-F5344CB8AC3E}">
        <p14:creationId xmlns:p14="http://schemas.microsoft.com/office/powerpoint/2010/main" val="144867128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4400" dirty="0"/>
              <a:t>Match Countries with Percentages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914400" y="2286000"/>
            <a:ext cx="4114800" cy="3779520"/>
          </a:xfrm>
        </p:spPr>
        <p:txBody>
          <a:bodyPr/>
          <a:lstStyle/>
          <a:p>
            <a:pPr marL="0" indent="0">
              <a:buNone/>
            </a:pPr>
            <a:r>
              <a:rPr lang="en-US" b="1" dirty="0">
                <a:latin typeface="Calibri" panose="020F0502020204030204" pitchFamily="34" charset="0"/>
                <a:cs typeface="Calibri" panose="020F0502020204030204" pitchFamily="34" charset="0"/>
              </a:rPr>
              <a:t>Countries</a:t>
            </a:r>
          </a:p>
          <a:p>
            <a:pPr>
              <a:spcAft>
                <a:spcPts val="400"/>
              </a:spcAft>
            </a:pPr>
            <a:r>
              <a:rPr lang="en-US" sz="2000" dirty="0"/>
              <a:t>Australia		</a:t>
            </a:r>
          </a:p>
          <a:p>
            <a:pPr>
              <a:spcAft>
                <a:spcPts val="400"/>
              </a:spcAft>
            </a:pPr>
            <a:r>
              <a:rPr lang="en-US" sz="2000" dirty="0"/>
              <a:t>Belgium		</a:t>
            </a:r>
          </a:p>
          <a:p>
            <a:pPr>
              <a:spcAft>
                <a:spcPts val="400"/>
              </a:spcAft>
            </a:pPr>
            <a:r>
              <a:rPr lang="en-US" sz="2000" dirty="0"/>
              <a:t>Canada			</a:t>
            </a:r>
          </a:p>
          <a:p>
            <a:pPr>
              <a:spcAft>
                <a:spcPts val="400"/>
              </a:spcAft>
            </a:pPr>
            <a:r>
              <a:rPr lang="en-US" sz="2000" dirty="0"/>
              <a:t>France			</a:t>
            </a:r>
          </a:p>
          <a:p>
            <a:pPr>
              <a:spcAft>
                <a:spcPts val="400"/>
              </a:spcAft>
            </a:pPr>
            <a:r>
              <a:rPr lang="en-US" sz="2000" dirty="0"/>
              <a:t>Germany		</a:t>
            </a:r>
          </a:p>
          <a:p>
            <a:pPr>
              <a:spcAft>
                <a:spcPts val="400"/>
              </a:spcAft>
            </a:pPr>
            <a:r>
              <a:rPr lang="en-US" sz="2000" dirty="0"/>
              <a:t>Israel			</a:t>
            </a:r>
          </a:p>
          <a:p>
            <a:pPr>
              <a:spcAft>
                <a:spcPts val="400"/>
              </a:spcAft>
            </a:pPr>
            <a:r>
              <a:rPr lang="en-US" sz="2000" dirty="0"/>
              <a:t>South Korea		</a:t>
            </a:r>
          </a:p>
          <a:p>
            <a:pPr>
              <a:spcAft>
                <a:spcPts val="400"/>
              </a:spcAft>
            </a:pPr>
            <a:r>
              <a:rPr lang="en-US" sz="2000" dirty="0"/>
              <a:t>Sweden			</a:t>
            </a:r>
          </a:p>
          <a:p>
            <a:pPr>
              <a:spcAft>
                <a:spcPts val="400"/>
              </a:spcAft>
            </a:pPr>
            <a:r>
              <a:rPr lang="en-US" sz="2000" dirty="0"/>
              <a:t>Switzerland		</a:t>
            </a:r>
          </a:p>
          <a:p>
            <a:pPr>
              <a:spcAft>
                <a:spcPts val="400"/>
              </a:spcAft>
            </a:pPr>
            <a:r>
              <a:rPr lang="en-US" sz="2000" dirty="0"/>
              <a:t>United States</a:t>
            </a:r>
          </a:p>
        </p:txBody>
      </p:sp>
      <p:sp>
        <p:nvSpPr>
          <p:cNvPr id="4" name="Content Placeholder 2">
            <a:extLst>
              <a:ext uri="{FF2B5EF4-FFF2-40B4-BE49-F238E27FC236}">
                <a16:creationId xmlns:a16="http://schemas.microsoft.com/office/drawing/2014/main" id="{8E49DB61-E481-714A-9F8F-90C92F1A3671}"/>
              </a:ext>
            </a:extLst>
          </p:cNvPr>
          <p:cNvSpPr txBox="1">
            <a:spLocks/>
          </p:cNvSpPr>
          <p:nvPr/>
        </p:nvSpPr>
        <p:spPr bwMode="auto">
          <a:xfrm>
            <a:off x="5029200" y="2286000"/>
            <a:ext cx="36576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latin typeface="Calibri" panose="020F0502020204030204" pitchFamily="34" charset="0"/>
                <a:cs typeface="Calibri" panose="020F0502020204030204" pitchFamily="34" charset="0"/>
              </a:rPr>
              <a:t>Percentage of Voters</a:t>
            </a:r>
          </a:p>
          <a:p>
            <a:pPr>
              <a:spcAft>
                <a:spcPts val="400"/>
              </a:spcAft>
            </a:pPr>
            <a:r>
              <a:rPr lang="en-US" sz="2000" dirty="0"/>
              <a:t>87%	</a:t>
            </a:r>
          </a:p>
          <a:p>
            <a:pPr>
              <a:spcAft>
                <a:spcPts val="400"/>
              </a:spcAft>
            </a:pPr>
            <a:r>
              <a:rPr lang="en-US" sz="2000" dirty="0"/>
              <a:t>83%</a:t>
            </a:r>
          </a:p>
          <a:p>
            <a:pPr>
              <a:spcAft>
                <a:spcPts val="400"/>
              </a:spcAft>
            </a:pPr>
            <a:r>
              <a:rPr lang="en-US" sz="2000" dirty="0"/>
              <a:t>79%</a:t>
            </a:r>
          </a:p>
          <a:p>
            <a:pPr>
              <a:spcAft>
                <a:spcPts val="400"/>
              </a:spcAft>
            </a:pPr>
            <a:r>
              <a:rPr lang="en-US" sz="2000" dirty="0"/>
              <a:t>78%</a:t>
            </a:r>
          </a:p>
          <a:p>
            <a:pPr>
              <a:spcAft>
                <a:spcPts val="400"/>
              </a:spcAft>
            </a:pPr>
            <a:r>
              <a:rPr lang="en-US" sz="2000" dirty="0"/>
              <a:t>76%</a:t>
            </a:r>
          </a:p>
          <a:p>
            <a:pPr>
              <a:spcAft>
                <a:spcPts val="400"/>
              </a:spcAft>
            </a:pPr>
            <a:r>
              <a:rPr lang="en-US" sz="2000" dirty="0"/>
              <a:t>69%</a:t>
            </a:r>
          </a:p>
          <a:p>
            <a:pPr>
              <a:spcAft>
                <a:spcPts val="400"/>
              </a:spcAft>
            </a:pPr>
            <a:r>
              <a:rPr lang="en-US" sz="2000" dirty="0"/>
              <a:t>68%</a:t>
            </a:r>
          </a:p>
          <a:p>
            <a:pPr>
              <a:spcAft>
                <a:spcPts val="400"/>
              </a:spcAft>
            </a:pPr>
            <a:r>
              <a:rPr lang="en-US" sz="2000" dirty="0"/>
              <a:t>62%</a:t>
            </a:r>
          </a:p>
          <a:p>
            <a:pPr>
              <a:spcAft>
                <a:spcPts val="400"/>
              </a:spcAft>
            </a:pPr>
            <a:r>
              <a:rPr lang="en-US" sz="2000" dirty="0"/>
              <a:t>56%</a:t>
            </a:r>
          </a:p>
          <a:p>
            <a:pPr>
              <a:spcAft>
                <a:spcPts val="400"/>
              </a:spcAft>
            </a:pPr>
            <a:r>
              <a:rPr lang="en-US" sz="2000" dirty="0"/>
              <a:t>39%</a:t>
            </a:r>
          </a:p>
          <a:p>
            <a:endParaRPr lang="en-US" dirty="0"/>
          </a:p>
        </p:txBody>
      </p:sp>
    </p:spTree>
    <p:extLst>
      <p:ext uri="{BB962C8B-B14F-4D97-AF65-F5344CB8AC3E}">
        <p14:creationId xmlns:p14="http://schemas.microsoft.com/office/powerpoint/2010/main" val="423515107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0" end="0"/>
                                            </p:txEl>
                                          </p:spTgt>
                                        </p:tgtEl>
                                        <p:attrNameLst>
                                          <p:attrName>style.visibility</p:attrName>
                                        </p:attrNameLst>
                                      </p:cBhvr>
                                      <p:to>
                                        <p:strVal val="visible"/>
                                      </p:to>
                                    </p:set>
                                    <p:anim calcmode="lin" valueType="num">
                                      <p:cBhvr additive="base">
                                        <p:cTn id="7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charRg st="21" end="26"/>
                                            </p:txEl>
                                          </p:spTgt>
                                        </p:tgtEl>
                                        <p:attrNameLst>
                                          <p:attrName>style.visibility</p:attrName>
                                        </p:attrNameLst>
                                      </p:cBhvr>
                                      <p:to>
                                        <p:strVal val="visible"/>
                                      </p:to>
                                    </p:set>
                                    <p:anim calcmode="lin" valueType="num">
                                      <p:cBhvr additive="base">
                                        <p:cTn id="79" dur="500" fill="hold"/>
                                        <p:tgtEl>
                                          <p:spTgt spid="4">
                                            <p:txEl>
                                              <p:charRg st="21" end="2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charRg st="21" end="26"/>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charRg st="26" end="30"/>
                                            </p:txEl>
                                          </p:spTgt>
                                        </p:tgtEl>
                                        <p:attrNameLst>
                                          <p:attrName>style.visibility</p:attrName>
                                        </p:attrNameLst>
                                      </p:cBhvr>
                                      <p:to>
                                        <p:strVal val="visible"/>
                                      </p:to>
                                    </p:set>
                                    <p:anim calcmode="lin" valueType="num">
                                      <p:cBhvr additive="base">
                                        <p:cTn id="85" dur="500" fill="hold"/>
                                        <p:tgtEl>
                                          <p:spTgt spid="4">
                                            <p:txEl>
                                              <p:charRg st="26" end="3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charRg st="26" end="3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charRg st="30" end="34"/>
                                            </p:txEl>
                                          </p:spTgt>
                                        </p:tgtEl>
                                        <p:attrNameLst>
                                          <p:attrName>style.visibility</p:attrName>
                                        </p:attrNameLst>
                                      </p:cBhvr>
                                      <p:to>
                                        <p:strVal val="visible"/>
                                      </p:to>
                                    </p:set>
                                    <p:anim calcmode="lin" valueType="num">
                                      <p:cBhvr additive="base">
                                        <p:cTn id="91" dur="500" fill="hold"/>
                                        <p:tgtEl>
                                          <p:spTgt spid="4">
                                            <p:txEl>
                                              <p:charRg st="30" end="3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charRg st="30" end="3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4">
                                            <p:txEl>
                                              <p:charRg st="34" end="38"/>
                                            </p:txEl>
                                          </p:spTgt>
                                        </p:tgtEl>
                                        <p:attrNameLst>
                                          <p:attrName>style.visibility</p:attrName>
                                        </p:attrNameLst>
                                      </p:cBhvr>
                                      <p:to>
                                        <p:strVal val="visible"/>
                                      </p:to>
                                    </p:set>
                                    <p:anim calcmode="lin" valueType="num">
                                      <p:cBhvr additive="base">
                                        <p:cTn id="97" dur="500" fill="hold"/>
                                        <p:tgtEl>
                                          <p:spTgt spid="4">
                                            <p:txEl>
                                              <p:charRg st="34" end="3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charRg st="34" end="3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4">
                                            <p:txEl>
                                              <p:charRg st="38" end="42"/>
                                            </p:txEl>
                                          </p:spTgt>
                                        </p:tgtEl>
                                        <p:attrNameLst>
                                          <p:attrName>style.visibility</p:attrName>
                                        </p:attrNameLst>
                                      </p:cBhvr>
                                      <p:to>
                                        <p:strVal val="visible"/>
                                      </p:to>
                                    </p:set>
                                    <p:anim calcmode="lin" valueType="num">
                                      <p:cBhvr additive="base">
                                        <p:cTn id="103" dur="500" fill="hold"/>
                                        <p:tgtEl>
                                          <p:spTgt spid="4">
                                            <p:txEl>
                                              <p:charRg st="38" end="42"/>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txEl>
                                              <p:charRg st="38" end="42"/>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4">
                                            <p:txEl>
                                              <p:charRg st="42" end="46"/>
                                            </p:txEl>
                                          </p:spTgt>
                                        </p:tgtEl>
                                        <p:attrNameLst>
                                          <p:attrName>style.visibility</p:attrName>
                                        </p:attrNameLst>
                                      </p:cBhvr>
                                      <p:to>
                                        <p:strVal val="visible"/>
                                      </p:to>
                                    </p:set>
                                    <p:anim calcmode="lin" valueType="num">
                                      <p:cBhvr additive="base">
                                        <p:cTn id="109" dur="500" fill="hold"/>
                                        <p:tgtEl>
                                          <p:spTgt spid="4">
                                            <p:txEl>
                                              <p:charRg st="42" end="46"/>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txEl>
                                              <p:charRg st="42" end="46"/>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4">
                                            <p:txEl>
                                              <p:charRg st="46" end="50"/>
                                            </p:txEl>
                                          </p:spTgt>
                                        </p:tgtEl>
                                        <p:attrNameLst>
                                          <p:attrName>style.visibility</p:attrName>
                                        </p:attrNameLst>
                                      </p:cBhvr>
                                      <p:to>
                                        <p:strVal val="visible"/>
                                      </p:to>
                                    </p:set>
                                    <p:anim calcmode="lin" valueType="num">
                                      <p:cBhvr additive="base">
                                        <p:cTn id="115" dur="500" fill="hold"/>
                                        <p:tgtEl>
                                          <p:spTgt spid="4">
                                            <p:txEl>
                                              <p:charRg st="46" end="5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4">
                                            <p:txEl>
                                              <p:charRg st="46" end="5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4">
                                            <p:txEl>
                                              <p:charRg st="50" end="54"/>
                                            </p:txEl>
                                          </p:spTgt>
                                        </p:tgtEl>
                                        <p:attrNameLst>
                                          <p:attrName>style.visibility</p:attrName>
                                        </p:attrNameLst>
                                      </p:cBhvr>
                                      <p:to>
                                        <p:strVal val="visible"/>
                                      </p:to>
                                    </p:set>
                                    <p:anim calcmode="lin" valueType="num">
                                      <p:cBhvr additive="base">
                                        <p:cTn id="121" dur="500" fill="hold"/>
                                        <p:tgtEl>
                                          <p:spTgt spid="4">
                                            <p:txEl>
                                              <p:charRg st="50" end="54"/>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4">
                                            <p:txEl>
                                              <p:charRg st="50" end="54"/>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4">
                                            <p:txEl>
                                              <p:charRg st="54" end="58"/>
                                            </p:txEl>
                                          </p:spTgt>
                                        </p:tgtEl>
                                        <p:attrNameLst>
                                          <p:attrName>style.visibility</p:attrName>
                                        </p:attrNameLst>
                                      </p:cBhvr>
                                      <p:to>
                                        <p:strVal val="visible"/>
                                      </p:to>
                                    </p:set>
                                    <p:anim calcmode="lin" valueType="num">
                                      <p:cBhvr additive="base">
                                        <p:cTn id="127" dur="500" fill="hold"/>
                                        <p:tgtEl>
                                          <p:spTgt spid="4">
                                            <p:txEl>
                                              <p:charRg st="54" end="58"/>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4">
                                            <p:txEl>
                                              <p:charRg st="54" end="58"/>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4">
                                            <p:txEl>
                                              <p:charRg st="58" end="62"/>
                                            </p:txEl>
                                          </p:spTgt>
                                        </p:tgtEl>
                                        <p:attrNameLst>
                                          <p:attrName>style.visibility</p:attrName>
                                        </p:attrNameLst>
                                      </p:cBhvr>
                                      <p:to>
                                        <p:strVal val="visible"/>
                                      </p:to>
                                    </p:set>
                                    <p:anim calcmode="lin" valueType="num">
                                      <p:cBhvr additive="base">
                                        <p:cTn id="133" dur="500" fill="hold"/>
                                        <p:tgtEl>
                                          <p:spTgt spid="4">
                                            <p:txEl>
                                              <p:charRg st="58" end="62"/>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4">
                                            <p:txEl>
                                              <p:charRg st="58" end="6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4400" dirty="0"/>
              <a:t>Countries with Voting Percentages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438400"/>
            <a:ext cx="8229600" cy="2286001"/>
          </a:xfrm>
        </p:spPr>
        <p:txBody>
          <a:bodyPr numCol="2"/>
          <a:lstStyle/>
          <a:p>
            <a:pPr>
              <a:spcAft>
                <a:spcPts val="600"/>
              </a:spcAft>
            </a:pPr>
            <a:r>
              <a:rPr lang="en-US" dirty="0"/>
              <a:t>Australia		79%</a:t>
            </a:r>
          </a:p>
          <a:p>
            <a:pPr>
              <a:spcAft>
                <a:spcPts val="600"/>
              </a:spcAft>
            </a:pPr>
            <a:r>
              <a:rPr lang="en-US" dirty="0"/>
              <a:t>Belgium		87%</a:t>
            </a:r>
          </a:p>
          <a:p>
            <a:pPr>
              <a:spcAft>
                <a:spcPts val="600"/>
              </a:spcAft>
            </a:pPr>
            <a:r>
              <a:rPr lang="en-US" dirty="0"/>
              <a:t>Canada		62%</a:t>
            </a:r>
          </a:p>
          <a:p>
            <a:pPr>
              <a:spcAft>
                <a:spcPts val="600"/>
              </a:spcAft>
            </a:pPr>
            <a:r>
              <a:rPr lang="en-US" dirty="0"/>
              <a:t>France		68%</a:t>
            </a:r>
          </a:p>
          <a:p>
            <a:pPr>
              <a:spcAft>
                <a:spcPts val="600"/>
              </a:spcAft>
            </a:pPr>
            <a:r>
              <a:rPr lang="en-US" dirty="0"/>
              <a:t>Germany		69%</a:t>
            </a:r>
          </a:p>
          <a:p>
            <a:pPr>
              <a:spcAft>
                <a:spcPts val="600"/>
              </a:spcAft>
            </a:pPr>
            <a:r>
              <a:rPr lang="en-US" dirty="0"/>
              <a:t>Israel		76%</a:t>
            </a:r>
          </a:p>
          <a:p>
            <a:pPr>
              <a:spcAft>
                <a:spcPts val="600"/>
              </a:spcAft>
            </a:pPr>
            <a:r>
              <a:rPr lang="en-US" dirty="0"/>
              <a:t>South Korea		78%</a:t>
            </a:r>
          </a:p>
          <a:p>
            <a:pPr>
              <a:spcAft>
                <a:spcPts val="600"/>
              </a:spcAft>
            </a:pPr>
            <a:r>
              <a:rPr lang="en-US" dirty="0"/>
              <a:t>Sweden		83%</a:t>
            </a:r>
          </a:p>
          <a:p>
            <a:pPr>
              <a:spcAft>
                <a:spcPts val="600"/>
              </a:spcAft>
            </a:pPr>
            <a:r>
              <a:rPr lang="en-US" dirty="0"/>
              <a:t>Switzerland		39%</a:t>
            </a:r>
          </a:p>
          <a:p>
            <a:pPr>
              <a:spcAft>
                <a:spcPts val="600"/>
              </a:spcAft>
            </a:pPr>
            <a:r>
              <a:rPr lang="en-US" dirty="0"/>
              <a:t>United States	56%</a:t>
            </a:r>
          </a:p>
        </p:txBody>
      </p:sp>
      <p:sp>
        <p:nvSpPr>
          <p:cNvPr id="4" name="Content Placeholder 2">
            <a:extLst>
              <a:ext uri="{FF2B5EF4-FFF2-40B4-BE49-F238E27FC236}">
                <a16:creationId xmlns:a16="http://schemas.microsoft.com/office/drawing/2014/main" id="{056B34BD-E823-B047-8EE4-331F13E354CD}"/>
              </a:ext>
            </a:extLst>
          </p:cNvPr>
          <p:cNvSpPr txBox="1">
            <a:spLocks/>
          </p:cNvSpPr>
          <p:nvPr/>
        </p:nvSpPr>
        <p:spPr bwMode="auto">
          <a:xfrm>
            <a:off x="457200" y="5410200"/>
            <a:ext cx="8229600" cy="8186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hlinkClick r:id="rId3"/>
              </a:rPr>
              <a:t>https://www.pewresearch.org/fact-tank/2018/05/21/u-s-voter-turnout-trails-most-developed-countries/</a:t>
            </a:r>
            <a:r>
              <a:rPr lang="en-US" sz="1800" dirty="0"/>
              <a:t> </a:t>
            </a:r>
          </a:p>
        </p:txBody>
      </p:sp>
    </p:spTree>
    <p:extLst>
      <p:ext uri="{BB962C8B-B14F-4D97-AF65-F5344CB8AC3E}">
        <p14:creationId xmlns:p14="http://schemas.microsoft.com/office/powerpoint/2010/main" val="365060607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 calcmode="lin" valueType="num">
                                      <p:cBhvr additive="base">
                                        <p:cTn id="6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3600" dirty="0"/>
              <a:t>Handy Dandy Guide to Economic Thinking</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286000"/>
            <a:ext cx="8229600" cy="3779520"/>
          </a:xfrm>
        </p:spPr>
        <p:txBody>
          <a:bodyPr/>
          <a:lstStyle/>
          <a:p>
            <a:pPr>
              <a:lnSpc>
                <a:spcPts val="1600"/>
              </a:lnSpc>
            </a:pPr>
            <a:r>
              <a:rPr lang="en-US" sz="1600" b="1" dirty="0">
                <a:latin typeface="Calibri" panose="020F0502020204030204" pitchFamily="34" charset="0"/>
                <a:cs typeface="Calibri" panose="020F0502020204030204" pitchFamily="34" charset="0"/>
              </a:rPr>
              <a:t>People choose.  </a:t>
            </a:r>
            <a:r>
              <a:rPr lang="en-US" sz="1600" dirty="0"/>
              <a:t>People choose the alternative which seems best to them because it involves the least cost and greatest benefit.</a:t>
            </a:r>
          </a:p>
          <a:p>
            <a:pPr>
              <a:lnSpc>
                <a:spcPts val="1600"/>
              </a:lnSpc>
            </a:pPr>
            <a:r>
              <a:rPr lang="en-US" sz="1600" b="1" dirty="0">
                <a:latin typeface="Calibri" panose="020F0502020204030204" pitchFamily="34" charset="0"/>
                <a:cs typeface="Calibri" panose="020F0502020204030204" pitchFamily="34" charset="0"/>
              </a:rPr>
              <a:t>People's choices involve costs.  </a:t>
            </a:r>
            <a:r>
              <a:rPr lang="en-US" sz="1600" dirty="0"/>
              <a:t>Cost is the second best choice people give up when they make their best choice.</a:t>
            </a:r>
          </a:p>
          <a:p>
            <a:pPr>
              <a:lnSpc>
                <a:spcPts val="1600"/>
              </a:lnSpc>
            </a:pPr>
            <a:r>
              <a:rPr lang="en-US" sz="1600" b="1" dirty="0">
                <a:latin typeface="Calibri" panose="020F0502020204030204" pitchFamily="34" charset="0"/>
                <a:cs typeface="Calibri" panose="020F0502020204030204" pitchFamily="34" charset="0"/>
              </a:rPr>
              <a:t>People respond to incentives in predictable ways. </a:t>
            </a:r>
            <a:r>
              <a:rPr lang="en-US" sz="1600" dirty="0"/>
              <a:t>Incentives are actions or rewards that encourage people to act.  When incentives change, people's behavior changes in predictable ways.</a:t>
            </a:r>
          </a:p>
          <a:p>
            <a:pPr>
              <a:lnSpc>
                <a:spcPts val="1600"/>
              </a:lnSpc>
            </a:pPr>
            <a:r>
              <a:rPr lang="en-US" sz="1600" b="1" dirty="0">
                <a:latin typeface="Calibri" panose="020F0502020204030204" pitchFamily="34" charset="0"/>
                <a:cs typeface="Calibri" panose="020F0502020204030204" pitchFamily="34" charset="0"/>
              </a:rPr>
              <a:t>People create economic systems that influence individual choices and incentives.  </a:t>
            </a:r>
            <a:r>
              <a:rPr lang="en-US" sz="1600" dirty="0"/>
              <a:t>How people cooperate is governed by written and unwritten rules.  As rules change, incentives change and behavior changes.</a:t>
            </a:r>
          </a:p>
          <a:p>
            <a:pPr>
              <a:lnSpc>
                <a:spcPts val="1600"/>
              </a:lnSpc>
            </a:pPr>
            <a:r>
              <a:rPr lang="en-US" sz="1600" b="1" dirty="0">
                <a:latin typeface="Calibri" panose="020F0502020204030204" pitchFamily="34" charset="0"/>
                <a:cs typeface="Calibri" panose="020F0502020204030204" pitchFamily="34" charset="0"/>
              </a:rPr>
              <a:t>People gain when they trade voluntarily.  </a:t>
            </a:r>
            <a:r>
              <a:rPr lang="en-US" sz="1600" dirty="0"/>
              <a:t>People can produce more in less time by concentrating on what they do best.  The surplus goods or services they produce can be traded to obtain other valuable goods or services.</a:t>
            </a:r>
          </a:p>
          <a:p>
            <a:pPr>
              <a:lnSpc>
                <a:spcPts val="1600"/>
              </a:lnSpc>
            </a:pPr>
            <a:r>
              <a:rPr lang="en-US" sz="1600" b="1" dirty="0">
                <a:latin typeface="Calibri" panose="020F0502020204030204" pitchFamily="34" charset="0"/>
                <a:cs typeface="Calibri" panose="020F0502020204030204" pitchFamily="34" charset="0"/>
              </a:rPr>
              <a:t>People's choices have consequences that lie in the future. </a:t>
            </a:r>
            <a:r>
              <a:rPr lang="en-US" sz="1600" dirty="0"/>
              <a:t>The important costs and benefits in economic decision making are those which will appear in the future.  Economics stresses making decisions about the future because it is only the future that we can influence.  We cannot influence things that have happened in the past.</a:t>
            </a:r>
          </a:p>
          <a:p>
            <a:pPr>
              <a:lnSpc>
                <a:spcPts val="1600"/>
              </a:lnSpc>
            </a:pPr>
            <a:endParaRPr lang="en-US" sz="1600" dirty="0"/>
          </a:p>
        </p:txBody>
      </p:sp>
    </p:spTree>
    <p:extLst>
      <p:ext uri="{BB962C8B-B14F-4D97-AF65-F5344CB8AC3E}">
        <p14:creationId xmlns:p14="http://schemas.microsoft.com/office/powerpoint/2010/main" val="13786630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p:txBody>
          <a:bodyPr/>
          <a:lstStyle/>
          <a:p>
            <a:r>
              <a:rPr lang="en-US" dirty="0"/>
              <a:t>Group Assignment</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p:txBody>
          <a:bodyPr/>
          <a:lstStyle/>
          <a:p>
            <a:pPr marL="0" indent="0">
              <a:buNone/>
            </a:pPr>
            <a:r>
              <a:rPr lang="en-US" b="1" dirty="0">
                <a:latin typeface="Calibri" panose="020F0502020204030204" pitchFamily="34" charset="0"/>
                <a:cs typeface="Calibri" panose="020F0502020204030204" pitchFamily="34" charset="0"/>
              </a:rPr>
              <a:t>The Economic Mystery…</a:t>
            </a:r>
          </a:p>
          <a:p>
            <a:r>
              <a:rPr lang="en-US" dirty="0"/>
              <a:t>Having the right to vote is a major component to the success of a healthy democracy and many Americans consider the right to vote to be one of the most important rights they have as citizens. Despite these strong beliefs, only 56% of eligible voters voted in the most recent presidential election. </a:t>
            </a:r>
          </a:p>
          <a:p>
            <a:r>
              <a:rPr lang="en-US" dirty="0"/>
              <a:t>Why???</a:t>
            </a:r>
          </a:p>
        </p:txBody>
      </p:sp>
    </p:spTree>
    <p:extLst>
      <p:ext uri="{BB962C8B-B14F-4D97-AF65-F5344CB8AC3E}">
        <p14:creationId xmlns:p14="http://schemas.microsoft.com/office/powerpoint/2010/main" val="231725169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200" dirty="0"/>
              <a:t>Solving the Mystery of Why People Don’t Vote </a:t>
            </a:r>
            <a:br>
              <a:rPr lang="en-US" sz="3200" dirty="0"/>
            </a:br>
            <a:r>
              <a:rPr lang="en-US" sz="3200" dirty="0"/>
              <a:t>Clue 1.</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743200"/>
            <a:ext cx="8229600" cy="3779520"/>
          </a:xfrm>
        </p:spPr>
        <p:txBody>
          <a:bodyPr/>
          <a:lstStyle/>
          <a:p>
            <a:r>
              <a:rPr lang="en-US" b="1" dirty="0">
                <a:latin typeface="Calibri" panose="020F0502020204030204" pitchFamily="34" charset="0"/>
                <a:cs typeface="Calibri" panose="020F0502020204030204" pitchFamily="34" charset="0"/>
              </a:rPr>
              <a:t>Motor Voter Legislation. </a:t>
            </a:r>
            <a:r>
              <a:rPr lang="en-US" dirty="0"/>
              <a:t>Because of “Motor Voter” legislation and other innovations, it is relatively easy for most Americans to register to vote.</a:t>
            </a:r>
          </a:p>
          <a:p>
            <a:endParaRPr lang="en-US" dirty="0"/>
          </a:p>
          <a:p>
            <a:endParaRPr lang="en-US" dirty="0"/>
          </a:p>
          <a:p>
            <a:pPr marL="0" indent="0">
              <a:buNone/>
            </a:pPr>
            <a:r>
              <a:rPr lang="en-US" dirty="0">
                <a:hlinkClick r:id="rId2"/>
              </a:rPr>
              <a:t>https://www.justice.gov/crt/about-national-voter-registration-act</a:t>
            </a:r>
            <a:endParaRPr lang="en-US" dirty="0"/>
          </a:p>
        </p:txBody>
      </p:sp>
    </p:spTree>
    <p:extLst>
      <p:ext uri="{BB962C8B-B14F-4D97-AF65-F5344CB8AC3E}">
        <p14:creationId xmlns:p14="http://schemas.microsoft.com/office/powerpoint/2010/main" val="34247727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200" dirty="0"/>
              <a:t>Solving the Mystery of Why People Don’t Vote </a:t>
            </a:r>
            <a:br>
              <a:rPr lang="en-US" sz="3200" dirty="0"/>
            </a:br>
            <a:r>
              <a:rPr lang="en-US" sz="3200" dirty="0"/>
              <a:t>Clue 2.</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743200"/>
            <a:ext cx="8229600" cy="3779520"/>
          </a:xfrm>
        </p:spPr>
        <p:txBody>
          <a:bodyPr/>
          <a:lstStyle/>
          <a:p>
            <a:r>
              <a:rPr lang="en-US" b="1" dirty="0">
                <a:latin typeface="Calibri" panose="020F0502020204030204" pitchFamily="34" charset="0"/>
                <a:cs typeface="Calibri" panose="020F0502020204030204" pitchFamily="34" charset="0"/>
              </a:rPr>
              <a:t>How Many Elections Each Year? </a:t>
            </a:r>
            <a:r>
              <a:rPr lang="en-US" dirty="0"/>
              <a:t>At the federal, state and local levels, there are many elections in the United States. An American who voted in all the elections for which he or she was eligible would do a lot of voting.</a:t>
            </a:r>
          </a:p>
          <a:p>
            <a:endParaRPr lang="en-US" dirty="0"/>
          </a:p>
          <a:p>
            <a:pPr marL="0" indent="0">
              <a:buNone/>
            </a:pPr>
            <a:r>
              <a:rPr lang="en-US" dirty="0">
                <a:hlinkClick r:id="rId2"/>
              </a:rPr>
              <a:t>https://ballotpedia.org/Elections_by_state_and_year</a:t>
            </a:r>
            <a:endParaRPr lang="en-US" dirty="0"/>
          </a:p>
        </p:txBody>
      </p:sp>
    </p:spTree>
    <p:extLst>
      <p:ext uri="{BB962C8B-B14F-4D97-AF65-F5344CB8AC3E}">
        <p14:creationId xmlns:p14="http://schemas.microsoft.com/office/powerpoint/2010/main" val="9680183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66E-F6F3-A041-945E-63A274C78AC4}"/>
              </a:ext>
            </a:extLst>
          </p:cNvPr>
          <p:cNvSpPr>
            <a:spLocks noGrp="1"/>
          </p:cNvSpPr>
          <p:nvPr>
            <p:ph type="title"/>
          </p:nvPr>
        </p:nvSpPr>
        <p:spPr>
          <a:xfrm>
            <a:off x="457200" y="1371600"/>
            <a:ext cx="8229600" cy="1143000"/>
          </a:xfrm>
        </p:spPr>
        <p:txBody>
          <a:bodyPr/>
          <a:lstStyle/>
          <a:p>
            <a:r>
              <a:rPr lang="en-US" sz="3200" dirty="0"/>
              <a:t>Solving the Mystery of Why People Don’t Vote </a:t>
            </a:r>
            <a:br>
              <a:rPr lang="en-US" sz="3200" dirty="0"/>
            </a:br>
            <a:r>
              <a:rPr lang="en-US" sz="3200" dirty="0"/>
              <a:t>Clue 3.</a:t>
            </a:r>
          </a:p>
        </p:txBody>
      </p:sp>
      <p:sp>
        <p:nvSpPr>
          <p:cNvPr id="3" name="Content Placeholder 2">
            <a:extLst>
              <a:ext uri="{FF2B5EF4-FFF2-40B4-BE49-F238E27FC236}">
                <a16:creationId xmlns:a16="http://schemas.microsoft.com/office/drawing/2014/main" id="{D700FABF-E4DE-C942-B345-77AFDF321EFF}"/>
              </a:ext>
            </a:extLst>
          </p:cNvPr>
          <p:cNvSpPr>
            <a:spLocks noGrp="1"/>
          </p:cNvSpPr>
          <p:nvPr>
            <p:ph idx="1"/>
          </p:nvPr>
        </p:nvSpPr>
        <p:spPr>
          <a:xfrm>
            <a:off x="457200" y="2743200"/>
            <a:ext cx="8229600" cy="3779520"/>
          </a:xfrm>
        </p:spPr>
        <p:txBody>
          <a:bodyPr/>
          <a:lstStyle/>
          <a:p>
            <a:r>
              <a:rPr lang="en-US" b="1" dirty="0">
                <a:latin typeface="Calibri" panose="020F0502020204030204" pitchFamily="34" charset="0"/>
                <a:cs typeface="Calibri" panose="020F0502020204030204" pitchFamily="34" charset="0"/>
              </a:rPr>
              <a:t>Long Lines. </a:t>
            </a:r>
            <a:r>
              <a:rPr lang="en-US" dirty="0"/>
              <a:t>In presidential elections, long lines of voters often form at the polls.</a:t>
            </a:r>
          </a:p>
          <a:p>
            <a:endParaRPr lang="en-US" dirty="0"/>
          </a:p>
          <a:p>
            <a:endParaRPr lang="en-US" dirty="0"/>
          </a:p>
          <a:p>
            <a:pPr marL="0" indent="0">
              <a:buNone/>
            </a:pPr>
            <a:r>
              <a:rPr lang="en-US" dirty="0">
                <a:hlinkClick r:id="rId2"/>
              </a:rPr>
              <a:t>https://www.usatoday.com/story/news/politics/elections/2016/11/08/voting-polls-election-day/93201770/</a:t>
            </a:r>
            <a:endParaRPr lang="en-US" dirty="0"/>
          </a:p>
        </p:txBody>
      </p:sp>
    </p:spTree>
    <p:extLst>
      <p:ext uri="{BB962C8B-B14F-4D97-AF65-F5344CB8AC3E}">
        <p14:creationId xmlns:p14="http://schemas.microsoft.com/office/powerpoint/2010/main" val="168488850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2018</TotalTime>
  <Words>1005</Words>
  <Application>Microsoft Macintosh PowerPoint</Application>
  <PresentationFormat>On-screen Show (4:3)</PresentationFormat>
  <Paragraphs>109</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The Mystery of Voters Who Don’t Vote</vt:lpstr>
      <vt:lpstr>PowerPoint Presentation</vt:lpstr>
      <vt:lpstr>Match Countries with Percentages</vt:lpstr>
      <vt:lpstr>Countries with Voting Percentages</vt:lpstr>
      <vt:lpstr>Handy Dandy Guide to Economic Thinking</vt:lpstr>
      <vt:lpstr>Group Assignment</vt:lpstr>
      <vt:lpstr>Solving the Mystery of Why People Don’t Vote  Clue 1.</vt:lpstr>
      <vt:lpstr>Solving the Mystery of Why People Don’t Vote  Clue 2.</vt:lpstr>
      <vt:lpstr>Solving the Mystery of Why People Don’t Vote  Clue 3.</vt:lpstr>
      <vt:lpstr>Solving the Mystery of Why People Don’t Vote  Clue 4.</vt:lpstr>
      <vt:lpstr>Solving the Mystery of Why People Don’t Vote  Clue 5.</vt:lpstr>
      <vt:lpstr>Solving the Mystery of Why People Don’t Vote  Clue 6.</vt:lpstr>
      <vt:lpstr>Solving the Mystery of Why People Don’t Vote  Clue 7.</vt:lpstr>
      <vt:lpstr>Solving the Mystery of Why People Don’t Vote  Clue 8.</vt:lpstr>
      <vt:lpstr>Solving the Mystery of Why People Don’t Vote  Clue 9.</vt:lpstr>
      <vt:lpstr>Which clues helped solve the mystery?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Karen Harper</cp:lastModifiedBy>
  <cp:revision>280</cp:revision>
  <dcterms:created xsi:type="dcterms:W3CDTF">2012-09-11T15:07:18Z</dcterms:created>
  <dcterms:modified xsi:type="dcterms:W3CDTF">2020-07-14T18:24:39Z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