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8"/>
    <a:srgbClr val="7A9900"/>
    <a:srgbClr val="8BAF00"/>
    <a:srgbClr val="C7C6F8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4"/>
    <p:restoredTop sz="92585"/>
  </p:normalViewPr>
  <p:slideViewPr>
    <p:cSldViewPr>
      <p:cViewPr varScale="1">
        <p:scale>
          <a:sx n="118" d="100"/>
          <a:sy n="118" d="100"/>
        </p:scale>
        <p:origin x="234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7/17/20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4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91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93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81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788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920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779520"/>
          </a:xfr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200"/>
            </a:lvl1pPr>
            <a:lvl2pPr>
              <a:lnSpc>
                <a:spcPct val="100000"/>
              </a:lnSpc>
              <a:spcAft>
                <a:spcPts val="800"/>
              </a:spcAft>
              <a:defRPr sz="2200"/>
            </a:lvl2pPr>
            <a:lvl3pPr>
              <a:lnSpc>
                <a:spcPct val="100000"/>
              </a:lnSpc>
              <a:spcAft>
                <a:spcPts val="800"/>
              </a:spcAft>
              <a:defRPr sz="2200"/>
            </a:lvl3pPr>
            <a:lvl4pPr>
              <a:lnSpc>
                <a:spcPct val="100000"/>
              </a:lnSpc>
              <a:spcAft>
                <a:spcPts val="800"/>
              </a:spcAft>
              <a:defRPr sz="2200"/>
            </a:lvl4pPr>
            <a:lvl5pPr>
              <a:lnSpc>
                <a:spcPct val="100000"/>
              </a:lnSpc>
              <a:spcAft>
                <a:spcPts val="800"/>
              </a:spcAft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888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AAC16F-5B5D-3841-922A-C14EF88DDBC3}"/>
              </a:ext>
            </a:extLst>
          </p:cNvPr>
          <p:cNvSpPr txBox="1"/>
          <p:nvPr userDrawn="1"/>
        </p:nvSpPr>
        <p:spPr>
          <a:xfrm>
            <a:off x="457200" y="6574536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The Benefits of Investing Early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•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–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•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–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»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6FCBDF-B2D8-6847-A097-0A505ABD7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784225"/>
          </a:xfrm>
        </p:spPr>
        <p:txBody>
          <a:bodyPr/>
          <a:lstStyle/>
          <a:p>
            <a:pPr>
              <a:spcBef>
                <a:spcPts val="4000"/>
              </a:spcBef>
            </a:pPr>
            <a:r>
              <a:rPr lang="en-US" dirty="0"/>
              <a:t>The Benefits of Investing Early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Investing: 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Suppose Person A and Person B are the same age.  </a:t>
            </a:r>
            <a:br>
              <a:rPr lang="en-US" dirty="0"/>
            </a:br>
            <a:r>
              <a:rPr lang="en-US" dirty="0"/>
              <a:t>If Person A saves $24,000 for retirement and Person B saves $72,000 toward retirement, and they both earn the same rate of return, which one will have more money at retirement?</a:t>
            </a:r>
          </a:p>
        </p:txBody>
      </p:sp>
    </p:spTree>
    <p:extLst>
      <p:ext uri="{BB962C8B-B14F-4D97-AF65-F5344CB8AC3E}">
        <p14:creationId xmlns:p14="http://schemas.microsoft.com/office/powerpoint/2010/main" val="14486712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Investing: 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Suppose Person A and Person B both invest $24,000, but Person A starts investing at age 25 and Person B starts investing at age 55. If they both earn the same rate of return, who will have more money at age 65?</a:t>
            </a:r>
          </a:p>
        </p:txBody>
      </p:sp>
    </p:spTree>
    <p:extLst>
      <p:ext uri="{BB962C8B-B14F-4D97-AF65-F5344CB8AC3E}">
        <p14:creationId xmlns:p14="http://schemas.microsoft.com/office/powerpoint/2010/main" val="36506060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143000"/>
            <a:ext cx="8458200" cy="1143000"/>
          </a:xfrm>
        </p:spPr>
        <p:txBody>
          <a:bodyPr/>
          <a:lstStyle/>
          <a:p>
            <a:r>
              <a:rPr lang="en-US" sz="4700" dirty="0"/>
              <a:t>Meet Mia Saver and Ima Spender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Mia Saver and Ima Spender are two 23-year-old women who recently graduated from college.  For a couple of years after graduation, neither of them saves any money for retirement.  </a:t>
            </a:r>
            <a:br>
              <a:rPr lang="en-US" dirty="0"/>
            </a:br>
            <a:r>
              <a:rPr lang="en-US" dirty="0"/>
              <a:t>Both are focused on establishing their careers and purchasing household items.  At age 25, both decide it’s time to start a retirement account.</a:t>
            </a:r>
          </a:p>
        </p:txBody>
      </p:sp>
    </p:spTree>
    <p:extLst>
      <p:ext uri="{BB962C8B-B14F-4D97-AF65-F5344CB8AC3E}">
        <p14:creationId xmlns:p14="http://schemas.microsoft.com/office/powerpoint/2010/main" val="22837329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Mia Saver and Ima Spender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Age 25: </a:t>
            </a:r>
            <a:r>
              <a:rPr lang="en-US" sz="2100" dirty="0"/>
              <a:t>Mia Spender starts to save money for retirement by investing $200 per month into an account paying 7% annual interest compounded annually. Ima Spender continues to spend all of her money. </a:t>
            </a:r>
          </a:p>
          <a:p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Ages 25 to 35: </a:t>
            </a:r>
            <a:r>
              <a:rPr lang="en-US" sz="2100" dirty="0"/>
              <a:t>Ima drives a nicer car than Mia and takes a more elaborate vacation each year.</a:t>
            </a:r>
          </a:p>
          <a:p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Age 35: </a:t>
            </a:r>
            <a:r>
              <a:rPr lang="en-US" sz="2100" dirty="0"/>
              <a:t>Mia chooses to work only part time and not invest more money into her retirement fund. However, she leaves it invested in the account paying 7% annually. Ima begins investing $200 per month toward retirement. Her account also pays a 7% rate of return compounded annually. Ima invests $200 per month for 30 years, until age 65.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6630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143000"/>
            <a:ext cx="8458200" cy="1143000"/>
          </a:xfrm>
        </p:spPr>
        <p:txBody>
          <a:bodyPr/>
          <a:lstStyle/>
          <a:p>
            <a:r>
              <a:rPr lang="en-US" sz="4700" dirty="0"/>
              <a:t>Calculating Investments Answers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C890595C-E520-744E-B9AF-6AB28BFF74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574513"/>
              </p:ext>
            </p:extLst>
          </p:nvPr>
        </p:nvGraphicFramePr>
        <p:xfrm>
          <a:off x="813732" y="2362200"/>
          <a:ext cx="7516535" cy="3640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5572">
                  <a:extLst>
                    <a:ext uri="{9D8B030D-6E8A-4147-A177-3AD203B41FA5}">
                      <a16:colId xmlns:a16="http://schemas.microsoft.com/office/drawing/2014/main" val="3422770970"/>
                    </a:ext>
                  </a:extLst>
                </a:gridCol>
                <a:gridCol w="1271751">
                  <a:extLst>
                    <a:ext uri="{9D8B030D-6E8A-4147-A177-3AD203B41FA5}">
                      <a16:colId xmlns:a16="http://schemas.microsoft.com/office/drawing/2014/main" val="1688196238"/>
                    </a:ext>
                  </a:extLst>
                </a:gridCol>
                <a:gridCol w="1553140">
                  <a:extLst>
                    <a:ext uri="{9D8B030D-6E8A-4147-A177-3AD203B41FA5}">
                      <a16:colId xmlns:a16="http://schemas.microsoft.com/office/drawing/2014/main" val="861918798"/>
                    </a:ext>
                  </a:extLst>
                </a:gridCol>
                <a:gridCol w="688538">
                  <a:extLst>
                    <a:ext uri="{9D8B030D-6E8A-4147-A177-3AD203B41FA5}">
                      <a16:colId xmlns:a16="http://schemas.microsoft.com/office/drawing/2014/main" val="4050789629"/>
                    </a:ext>
                  </a:extLst>
                </a:gridCol>
                <a:gridCol w="586356">
                  <a:extLst>
                    <a:ext uri="{9D8B030D-6E8A-4147-A177-3AD203B41FA5}">
                      <a16:colId xmlns:a16="http://schemas.microsoft.com/office/drawing/2014/main" val="1657968630"/>
                    </a:ext>
                  </a:extLst>
                </a:gridCol>
                <a:gridCol w="1271751">
                  <a:extLst>
                    <a:ext uri="{9D8B030D-6E8A-4147-A177-3AD203B41FA5}">
                      <a16:colId xmlns:a16="http://schemas.microsoft.com/office/drawing/2014/main" val="2432328018"/>
                    </a:ext>
                  </a:extLst>
                </a:gridCol>
                <a:gridCol w="1559427">
                  <a:extLst>
                    <a:ext uri="{9D8B030D-6E8A-4147-A177-3AD203B41FA5}">
                      <a16:colId xmlns:a16="http://schemas.microsoft.com/office/drawing/2014/main" val="3072286207"/>
                    </a:ext>
                  </a:extLst>
                </a:gridCol>
              </a:tblGrid>
              <a:tr h="666610">
                <a:tc gridSpan="3">
                  <a:txBody>
                    <a:bodyPr/>
                    <a:lstStyle/>
                    <a:p>
                      <a:pPr marL="0" marR="4191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Mia Saver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" marR="571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Rate of</a:t>
                      </a:r>
                    </a:p>
                    <a:p>
                      <a:pPr marL="4445" marR="571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Return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 gridSpan="3">
                  <a:txBody>
                    <a:bodyPr/>
                    <a:lstStyle/>
                    <a:p>
                      <a:pPr marL="0" marR="3937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Ima Spender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882320"/>
                  </a:ext>
                </a:extLst>
              </a:tr>
              <a:tr h="495582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270" marR="0" indent="190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Total invested to date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Accumulated Balance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8128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7%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635" marR="0" indent="127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Total invested to date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Accumulated Balance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760867589"/>
                  </a:ext>
                </a:extLst>
              </a:tr>
              <a:tr h="49558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25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3937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25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4000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1479491361"/>
                  </a:ext>
                </a:extLst>
              </a:tr>
              <a:tr h="49558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35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27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$24,000.00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$34,404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35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4000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1131026339"/>
                  </a:ext>
                </a:extLst>
              </a:tr>
              <a:tr h="49558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45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27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$24,000.00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$67.678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45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$24,000.00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$34,404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177133137"/>
                  </a:ext>
                </a:extLst>
              </a:tr>
              <a:tr h="49558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55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27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$24,000.00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$133,133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55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$48,000.00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$102.082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3054418829"/>
                  </a:ext>
                </a:extLst>
              </a:tr>
              <a:tr h="49633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65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27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$24,000.00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$261,893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65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$72,000.00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$235,215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3680906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14773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143000"/>
            <a:ext cx="8458200" cy="1143000"/>
          </a:xfrm>
        </p:spPr>
        <p:txBody>
          <a:bodyPr/>
          <a:lstStyle/>
          <a:p>
            <a:r>
              <a:rPr lang="en-US" sz="4700" dirty="0"/>
              <a:t>Comparing Investment Results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514F4782-7EF0-8A44-B19B-0C0704C806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7829051"/>
              </p:ext>
            </p:extLst>
          </p:nvPr>
        </p:nvGraphicFramePr>
        <p:xfrm>
          <a:off x="824618" y="2362200"/>
          <a:ext cx="7505649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726">
                  <a:extLst>
                    <a:ext uri="{9D8B030D-6E8A-4147-A177-3AD203B41FA5}">
                      <a16:colId xmlns:a16="http://schemas.microsoft.com/office/drawing/2014/main" val="3624111377"/>
                    </a:ext>
                  </a:extLst>
                </a:gridCol>
                <a:gridCol w="1187466">
                  <a:extLst>
                    <a:ext uri="{9D8B030D-6E8A-4147-A177-3AD203B41FA5}">
                      <a16:colId xmlns:a16="http://schemas.microsoft.com/office/drawing/2014/main" val="204925928"/>
                    </a:ext>
                  </a:extLst>
                </a:gridCol>
                <a:gridCol w="1529616">
                  <a:extLst>
                    <a:ext uri="{9D8B030D-6E8A-4147-A177-3AD203B41FA5}">
                      <a16:colId xmlns:a16="http://schemas.microsoft.com/office/drawing/2014/main" val="2507636714"/>
                    </a:ext>
                  </a:extLst>
                </a:gridCol>
                <a:gridCol w="781839">
                  <a:extLst>
                    <a:ext uri="{9D8B030D-6E8A-4147-A177-3AD203B41FA5}">
                      <a16:colId xmlns:a16="http://schemas.microsoft.com/office/drawing/2014/main" val="3773373299"/>
                    </a:ext>
                  </a:extLst>
                </a:gridCol>
                <a:gridCol w="681206">
                  <a:extLst>
                    <a:ext uri="{9D8B030D-6E8A-4147-A177-3AD203B41FA5}">
                      <a16:colId xmlns:a16="http://schemas.microsoft.com/office/drawing/2014/main" val="1514901785"/>
                    </a:ext>
                  </a:extLst>
                </a:gridCol>
                <a:gridCol w="1146439">
                  <a:extLst>
                    <a:ext uri="{9D8B030D-6E8A-4147-A177-3AD203B41FA5}">
                      <a16:colId xmlns:a16="http://schemas.microsoft.com/office/drawing/2014/main" val="3816820401"/>
                    </a:ext>
                  </a:extLst>
                </a:gridCol>
                <a:gridCol w="1537357">
                  <a:extLst>
                    <a:ext uri="{9D8B030D-6E8A-4147-A177-3AD203B41FA5}">
                      <a16:colId xmlns:a16="http://schemas.microsoft.com/office/drawing/2014/main" val="1117505612"/>
                    </a:ext>
                  </a:extLst>
                </a:gridCol>
              </a:tblGrid>
              <a:tr h="621133">
                <a:tc gridSpan="3">
                  <a:txBody>
                    <a:bodyPr/>
                    <a:lstStyle/>
                    <a:p>
                      <a:pPr marL="0" marR="4254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Mia Saver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1016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200" dirty="0">
                          <a:effectLst/>
                        </a:rPr>
                        <a:t>Rate of</a:t>
                      </a:r>
                    </a:p>
                    <a:p>
                      <a:pPr marL="0" marR="1016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200" dirty="0">
                          <a:effectLst/>
                        </a:rPr>
                        <a:t>Return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 gridSpan="3">
                  <a:txBody>
                    <a:bodyPr/>
                    <a:lstStyle/>
                    <a:p>
                      <a:pPr marL="0" marR="4000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Ima Spender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757734"/>
                  </a:ext>
                </a:extLst>
              </a:tr>
              <a:tr h="697519">
                <a:tc>
                  <a:txBody>
                    <a:bodyPr/>
                    <a:lstStyle/>
                    <a:p>
                      <a:pPr marL="635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270" marR="0" indent="190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Total invested to date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Accumulated Balance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8%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270" marR="0" indent="190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Total invested to date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Accumulated Balance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1846544925"/>
                  </a:ext>
                </a:extLst>
              </a:tr>
              <a:tr h="4947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3937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3873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2756404656"/>
                  </a:ext>
                </a:extLst>
              </a:tr>
              <a:tr h="4947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35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27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$24,000.00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$36,257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35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3873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3246785059"/>
                  </a:ext>
                </a:extLst>
              </a:tr>
              <a:tr h="4947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27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$24,000.00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$78,275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905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$24,000.00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$36,257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3638872663"/>
                  </a:ext>
                </a:extLst>
              </a:tr>
              <a:tr h="4947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55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27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$24,000.00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$168,992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55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905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$48,000.00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$114,533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3107372610"/>
                  </a:ext>
                </a:extLst>
              </a:tr>
              <a:tr h="3598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65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27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$24,000.00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$364,841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 65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1905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$72,000.00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$283,525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215" marR="27305" marT="6985" marB="0" anchor="ctr"/>
                </a:tc>
                <a:extLst>
                  <a:ext uri="{0D108BD9-81ED-4DB2-BD59-A6C34878D82A}">
                    <a16:rowId xmlns:a16="http://schemas.microsoft.com/office/drawing/2014/main" val="309861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15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C4E6640BF8E4684BB0AD888238BAB" ma:contentTypeVersion="10" ma:contentTypeDescription="Create a new document." ma:contentTypeScope="" ma:versionID="dfcaf296b1bd588bd73adb08cf7d47ca">
  <xsd:schema xmlns:xsd="http://www.w3.org/2001/XMLSchema" xmlns:xs="http://www.w3.org/2001/XMLSchema" xmlns:p="http://schemas.microsoft.com/office/2006/metadata/properties" xmlns:ns2="aa0c1190-56bd-4797-9cf7-4990489609e0" xmlns:ns3="e475455f-c69b-4ff8-acf7-75612f4dc189" targetNamespace="http://schemas.microsoft.com/office/2006/metadata/properties" ma:root="true" ma:fieldsID="b9b2f643d7d147ab63e5deb48b696c83" ns2:_="" ns3:_="">
    <xsd:import namespace="aa0c1190-56bd-4797-9cf7-4990489609e0"/>
    <xsd:import namespace="e475455f-c69b-4ff8-acf7-75612f4dc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c1190-56bd-4797-9cf7-499048960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5455f-c69b-4ff8-acf7-75612f4dc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75455f-c69b-4ff8-acf7-75612f4dc189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D573403-C109-4615-9D0F-BC23C8B90B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0c1190-56bd-4797-9cf7-4990489609e0"/>
    <ds:schemaRef ds:uri="e475455f-c69b-4ff8-acf7-75612f4dc1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8332A4-542C-494D-8506-1C720B46413C}">
  <ds:schemaRefs>
    <ds:schemaRef ds:uri="http://purl.org/dc/elements/1.1/"/>
    <ds:schemaRef ds:uri="http://purl.org/dc/terms/"/>
    <ds:schemaRef ds:uri="e475455f-c69b-4ff8-acf7-75612f4dc189"/>
    <ds:schemaRef ds:uri="http://schemas.microsoft.com/office/2006/documentManagement/types"/>
    <ds:schemaRef ds:uri="http://schemas.microsoft.com/office/infopath/2007/PartnerControls"/>
    <ds:schemaRef ds:uri="aa0c1190-56bd-4797-9cf7-4990489609e0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1935</TotalTime>
  <Words>499</Words>
  <Application>Microsoft Macintosh PowerPoint</Application>
  <PresentationFormat>On-screen Show (4:3)</PresentationFormat>
  <Paragraphs>112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Benefits of Investing Early</vt:lpstr>
      <vt:lpstr>Investing: Question 1</vt:lpstr>
      <vt:lpstr>Investing: Question 2</vt:lpstr>
      <vt:lpstr>Meet Mia Saver and Ima Spender</vt:lpstr>
      <vt:lpstr>Mia Saver and Ima Spender</vt:lpstr>
      <vt:lpstr>Calculating Investments Answers</vt:lpstr>
      <vt:lpstr>Comparing Investment Results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subject/>
  <dc:creator>Marsha Masters</dc:creator>
  <cp:keywords/>
  <dc:description/>
  <cp:lastModifiedBy>Karen Harper</cp:lastModifiedBy>
  <cp:revision>272</cp:revision>
  <dcterms:created xsi:type="dcterms:W3CDTF">2012-09-11T15:07:18Z</dcterms:created>
  <dcterms:modified xsi:type="dcterms:W3CDTF">2020-07-17T14:22:17Z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0x0101006DFC4E6640BF8E4684BB0AD888238BAB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