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veat" panose="020B0604020202020204" charset="0"/>
      <p:regular r:id="rId26"/>
      <p:bold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4IWmovcu2u1JZ9KhE62LZkHce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A1A044-5828-41F2-AC0F-921561DE231B}">
  <a:tblStyle styleId="{5DA1A044-5828-41F2-AC0F-921561DE23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6adb5814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6adb5814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96adb5814a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6adb5814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6adb5814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96adb5814a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6adb5814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6adb5814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96adb5814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6adb581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6adb5814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96adb5814a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6adb5814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6adb5814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6adb581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6adb581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96adb5814a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61" name="Google Shape;6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68" name="Google Shape;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75" name="Google Shape;7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6adb581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6adb581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96adb5814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6adb5814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6adb5814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96adb5814a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6adb5814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6adb5814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96adb5814a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6adb5814a_0_1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96adb5814a_0_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rtl="0">
              <a:spcBef>
                <a:spcPts val="180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406400" rtl="0">
              <a:spcBef>
                <a:spcPts val="18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rtl="0">
              <a:spcBef>
                <a:spcPts val="1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800"/>
              </a:spcBef>
              <a:spcAft>
                <a:spcPts val="0"/>
              </a:spcAft>
              <a:buSzPts val="2800"/>
              <a:buChar char="»"/>
              <a:defRPr/>
            </a:lvl5pPr>
            <a:lvl6pPr marL="2743200" lvl="5" indent="-355600" rtl="0"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g96adb5814a_0_1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stiglbauer@moore.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2x33ASjKT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3rd13w6xb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stiglbauer/x5slvugvgr8r0f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cilforeconed.regfox.com/59th-financial-literacy-and-economic-education-conferenc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www.councilforeconed.org/events/conferen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rqLXWq6j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5400"/>
            </a:br>
            <a:br>
              <a:rPr lang="en-US" sz="5400"/>
            </a:br>
            <a:r>
              <a:rPr lang="en-US" sz="5400"/>
              <a:t>Read Aloud Ready</a:t>
            </a:r>
            <a:br>
              <a:rPr lang="en-US" sz="5400" b="1"/>
            </a:br>
            <a:r>
              <a:rPr lang="en-US" sz="3959">
                <a:solidFill>
                  <a:schemeClr val="dk1"/>
                </a:solidFill>
              </a:rPr>
              <a:t>Economics in Children’s Literature</a:t>
            </a:r>
            <a:endParaRPr sz="3959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Amanda </a:t>
            </a:r>
            <a:r>
              <a:rPr lang="en-US" sz="1979" i="1">
                <a:solidFill>
                  <a:schemeClr val="dk1"/>
                </a:solidFill>
              </a:rPr>
              <a:t>Stiglbauer</a:t>
            </a:r>
            <a:br>
              <a:rPr lang="en-US" sz="1440"/>
            </a:br>
            <a:r>
              <a:rPr lang="en-US" sz="1979">
                <a:solidFill>
                  <a:schemeClr val="dk1"/>
                </a:solidFill>
              </a:rPr>
              <a:t>September 14, 2020</a:t>
            </a:r>
            <a:br>
              <a:rPr lang="en-US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u="sng">
                <a:solidFill>
                  <a:schemeClr val="hlink"/>
                </a:solidFill>
                <a:hlinkClick r:id="rId3"/>
              </a:rPr>
              <a:t>amanda.stiglbauer@moore.sc.edu</a:t>
            </a:r>
            <a:r>
              <a:rPr lang="en-US" sz="1979">
                <a:solidFill>
                  <a:schemeClr val="dk1"/>
                </a:solidFill>
              </a:rPr>
              <a:t> </a:t>
            </a:r>
            <a:endParaRPr sz="1979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6adb5814a_0_17"/>
          <p:cNvSpPr txBox="1">
            <a:spLocks noGrp="1"/>
          </p:cNvSpPr>
          <p:nvPr>
            <p:ph type="ctrTitle"/>
          </p:nvPr>
        </p:nvSpPr>
        <p:spPr>
          <a:xfrm>
            <a:off x="685800" y="1959000"/>
            <a:ext cx="37926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Savings Goal</a:t>
            </a:r>
            <a:endParaRPr/>
          </a:p>
        </p:txBody>
      </p:sp>
      <p:sp>
        <p:nvSpPr>
          <p:cNvPr id="124" name="Google Shape;124;g96adb5814a_0_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27432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/>
              <a:t>Draw It!</a:t>
            </a:r>
            <a:endParaRPr/>
          </a:p>
        </p:txBody>
      </p:sp>
      <p:pic>
        <p:nvPicPr>
          <p:cNvPr id="125" name="Google Shape;125;g96adb5814a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400" y="1209900"/>
            <a:ext cx="3028950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6adb5814a_0_23"/>
          <p:cNvSpPr txBox="1">
            <a:spLocks noGrp="1"/>
          </p:cNvSpPr>
          <p:nvPr>
            <p:ph type="ctrTitle"/>
          </p:nvPr>
        </p:nvSpPr>
        <p:spPr>
          <a:xfrm>
            <a:off x="685800" y="2694000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Debrief </a:t>
            </a:r>
            <a:endParaRPr sz="4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Human Resources in </a:t>
            </a:r>
            <a:r>
              <a:rPr lang="en-US" sz="4800" i="1" dirty="0">
                <a:solidFill>
                  <a:schemeClr val="accent3"/>
                </a:solidFill>
              </a:rPr>
              <a:t>A Chair for My Mother</a:t>
            </a:r>
            <a:endParaRPr sz="4800" i="1" dirty="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Collaboration Board</a:t>
            </a:r>
            <a:endParaRPr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6adb5814a_0_29"/>
          <p:cNvSpPr txBox="1">
            <a:spLocks noGrp="1"/>
          </p:cNvSpPr>
          <p:nvPr>
            <p:ph type="ctrTitle"/>
          </p:nvPr>
        </p:nvSpPr>
        <p:spPr>
          <a:xfrm>
            <a:off x="341400" y="791875"/>
            <a:ext cx="84612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u="sng">
                <a:solidFill>
                  <a:schemeClr val="hlink"/>
                </a:solidFill>
                <a:hlinkClick r:id="rId3"/>
              </a:rPr>
              <a:t>Uncle Jed’s Barbershop</a:t>
            </a:r>
            <a:endParaRPr sz="5500"/>
          </a:p>
        </p:txBody>
      </p:sp>
      <p:pic>
        <p:nvPicPr>
          <p:cNvPr id="138" name="Google Shape;138;g96adb5814a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1944600"/>
            <a:ext cx="3833875" cy="46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adb5814a_0_35"/>
          <p:cNvSpPr txBox="1">
            <a:spLocks noGrp="1"/>
          </p:cNvSpPr>
          <p:nvPr>
            <p:ph type="ctrTitle"/>
          </p:nvPr>
        </p:nvSpPr>
        <p:spPr>
          <a:xfrm>
            <a:off x="685800" y="1039750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Mentimeter</a:t>
            </a:r>
            <a:endParaRPr/>
          </a:p>
        </p:txBody>
      </p:sp>
      <p:sp>
        <p:nvSpPr>
          <p:cNvPr id="145" name="Google Shape;145;g96adb5814a_0_35"/>
          <p:cNvSpPr txBox="1">
            <a:spLocks noGrp="1"/>
          </p:cNvSpPr>
          <p:nvPr>
            <p:ph type="subTitle" idx="1"/>
          </p:nvPr>
        </p:nvSpPr>
        <p:spPr>
          <a:xfrm>
            <a:off x="1536850" y="5472625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/>
              <a:t>Economic Concepts in Uncle Jed’s Barbershop</a:t>
            </a:r>
            <a:endParaRPr/>
          </a:p>
        </p:txBody>
      </p:sp>
      <p:pic>
        <p:nvPicPr>
          <p:cNvPr id="146" name="Google Shape;146;g96adb5814a_0_35"/>
          <p:cNvPicPr preferRelativeResize="0"/>
          <p:nvPr/>
        </p:nvPicPr>
        <p:blipFill rotWithShape="1">
          <a:blip r:embed="rId4">
            <a:alphaModFix/>
          </a:blip>
          <a:srcRect t="16860"/>
          <a:stretch/>
        </p:blipFill>
        <p:spPr>
          <a:xfrm>
            <a:off x="1300601" y="2256900"/>
            <a:ext cx="6873301" cy="32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6adb5814a_0_67"/>
          <p:cNvSpPr txBox="1">
            <a:spLocks noGrp="1"/>
          </p:cNvSpPr>
          <p:nvPr>
            <p:ph type="title"/>
          </p:nvPr>
        </p:nvSpPr>
        <p:spPr>
          <a:xfrm>
            <a:off x="311700" y="13039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Productive Resources </a:t>
            </a:r>
            <a:endParaRPr/>
          </a:p>
        </p:txBody>
      </p:sp>
      <p:graphicFrame>
        <p:nvGraphicFramePr>
          <p:cNvPr id="152" name="Google Shape;152;g96adb5814a_0_67"/>
          <p:cNvGraphicFramePr/>
          <p:nvPr/>
        </p:nvGraphicFramePr>
        <p:xfrm>
          <a:off x="842850" y="2807958"/>
          <a:ext cx="7458300" cy="3401125"/>
        </p:xfrm>
        <a:graphic>
          <a:graphicData uri="http://schemas.openxmlformats.org/drawingml/2006/table">
            <a:tbl>
              <a:tblPr>
                <a:noFill/>
                <a:tableStyleId>{5DA1A044-5828-41F2-AC0F-921561DE231B}</a:tableStyleId>
              </a:tblPr>
              <a:tblGrid>
                <a:gridCol w="24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3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Natural Resources</a:t>
                      </a:r>
                      <a:endParaRPr sz="19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(Land)</a:t>
                      </a:r>
                      <a:endParaRPr sz="1900" b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Capital Resources</a:t>
                      </a:r>
                      <a:endParaRPr sz="19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(Capital)</a:t>
                      </a:r>
                      <a:endParaRPr sz="1900" b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Human Resources</a:t>
                      </a:r>
                      <a:endParaRPr sz="19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(Labor)</a:t>
                      </a:r>
                      <a:endParaRPr sz="1900" b="1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6adb5814a_0_47"/>
          <p:cNvSpPr txBox="1">
            <a:spLocks noGrp="1"/>
          </p:cNvSpPr>
          <p:nvPr>
            <p:ph type="ctrTitle"/>
          </p:nvPr>
        </p:nvSpPr>
        <p:spPr>
          <a:xfrm>
            <a:off x="685800" y="1105850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to Climb </a:t>
            </a:r>
            <a:endParaRPr/>
          </a:p>
        </p:txBody>
      </p:sp>
      <p:pic>
        <p:nvPicPr>
          <p:cNvPr id="159" name="Google Shape;159;g96adb5814a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50" y="2348175"/>
            <a:ext cx="7575906" cy="397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457200" y="78892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Assessment Questions</a:t>
            </a:r>
            <a:endParaRPr sz="5500" b="1"/>
          </a:p>
        </p:txBody>
      </p:sp>
      <p:sp>
        <p:nvSpPr>
          <p:cNvPr id="166" name="Google Shape;166;p8"/>
          <p:cNvSpPr txBox="1">
            <a:spLocks noGrp="1"/>
          </p:cNvSpPr>
          <p:nvPr>
            <p:ph type="body" idx="4294967295"/>
          </p:nvPr>
        </p:nvSpPr>
        <p:spPr>
          <a:xfrm>
            <a:off x="457200" y="1931916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8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What did Uncle Jed do with the money he was saving for his barbershop? (Paid for Sarah Jean’s surgery)</a:t>
            </a:r>
            <a:endParaRPr sz="1900"/>
          </a:p>
          <a:p>
            <a:pPr marL="342900" lvl="0" indent="-3048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What did Uncle Jed do during the Great Depression? (He continued to cut people’s hair even though they couldn’t pay him with money.)</a:t>
            </a:r>
            <a:endParaRPr sz="1900"/>
          </a:p>
          <a:p>
            <a:pPr marL="342900" lvl="0" indent="-3048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What did Uncle Jed receive in exchange for his haircuts?  (Uncle Jed took as payment whatever his customers had—a hot meal, fresh eggs, vegetables from the garden, etc.)</a:t>
            </a:r>
            <a:endParaRPr sz="1900"/>
          </a:p>
          <a:p>
            <a:pPr marL="342900" lvl="0" indent="-304800" algn="l" rtl="0">
              <a:spcBef>
                <a:spcPts val="18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What event led to bank failures and contributed to Uncle Jed losing over $3,000 of his savings? (The Great Depression)</a:t>
            </a:r>
            <a:endParaRPr sz="1900"/>
          </a:p>
          <a:p>
            <a:pPr marL="342900" lvl="0" indent="-304800" algn="l" rtl="0">
              <a:spcBef>
                <a:spcPts val="18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If you want to reach a savings goal more quickly, what should you do? (You need to spend less so that you can save more)</a:t>
            </a:r>
            <a:endParaRPr sz="19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sz="5500" b="1"/>
          </a:p>
        </p:txBody>
      </p:sp>
      <p:sp>
        <p:nvSpPr>
          <p:cNvPr id="173" name="Google Shape;173;p10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https://www.councilforeconed.org/resources/local-affiliates/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0" descr="A picture containing bir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sz="5400"/>
          </a:p>
        </p:txBody>
      </p:sp>
      <p:sp>
        <p:nvSpPr>
          <p:cNvPr id="180" name="Google Shape;180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/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479" y="2622632"/>
            <a:ext cx="2378110" cy="23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116" y="2690224"/>
            <a:ext cx="4725799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831" y="5899538"/>
            <a:ext cx="621792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4015" y="3811687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7274" y="5243613"/>
            <a:ext cx="1188720" cy="11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-1336" y="3914173"/>
            <a:ext cx="9148267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3434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43435"/>
                </a:solidFill>
                <a:latin typeface="Tahoma"/>
                <a:ea typeface="Tahoma"/>
                <a:cs typeface="Tahoma"/>
                <a:sym typeface="Tahoma"/>
              </a:rPr>
              <a:t>The Conference is your pathway to learn about the opportunities to incorporate personal finance and economics into your K-12 classroom and to exchange ideas with hundreds of peers.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434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43435"/>
                </a:solidFill>
                <a:latin typeface="Tahoma"/>
                <a:ea typeface="Tahoma"/>
                <a:cs typeface="Tahoma"/>
                <a:sym typeface="Tahoma"/>
              </a:rPr>
              <a:t>Register by August 15, 2020 to receive the early bird special discount:  </a:t>
            </a:r>
            <a:b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600" b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$79 Early Bird </a:t>
            </a: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($99 thereafter)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Today &gt;&gt;&gt;</a:t>
            </a:r>
            <a:endParaRPr sz="1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https://www.councilforeconed.org/events/conference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b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1600" b="1">
              <a:solidFill>
                <a:srgbClr val="0693E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3" name="Google Shape;193;p12" descr="A picture containing person, photo, blue, racke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1911" y="1128389"/>
            <a:ext cx="6020178" cy="3199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an EconEdLink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As a member, you will now be able to: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receive a professional development certificate via e-mail within 24 hours after viewing any webinar for a minimum of 45 minutes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for upcoming webinars with a simple one-click process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download presentations, lesson plan materials and activities for each webinar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view all webinars at your convenience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webinars to your EconEdLink dashboard for easy access to the event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access our new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page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sz="40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earn your professional development certificate for this webinar, you must: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 and you will automatically receive a professional development </a:t>
            </a:r>
            <a:r>
              <a:rPr lang="en-US" sz="18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e-mail within 24 hours.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resources: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easily download presentations, lesson plan materials, and activities for each webinar from </a:t>
            </a:r>
            <a:r>
              <a:rPr lang="en-US" sz="1600" b="1" i="1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EconEdLink.org/professional-development/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Agenda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 err="1">
                <a:solidFill>
                  <a:schemeClr val="accent3"/>
                </a:solidFill>
              </a:rPr>
              <a:t>NearPod</a:t>
            </a:r>
            <a:r>
              <a:rPr lang="en-US" sz="2500" dirty="0"/>
              <a:t> Matching Pairs Activity</a:t>
            </a: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Economic Concepts for the Early Grades</a:t>
            </a: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Intro to </a:t>
            </a:r>
            <a:r>
              <a:rPr lang="en-US" sz="2500" i="1" dirty="0">
                <a:solidFill>
                  <a:schemeClr val="bg2"/>
                </a:solidFill>
              </a:rPr>
              <a:t>A Chair for My Mother</a:t>
            </a:r>
            <a:r>
              <a:rPr lang="en-US" sz="2500" dirty="0"/>
              <a:t> - Read Aloud #1 </a:t>
            </a: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Savings Goals - </a:t>
            </a:r>
            <a:r>
              <a:rPr lang="en-US" sz="2500" dirty="0">
                <a:solidFill>
                  <a:schemeClr val="accent3"/>
                </a:solidFill>
              </a:rPr>
              <a:t>Draw It</a:t>
            </a:r>
            <a:r>
              <a:rPr lang="en-US" sz="2500" dirty="0"/>
              <a:t>!</a:t>
            </a: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Debrief </a:t>
            </a:r>
            <a:r>
              <a:rPr lang="en-US" sz="2500" i="1" dirty="0">
                <a:solidFill>
                  <a:schemeClr val="bg2"/>
                </a:solidFill>
              </a:rPr>
              <a:t>A Chair for My Mother</a:t>
            </a:r>
            <a:endParaRPr sz="2500" dirty="0">
              <a:solidFill>
                <a:schemeClr val="bg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Intro to </a:t>
            </a:r>
            <a:r>
              <a:rPr lang="en-US" sz="2500" i="1" dirty="0">
                <a:solidFill>
                  <a:schemeClr val="bg2"/>
                </a:solidFill>
              </a:rPr>
              <a:t>Uncle Jed’s Barbershop</a:t>
            </a:r>
            <a:r>
              <a:rPr lang="en-US" sz="2500" dirty="0">
                <a:solidFill>
                  <a:schemeClr val="bg2"/>
                </a:solidFill>
              </a:rPr>
              <a:t> </a:t>
            </a:r>
            <a:r>
              <a:rPr lang="en-US" sz="2500" dirty="0"/>
              <a:t>- Read Aloud #2</a:t>
            </a: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 err="1"/>
              <a:t>Mentimeter</a:t>
            </a:r>
            <a:r>
              <a:rPr lang="en-US" sz="2500" dirty="0"/>
              <a:t> - Economic Concepts within the Book</a:t>
            </a: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>
                <a:solidFill>
                  <a:schemeClr val="accent3"/>
                </a:solidFill>
              </a:rPr>
              <a:t>Padlet</a:t>
            </a:r>
            <a:r>
              <a:rPr lang="en-US" sz="2500" dirty="0"/>
              <a:t> - Productive Resources</a:t>
            </a: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Time to Climb </a:t>
            </a:r>
            <a:endParaRPr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457200" y="108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Objectives</a:t>
            </a:r>
            <a:endParaRPr sz="5500" b="1"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4294967295"/>
          </p:nvPr>
        </p:nvSpPr>
        <p:spPr>
          <a:xfrm>
            <a:off x="291950" y="2988875"/>
            <a:ext cx="4417800" cy="3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identify key economic concepts for the early grades. </a:t>
            </a:r>
            <a:endParaRPr sz="25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list examples of human resources.</a:t>
            </a:r>
            <a:endParaRPr sz="25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explain that people must make spending and saving choices to meet goals</a:t>
            </a:r>
            <a:endParaRPr sz="2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/>
          </a:p>
        </p:txBody>
      </p:sp>
      <p:sp>
        <p:nvSpPr>
          <p:cNvPr id="86" name="Google Shape;86;p5"/>
          <p:cNvSpPr txBox="1"/>
          <p:nvPr/>
        </p:nvSpPr>
        <p:spPr>
          <a:xfrm>
            <a:off x="457209" y="1883837"/>
            <a:ext cx="1983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i="1">
                <a:solidFill>
                  <a:srgbClr val="7A9900"/>
                </a:solidFill>
                <a:latin typeface="Caveat"/>
                <a:ea typeface="Caveat"/>
                <a:cs typeface="Caveat"/>
                <a:sym typeface="Caveat"/>
              </a:rPr>
              <a:t>I can: </a:t>
            </a:r>
            <a:endParaRPr sz="4100" b="1" i="1">
              <a:solidFill>
                <a:srgbClr val="7A99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7" name="Google Shape;8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750" y="2381773"/>
            <a:ext cx="4129449" cy="309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National Standards</a:t>
            </a:r>
            <a:endParaRPr sz="5500" b="1"/>
          </a:p>
        </p:txBody>
      </p:sp>
      <p:sp>
        <p:nvSpPr>
          <p:cNvPr id="94" name="Google Shape;94;p6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1900"/>
              <a:t>Standard 1: Students will understand that productive resources are limited. Therefore, people cannot have all the goods and services they want; as a result, they must choose some things and give up others.</a:t>
            </a:r>
            <a:endParaRPr sz="19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1900"/>
              <a:t>Standard 10: Students will understand that institutions are created to help individuals and groups accomplish their goals. Banks, labor unions, corporations, legal systems, and not-for profit organizations are examples of important institutions. A different kind of institution, clearly defined and well enforced property rights, is essential to a market economy.</a:t>
            </a:r>
            <a:endParaRPr sz="19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1900"/>
              <a:t>Standard 13: Income for most people is determined by the market value of the productive resources they sell. What workers earn primarily depends on the market value of what they produce.  </a:t>
            </a:r>
            <a:endParaRPr sz="19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adb5814a_0_0"/>
          <p:cNvSpPr txBox="1">
            <a:spLocks noGrp="1"/>
          </p:cNvSpPr>
          <p:nvPr>
            <p:ph type="title"/>
          </p:nvPr>
        </p:nvSpPr>
        <p:spPr>
          <a:xfrm>
            <a:off x="457200" y="140034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/>
              <a:t>Economic Concepts for Early Grades</a:t>
            </a:r>
            <a:r>
              <a:rPr lang="en-US" sz="5900"/>
              <a:t> </a:t>
            </a:r>
            <a:endParaRPr sz="5900"/>
          </a:p>
        </p:txBody>
      </p:sp>
      <p:sp>
        <p:nvSpPr>
          <p:cNvPr id="101" name="Google Shape;101;g96adb5814a_0_0"/>
          <p:cNvSpPr txBox="1">
            <a:spLocks noGrp="1"/>
          </p:cNvSpPr>
          <p:nvPr>
            <p:ph type="body" idx="1"/>
          </p:nvPr>
        </p:nvSpPr>
        <p:spPr>
          <a:xfrm>
            <a:off x="457200" y="2825825"/>
            <a:ext cx="4038600" cy="364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Scarcity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Needs and wants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Productive resources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349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Natural resources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349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Capital resources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349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 resources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349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Entrepreneurship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" name="Google Shape;102;g96adb5814a_0_0"/>
          <p:cNvSpPr txBox="1">
            <a:spLocks noGrp="1"/>
          </p:cNvSpPr>
          <p:nvPr>
            <p:ph type="body" idx="2"/>
          </p:nvPr>
        </p:nvSpPr>
        <p:spPr>
          <a:xfrm>
            <a:off x="4648200" y="2767925"/>
            <a:ext cx="4038600" cy="376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Goods and services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Opportunity Cost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Producers and consumers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Budgeting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Investing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Spending and Savings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Interdependence and trade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6adb5814a_0_58"/>
          <p:cNvSpPr txBox="1">
            <a:spLocks noGrp="1"/>
          </p:cNvSpPr>
          <p:nvPr>
            <p:ph type="title"/>
          </p:nvPr>
        </p:nvSpPr>
        <p:spPr>
          <a:xfrm>
            <a:off x="457200" y="120204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u="sng">
                <a:solidFill>
                  <a:schemeClr val="hlink"/>
                </a:solidFill>
                <a:hlinkClick r:id="rId3"/>
              </a:rPr>
              <a:t>Read Aloud 1</a:t>
            </a:r>
            <a:endParaRPr sz="3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u="sng">
                <a:solidFill>
                  <a:schemeClr val="hlink"/>
                </a:solidFill>
                <a:hlinkClick r:id="rId3"/>
              </a:rPr>
              <a:t>A Chair for My Mother</a:t>
            </a:r>
            <a:endParaRPr sz="3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u="sng">
                <a:solidFill>
                  <a:schemeClr val="hlink"/>
                </a:solidFill>
                <a:hlinkClick r:id="rId3"/>
              </a:rPr>
              <a:t>by Vera B. Williams</a:t>
            </a:r>
            <a:endParaRPr sz="3300"/>
          </a:p>
        </p:txBody>
      </p:sp>
      <p:pic>
        <p:nvPicPr>
          <p:cNvPr id="109" name="Google Shape;109;g96adb5814a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6725" y="2613098"/>
            <a:ext cx="4920902" cy="394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6adb5814a_0_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Collaborate Board</a:t>
            </a:r>
            <a:endParaRPr/>
          </a:p>
        </p:txBody>
      </p:sp>
      <p:sp>
        <p:nvSpPr>
          <p:cNvPr id="116" name="Google Shape;116;g96adb5814a_0_8"/>
          <p:cNvSpPr txBox="1">
            <a:spLocks noGrp="1"/>
          </p:cNvSpPr>
          <p:nvPr>
            <p:ph type="body" idx="2"/>
          </p:nvPr>
        </p:nvSpPr>
        <p:spPr>
          <a:xfrm>
            <a:off x="127075" y="2365250"/>
            <a:ext cx="40401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○"/>
            </a:pPr>
            <a:r>
              <a:rPr lang="en-US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were the mother and little girl saving money in the book?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12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○"/>
            </a:pPr>
            <a:r>
              <a:rPr lang="en-US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they have to save?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7" name="Google Shape;117;g96adb5814a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175" y="2365250"/>
            <a:ext cx="4824426" cy="32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785</Words>
  <Application>Microsoft Office PowerPoint</Application>
  <PresentationFormat>On-screen Show (4:3)</PresentationFormat>
  <Paragraphs>110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Times New Roman</vt:lpstr>
      <vt:lpstr>Calibri</vt:lpstr>
      <vt:lpstr>Arial</vt:lpstr>
      <vt:lpstr>Caveat</vt:lpstr>
      <vt:lpstr>Tahoma</vt:lpstr>
      <vt:lpstr>Century Gothic</vt:lpstr>
      <vt:lpstr>Noto Sans Symbols</vt:lpstr>
      <vt:lpstr>Office Theme</vt:lpstr>
      <vt:lpstr>  Read Aloud Ready Economics in Children’s Literature Presented by Amanda Stiglbauer September 14, 2020 amanda.stiglbauer@moore.sc.edu </vt:lpstr>
      <vt:lpstr>EconEdLink Membership</vt:lpstr>
      <vt:lpstr>Professional Development Certificate</vt:lpstr>
      <vt:lpstr>Agenda</vt:lpstr>
      <vt:lpstr>Objectives</vt:lpstr>
      <vt:lpstr>National Standards</vt:lpstr>
      <vt:lpstr>Economic Concepts for Early Grades </vt:lpstr>
      <vt:lpstr>Read Aloud 1 A Chair for My Mother by Vera B. Williams</vt:lpstr>
      <vt:lpstr>Collaborate Board</vt:lpstr>
      <vt:lpstr>Savings Goal</vt:lpstr>
      <vt:lpstr>Debrief  Human Resources in A Chair for My Mother Collaboration Board</vt:lpstr>
      <vt:lpstr>Uncle Jed’s Barbershop</vt:lpstr>
      <vt:lpstr>Mentimeter</vt:lpstr>
      <vt:lpstr>Productive Resources </vt:lpstr>
      <vt:lpstr>Time to Climb </vt:lpstr>
      <vt:lpstr>Assessment Questions</vt:lpstr>
      <vt:lpstr>CEE Affiliates</vt:lpstr>
      <vt:lpstr>Thank You to Our Sponsors!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Read Aloud Ready Economics in Children’s Literature Presented by Amanda Stiglbauer September 14, 2020 amanda.stiglbauer@moore.sc.edu </dc:title>
  <dc:creator>Marsha Masters</dc:creator>
  <cp:lastModifiedBy>Jarvon Carson</cp:lastModifiedBy>
  <cp:revision>2</cp:revision>
  <dcterms:created xsi:type="dcterms:W3CDTF">2012-09-11T15:07:18Z</dcterms:created>
  <dcterms:modified xsi:type="dcterms:W3CDTF">2020-09-14T13:53:24Z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