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CB8"/>
    <a:srgbClr val="7A9900"/>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64"/>
    <p:restoredTop sz="92585"/>
  </p:normalViewPr>
  <p:slideViewPr>
    <p:cSldViewPr>
      <p:cViewPr varScale="1">
        <p:scale>
          <a:sx n="118" d="100"/>
          <a:sy n="118" d="100"/>
        </p:scale>
        <p:origin x="2344"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5/27/20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students you will be using this slide presentation to help walk them through the PACED decision-making model because it provides a system for improving their ability to make informed choices. Remind them that life is all about making choices, so they can use this process for more than just deciding where to go to college. The cost-benefit analysis approach allows them to weigh the “pros” (benefits) with the “cons” (costs). Our goal is to find ways to maximize our benefits and minimize our costs (knowing we can never eliminate all costs.)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Debrief the group activity using these questions.  Answers to the first three will vary, but remind students that the one they would recommend is the university with the highest total score and his opportunity cost is the university with the second highest score.  After reviewing the answers, Patrick may decide that he doesn’t really want to go to that particular university for some other reason, meaning he has decided that other criteria are more important than the ones he originally listed.  He may also decide to explore other universities and find them to be better options for his criteria.  Using the PACED model does not mean we are “locked into” the results.  It means we have weighed our costs versus our benefits based on a set of criteria.  </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10</a:t>
            </a:fld>
            <a:endParaRPr lang="en-US"/>
          </a:p>
        </p:txBody>
      </p:sp>
    </p:spTree>
    <p:extLst>
      <p:ext uri="{BB962C8B-B14F-4D97-AF65-F5344CB8AC3E}">
        <p14:creationId xmlns:p14="http://schemas.microsoft.com/office/powerpoint/2010/main" val="2122855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students they will now use the PACED model to make a decision about their own futures.  Distribute copies of the Individual Handout and review the assignment with students.  You may want to use this assignment as homework to allow students more time to complete it or to visit with their parents/guardians as part of the process.  </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11</a:t>
            </a:fld>
            <a:endParaRPr lang="en-US"/>
          </a:p>
        </p:txBody>
      </p:sp>
    </p:spTree>
    <p:extLst>
      <p:ext uri="{BB962C8B-B14F-4D97-AF65-F5344CB8AC3E}">
        <p14:creationId xmlns:p14="http://schemas.microsoft.com/office/powerpoint/2010/main" val="2746240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12</a:t>
            </a:fld>
            <a:endParaRPr lang="en-US"/>
          </a:p>
        </p:txBody>
      </p:sp>
    </p:spTree>
    <p:extLst>
      <p:ext uri="{BB962C8B-B14F-4D97-AF65-F5344CB8AC3E}">
        <p14:creationId xmlns:p14="http://schemas.microsoft.com/office/powerpoint/2010/main" val="2549623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students this lesson introduces some new terms and concepts.  For example, opportunity cost means we give up something every time we make a choice.  If we decide to go out with our friends on a school night, then we give up the opportunity to study that night. We make choices because we can’t have everything…we can’t go out to eat or party and still study at the same time.  </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1173301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information on the slide.  Tell students that choosing what to do after they graduate from high school can have lifelong consequences.  Consequences are the results of our actions or our choices.  While in “real” life we may have hundreds of choices to make after graduating, this lesson makes it easier by giving them only two alternatives or options.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3</a:t>
            </a:fld>
            <a:endParaRPr lang="en-US"/>
          </a:p>
        </p:txBody>
      </p:sp>
    </p:spTree>
    <p:extLst>
      <p:ext uri="{BB962C8B-B14F-4D97-AF65-F5344CB8AC3E}">
        <p14:creationId xmlns:p14="http://schemas.microsoft.com/office/powerpoint/2010/main" val="4086600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students that all choices have costs, and those costs (and benefits) are different for everyone.</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4</a:t>
            </a:fld>
            <a:endParaRPr lang="en-US"/>
          </a:p>
        </p:txBody>
      </p:sp>
    </p:spTree>
    <p:extLst>
      <p:ext uri="{BB962C8B-B14F-4D97-AF65-F5344CB8AC3E}">
        <p14:creationId xmlns:p14="http://schemas.microsoft.com/office/powerpoint/2010/main" val="1679484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students that our choices are based on expected outcomes or promises.  However, nothing is guaranteed because unforeseen events can and do happen.  Ask them to identify some life changes that might pose roadblocks to finishing college or some reasons they might change their mind about working at a specific job.  Remind them that gathering as much information as possible helps improve the odds of making good choices but doesn’t guarantee it.</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804900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students they will be practicing the process of making decisions by helping Patrick decide which college he wants to attend.  The preferences listed are his criteria and they will be used to “weigh” the costs versus the benefits.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3371466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the PACED model, showing students the four criteria and the four options that Patrick has selected.  Tell them there is nothing magical about “four” but it does help to narrow the number of alternatives and the list of preferences.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7</a:t>
            </a:fld>
            <a:endParaRPr lang="en-US"/>
          </a:p>
        </p:txBody>
      </p:sp>
    </p:spTree>
    <p:extLst>
      <p:ext uri="{BB962C8B-B14F-4D97-AF65-F5344CB8AC3E}">
        <p14:creationId xmlns:p14="http://schemas.microsoft.com/office/powerpoint/2010/main" val="2299498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8</a:t>
            </a:fld>
            <a:endParaRPr lang="en-US"/>
          </a:p>
        </p:txBody>
      </p:sp>
    </p:spTree>
    <p:extLst>
      <p:ext uri="{BB962C8B-B14F-4D97-AF65-F5344CB8AC3E}">
        <p14:creationId xmlns:p14="http://schemas.microsoft.com/office/powerpoint/2010/main" val="2550132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t>Continue explaining the model, giving students some basic information about Patrick.  Remind them that making choices is based on who we are and what we want.  Our choices should help us meet our personal goals in life.  Stop after this slide and review the group assignment.</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9</a:t>
            </a:fld>
            <a:endParaRPr lang="en-US"/>
          </a:p>
        </p:txBody>
      </p:sp>
    </p:spTree>
    <p:extLst>
      <p:ext uri="{BB962C8B-B14F-4D97-AF65-F5344CB8AC3E}">
        <p14:creationId xmlns:p14="http://schemas.microsoft.com/office/powerpoint/2010/main" val="2689302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lvl1pPr>
              <a:defRPr sz="5000"/>
            </a:lvl1pPr>
          </a:lstStyle>
          <a:p>
            <a:r>
              <a:rPr lang="en-US" dirty="0"/>
              <a:t>Click to edit Master title style</a:t>
            </a:r>
          </a:p>
        </p:txBody>
      </p:sp>
      <p:sp>
        <p:nvSpPr>
          <p:cNvPr id="3" name="Content Placeholder 2"/>
          <p:cNvSpPr>
            <a:spLocks noGrp="1"/>
          </p:cNvSpPr>
          <p:nvPr>
            <p:ph idx="1"/>
          </p:nvPr>
        </p:nvSpPr>
        <p:spPr>
          <a:xfrm>
            <a:off x="457200" y="2514600"/>
            <a:ext cx="8229600" cy="3779520"/>
          </a:xfrm>
        </p:spPr>
        <p:txBody>
          <a:bodyPr/>
          <a:lstStyle>
            <a:lvl1pPr>
              <a:lnSpc>
                <a:spcPct val="100000"/>
              </a:lnSpc>
              <a:spcAft>
                <a:spcPts val="800"/>
              </a:spcAft>
              <a:defRPr sz="2200"/>
            </a:lvl1pPr>
            <a:lvl2pPr>
              <a:lnSpc>
                <a:spcPct val="100000"/>
              </a:lnSpc>
              <a:spcAft>
                <a:spcPts val="800"/>
              </a:spcAft>
              <a:defRPr sz="2200"/>
            </a:lvl2pPr>
            <a:lvl3pPr>
              <a:lnSpc>
                <a:spcPct val="100000"/>
              </a:lnSpc>
              <a:spcAft>
                <a:spcPts val="800"/>
              </a:spcAft>
              <a:defRPr sz="2200"/>
            </a:lvl3pPr>
            <a:lvl4pPr>
              <a:lnSpc>
                <a:spcPct val="100000"/>
              </a:lnSpc>
              <a:spcAft>
                <a:spcPts val="800"/>
              </a:spcAft>
              <a:defRPr sz="2200"/>
            </a:lvl4pPr>
            <a:lvl5pPr>
              <a:lnSpc>
                <a:spcPct val="100000"/>
              </a:lnSpc>
              <a:spcAft>
                <a:spcPts val="800"/>
              </a:spcAft>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dirty="0"/>
              <a:t>Click to edit Master title style</a:t>
            </a:r>
          </a:p>
        </p:txBody>
      </p:sp>
      <p:sp>
        <p:nvSpPr>
          <p:cNvPr id="1027" name="Text Placeholder 2"/>
          <p:cNvSpPr>
            <a:spLocks noGrp="1"/>
          </p:cNvSpPr>
          <p:nvPr>
            <p:ph type="body" idx="1"/>
          </p:nvPr>
        </p:nvSpPr>
        <p:spPr bwMode="auto">
          <a:xfrm>
            <a:off x="457200" y="246888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D5AAC16F-5B5D-3841-922A-C14EF88DDBC3}"/>
              </a:ext>
            </a:extLst>
          </p:cNvPr>
          <p:cNvSpPr txBox="1"/>
          <p:nvPr userDrawn="1"/>
        </p:nvSpPr>
        <p:spPr>
          <a:xfrm>
            <a:off x="457200" y="6574536"/>
            <a:ext cx="8229600" cy="276999"/>
          </a:xfrm>
          <a:prstGeom prst="rect">
            <a:avLst/>
          </a:prstGeom>
          <a:noFill/>
        </p:spPr>
        <p:txBody>
          <a:bodyPr wrap="square" rtlCol="0">
            <a:spAutoFit/>
          </a:bodyPr>
          <a:lstStyle/>
          <a:p>
            <a:pPr algn="ctr"/>
            <a:r>
              <a:rPr lang="en-US" sz="1200" dirty="0">
                <a:solidFill>
                  <a:schemeClr val="bg1"/>
                </a:solidFill>
              </a:rPr>
              <a:t>College: Where am I going to go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6FCBDF-B2D8-6847-A097-0A505ABD7E71}"/>
              </a:ext>
            </a:extLst>
          </p:cNvPr>
          <p:cNvSpPr>
            <a:spLocks noGrp="1"/>
          </p:cNvSpPr>
          <p:nvPr>
            <p:ph type="ctrTitle"/>
          </p:nvPr>
        </p:nvSpPr>
        <p:spPr>
          <a:xfrm>
            <a:off x="685800" y="3962400"/>
            <a:ext cx="7772400" cy="784225"/>
          </a:xfrm>
        </p:spPr>
        <p:txBody>
          <a:bodyPr/>
          <a:lstStyle/>
          <a:p>
            <a:pPr>
              <a:lnSpc>
                <a:spcPts val="6500"/>
              </a:lnSpc>
              <a:spcBef>
                <a:spcPts val="1800"/>
              </a:spcBef>
              <a:spcAft>
                <a:spcPts val="1800"/>
              </a:spcAft>
            </a:pPr>
            <a:r>
              <a:rPr lang="en-US" dirty="0"/>
              <a:t>College:</a:t>
            </a:r>
            <a:br>
              <a:rPr lang="en-US" dirty="0"/>
            </a:br>
            <a:r>
              <a:rPr lang="en-US" dirty="0"/>
              <a:t>If I am going, </a:t>
            </a:r>
            <a:br>
              <a:rPr lang="en-US" dirty="0"/>
            </a:br>
            <a:r>
              <a:rPr lang="en-US" dirty="0"/>
              <a:t>where and why?</a:t>
            </a:r>
            <a:br>
              <a:rPr lang="en-US" dirty="0"/>
            </a:br>
            <a:br>
              <a:rPr lang="en-US" sz="2800" dirty="0">
                <a:solidFill>
                  <a:schemeClr val="tx1"/>
                </a:solidFill>
                <a:effectLst/>
              </a:rPr>
            </a:br>
            <a:br>
              <a:rPr lang="en-US" sz="2800" dirty="0">
                <a:solidFill>
                  <a:schemeClr val="tx1"/>
                </a:solidFill>
                <a:effectLst/>
              </a:rPr>
            </a:br>
            <a:endParaRPr lang="en-US" sz="2800" dirty="0">
              <a:solidFill>
                <a:schemeClr val="tx1"/>
              </a:solidFill>
            </a:endParaRPr>
          </a:p>
        </p:txBody>
      </p:sp>
      <p:sp>
        <p:nvSpPr>
          <p:cNvPr id="2" name="TextBox 1">
            <a:extLst>
              <a:ext uri="{FF2B5EF4-FFF2-40B4-BE49-F238E27FC236}">
                <a16:creationId xmlns:a16="http://schemas.microsoft.com/office/drawing/2014/main" id="{4819A3D0-D43B-F740-9080-BCD4EBD55D1B}"/>
              </a:ext>
            </a:extLst>
          </p:cNvPr>
          <p:cNvSpPr txBox="1"/>
          <p:nvPr/>
        </p:nvSpPr>
        <p:spPr>
          <a:xfrm>
            <a:off x="771857" y="4572000"/>
            <a:ext cx="7600286" cy="954107"/>
          </a:xfrm>
          <a:prstGeom prst="rect">
            <a:avLst/>
          </a:prstGeom>
          <a:noFill/>
        </p:spPr>
        <p:txBody>
          <a:bodyPr wrap="none" rtlCol="0">
            <a:spAutoFit/>
          </a:bodyPr>
          <a:lstStyle/>
          <a:p>
            <a:pPr algn="ctr"/>
            <a:r>
              <a:rPr lang="en-US" sz="2800" b="1" dirty="0">
                <a:latin typeface="+mn-lt"/>
              </a:rPr>
              <a:t>Using cost-benefit analysis to make strategic</a:t>
            </a:r>
            <a:br>
              <a:rPr lang="en-US" sz="2800" b="1" dirty="0">
                <a:latin typeface="+mn-lt"/>
              </a:rPr>
            </a:br>
            <a:r>
              <a:rPr lang="en-US" sz="2800" b="1" dirty="0">
                <a:latin typeface="+mn-lt"/>
              </a:rPr>
              <a:t>decisions that will help fulfill your lifelong dreams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a:xfrm>
            <a:off x="457200" y="1295400"/>
            <a:ext cx="8229600" cy="1143000"/>
          </a:xfrm>
        </p:spPr>
        <p:txBody>
          <a:bodyPr/>
          <a:lstStyle/>
          <a:p>
            <a:r>
              <a:rPr lang="en-US" sz="4300" dirty="0"/>
              <a:t>Debrief Group Assignment:  Where Should Patrick Go to College?</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a:xfrm>
            <a:off x="457200" y="2667000"/>
            <a:ext cx="8229600" cy="3779520"/>
          </a:xfrm>
        </p:spPr>
        <p:txBody>
          <a:bodyPr/>
          <a:lstStyle/>
          <a:p>
            <a:r>
              <a:rPr lang="en-US" dirty="0"/>
              <a:t>What university had the highest rating based on his criteria?</a:t>
            </a:r>
          </a:p>
          <a:p>
            <a:r>
              <a:rPr lang="en-US" dirty="0"/>
              <a:t>What is Patrick’s opportunity cost?</a:t>
            </a:r>
          </a:p>
          <a:p>
            <a:r>
              <a:rPr lang="en-US" dirty="0"/>
              <a:t>Do you think Patrick will agree with your recommendations?</a:t>
            </a:r>
          </a:p>
          <a:p>
            <a:r>
              <a:rPr lang="en-US" dirty="0"/>
              <a:t>What are other options that Patrick might consider?</a:t>
            </a:r>
          </a:p>
          <a:p>
            <a:endParaRPr lang="en-US" dirty="0"/>
          </a:p>
          <a:p>
            <a:endParaRPr lang="en-US" dirty="0"/>
          </a:p>
          <a:p>
            <a:endParaRPr lang="en-US" dirty="0"/>
          </a:p>
        </p:txBody>
      </p:sp>
    </p:spTree>
    <p:extLst>
      <p:ext uri="{BB962C8B-B14F-4D97-AF65-F5344CB8AC3E}">
        <p14:creationId xmlns:p14="http://schemas.microsoft.com/office/powerpoint/2010/main" val="346448999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a:xfrm>
            <a:off x="457200" y="1295400"/>
            <a:ext cx="8229600" cy="1143000"/>
          </a:xfrm>
        </p:spPr>
        <p:txBody>
          <a:bodyPr/>
          <a:lstStyle/>
          <a:p>
            <a:r>
              <a:rPr lang="en-US" sz="4300" dirty="0"/>
              <a:t>Individual PACED Model</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a:xfrm>
            <a:off x="457200" y="2667000"/>
            <a:ext cx="8229600" cy="3779520"/>
          </a:xfrm>
        </p:spPr>
        <p:txBody>
          <a:bodyPr/>
          <a:lstStyle/>
          <a:p>
            <a:r>
              <a:rPr lang="en-US" dirty="0"/>
              <a:t>Is college in your future? If yes, which path will you take?</a:t>
            </a:r>
          </a:p>
          <a:p>
            <a:pPr lvl="1">
              <a:buFont typeface="Arial" panose="020B0604020202020204" pitchFamily="34" charset="0"/>
              <a:buChar char="•"/>
            </a:pPr>
            <a:r>
              <a:rPr lang="en-US" sz="1800" dirty="0"/>
              <a:t>Four-year college or university</a:t>
            </a:r>
          </a:p>
          <a:p>
            <a:pPr lvl="1">
              <a:buFont typeface="Arial" panose="020B0604020202020204" pitchFamily="34" charset="0"/>
              <a:buChar char="•"/>
            </a:pPr>
            <a:r>
              <a:rPr lang="en-US" sz="1800" dirty="0"/>
              <a:t>University with the hopes of earning a master’s or other advanced degree</a:t>
            </a:r>
          </a:p>
          <a:p>
            <a:pPr lvl="1">
              <a:buFont typeface="Arial" panose="020B0604020202020204" pitchFamily="34" charset="0"/>
              <a:buChar char="•"/>
            </a:pPr>
            <a:r>
              <a:rPr lang="en-US" sz="1800" dirty="0"/>
              <a:t>Technical school or community college with fast tracks to careers</a:t>
            </a:r>
          </a:p>
          <a:p>
            <a:pPr lvl="1">
              <a:buFont typeface="Arial" panose="020B0604020202020204" pitchFamily="34" charset="0"/>
              <a:buChar char="•"/>
            </a:pPr>
            <a:r>
              <a:rPr lang="en-US" sz="1800" dirty="0"/>
              <a:t>Other</a:t>
            </a:r>
          </a:p>
          <a:p>
            <a:r>
              <a:rPr lang="en-US" dirty="0"/>
              <a:t>Use the PACED model to identify which path would be most beneficial for you given your future goals, your career aspirations, and market conditions</a:t>
            </a:r>
          </a:p>
          <a:p>
            <a:endParaRPr lang="en-US" dirty="0"/>
          </a:p>
          <a:p>
            <a:endParaRPr lang="en-US" dirty="0"/>
          </a:p>
          <a:p>
            <a:endParaRPr lang="en-US" dirty="0"/>
          </a:p>
        </p:txBody>
      </p:sp>
    </p:spTree>
    <p:extLst>
      <p:ext uri="{BB962C8B-B14F-4D97-AF65-F5344CB8AC3E}">
        <p14:creationId xmlns:p14="http://schemas.microsoft.com/office/powerpoint/2010/main" val="23205141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a:xfrm>
            <a:off x="457200" y="990600"/>
            <a:ext cx="8229600" cy="1143000"/>
          </a:xfrm>
        </p:spPr>
        <p:txBody>
          <a:bodyPr/>
          <a:lstStyle/>
          <a:p>
            <a:r>
              <a:rPr lang="en-US" dirty="0"/>
              <a:t>Conclusion </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a:xfrm>
            <a:off x="457200" y="2133600"/>
            <a:ext cx="8229600" cy="3779520"/>
          </a:xfrm>
        </p:spPr>
        <p:txBody>
          <a:bodyPr/>
          <a:lstStyle/>
          <a:p>
            <a:r>
              <a:rPr lang="en-US" sz="2100" dirty="0"/>
              <a:t>Everyone makes choices about their personal lives, regardless of who they are or where they live, because we live in a world of scarcity and cannot have everything we want</a:t>
            </a:r>
          </a:p>
          <a:p>
            <a:r>
              <a:rPr lang="en-US" sz="2100" dirty="0"/>
              <a:t>Even so, each person makes different decisions about what they want or need  </a:t>
            </a:r>
          </a:p>
          <a:p>
            <a:r>
              <a:rPr lang="en-US" sz="2100" dirty="0"/>
              <a:t>Individual choices are based on personal views, tastes, wants, needs, and desires that lead them to identify different alternatives, select different criteria, and assign different priorities to each criterion </a:t>
            </a:r>
          </a:p>
          <a:p>
            <a:r>
              <a:rPr lang="en-US" sz="2100" dirty="0"/>
              <a:t>The PACED model helps each person systematically choose which alternative is the most promising -- given an evaluation based on identified criteria, personal values and priorities, and careful consideration of opportunity costs </a:t>
            </a:r>
          </a:p>
          <a:p>
            <a:endParaRPr lang="en-US" sz="2100" dirty="0"/>
          </a:p>
        </p:txBody>
      </p:sp>
    </p:spTree>
    <p:extLst>
      <p:ext uri="{BB962C8B-B14F-4D97-AF65-F5344CB8AC3E}">
        <p14:creationId xmlns:p14="http://schemas.microsoft.com/office/powerpoint/2010/main" val="136800282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p:txBody>
          <a:bodyPr/>
          <a:lstStyle/>
          <a:p>
            <a:r>
              <a:rPr lang="en-US" dirty="0"/>
              <a:t>Demonstrate how cost-benefit analysis improves decision-making</a:t>
            </a:r>
          </a:p>
          <a:p>
            <a:r>
              <a:rPr lang="en-US" dirty="0"/>
              <a:t>Identify the opportunity cost of attending college after high school</a:t>
            </a:r>
          </a:p>
          <a:p>
            <a:r>
              <a:rPr lang="en-US" dirty="0"/>
              <a:t>Use a PACED model to identify the best strategy for education after high school given different scenarios</a:t>
            </a:r>
          </a:p>
          <a:p>
            <a:endParaRPr lang="en-US" dirty="0"/>
          </a:p>
        </p:txBody>
      </p:sp>
    </p:spTree>
    <p:extLst>
      <p:ext uri="{BB962C8B-B14F-4D97-AF65-F5344CB8AC3E}">
        <p14:creationId xmlns:p14="http://schemas.microsoft.com/office/powerpoint/2010/main" val="353221290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p:txBody>
          <a:bodyPr/>
          <a:lstStyle/>
          <a:p>
            <a:r>
              <a:rPr lang="en-US" sz="4300" dirty="0"/>
              <a:t>Every high school graduate chooses</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p:txBody>
          <a:bodyPr/>
          <a:lstStyle/>
          <a:p>
            <a:r>
              <a:rPr lang="en-US" dirty="0"/>
              <a:t>Every student must choose whether or not to continue their education after graduating from high school </a:t>
            </a:r>
          </a:p>
          <a:p>
            <a:r>
              <a:rPr lang="en-US" dirty="0"/>
              <a:t>To simplify this decision, assume there are only two choices:</a:t>
            </a:r>
          </a:p>
          <a:p>
            <a:pPr lvl="1">
              <a:buFont typeface="Arial" panose="020B0604020202020204" pitchFamily="34" charset="0"/>
              <a:buChar char="•"/>
            </a:pPr>
            <a:r>
              <a:rPr lang="en-US" dirty="0"/>
              <a:t>Attend school full-time</a:t>
            </a:r>
          </a:p>
          <a:p>
            <a:pPr lvl="1">
              <a:buFont typeface="Arial" panose="020B0604020202020204" pitchFamily="34" charset="0"/>
              <a:buChar char="•"/>
            </a:pPr>
            <a:r>
              <a:rPr lang="en-US" dirty="0"/>
              <a:t>Work full-time</a:t>
            </a:r>
          </a:p>
          <a:p>
            <a:r>
              <a:rPr lang="en-US" dirty="0"/>
              <a:t>Because every person lives in a world of scarce time, talent, and treasure, “every” high school student must choose between these two alternatives</a:t>
            </a:r>
          </a:p>
          <a:p>
            <a:endParaRPr lang="en-US" dirty="0"/>
          </a:p>
        </p:txBody>
      </p:sp>
    </p:spTree>
    <p:extLst>
      <p:ext uri="{BB962C8B-B14F-4D97-AF65-F5344CB8AC3E}">
        <p14:creationId xmlns:p14="http://schemas.microsoft.com/office/powerpoint/2010/main" val="426631499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p:txBody>
          <a:bodyPr/>
          <a:lstStyle/>
          <a:p>
            <a:r>
              <a:rPr lang="en-US" sz="4200" dirty="0"/>
              <a:t>Opportunity cost: To go or not to go</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p:txBody>
          <a:bodyPr/>
          <a:lstStyle/>
          <a:p>
            <a:r>
              <a:rPr lang="en-US" dirty="0"/>
              <a:t>What is the opportunity cost of attending college?</a:t>
            </a:r>
          </a:p>
          <a:p>
            <a:pPr lvl="1">
              <a:buFont typeface="Arial" panose="020B0604020202020204" pitchFamily="34" charset="0"/>
              <a:buChar char="•"/>
            </a:pPr>
            <a:r>
              <a:rPr lang="en-US" dirty="0"/>
              <a:t>A full-time job earning whatever the competitive market will pay given the person’s skill set, education, and level of expertise relative to others</a:t>
            </a:r>
          </a:p>
          <a:p>
            <a:r>
              <a:rPr lang="en-US" dirty="0"/>
              <a:t>What is the opportunity cost of working full time?</a:t>
            </a:r>
          </a:p>
          <a:p>
            <a:pPr lvl="1">
              <a:buFont typeface="Arial" panose="020B0604020202020204" pitchFamily="34" charset="0"/>
              <a:buChar char="•"/>
            </a:pPr>
            <a:r>
              <a:rPr lang="en-US" dirty="0"/>
              <a:t>Attending college with the hopes of earning a degree that promises to connect the individual with various viable career options and income</a:t>
            </a:r>
          </a:p>
          <a:p>
            <a:endParaRPr lang="en-US" dirty="0"/>
          </a:p>
        </p:txBody>
      </p:sp>
    </p:spTree>
    <p:extLst>
      <p:ext uri="{BB962C8B-B14F-4D97-AF65-F5344CB8AC3E}">
        <p14:creationId xmlns:p14="http://schemas.microsoft.com/office/powerpoint/2010/main" val="281577878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p:txBody>
          <a:bodyPr/>
          <a:lstStyle/>
          <a:p>
            <a:r>
              <a:rPr lang="en-US" sz="4300" dirty="0"/>
              <a:t>Low costs and high value options</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p:txBody>
          <a:bodyPr/>
          <a:lstStyle/>
          <a:p>
            <a:r>
              <a:rPr lang="en-US" dirty="0"/>
              <a:t>Those students with high school diplomas should go to college as long as the net benefits of earning post-secondary degrees are higher than working full-time with a high school education, no college, and no debt</a:t>
            </a:r>
          </a:p>
          <a:p>
            <a:r>
              <a:rPr lang="en-US" dirty="0"/>
              <a:t>Those students with high school diploma should work if their full-time job options promise higher net benefits than those with college degrees, potential student debt, and specific career options available by obtaining a college education</a:t>
            </a:r>
          </a:p>
          <a:p>
            <a:endParaRPr lang="en-US" dirty="0"/>
          </a:p>
        </p:txBody>
      </p:sp>
    </p:spTree>
    <p:extLst>
      <p:ext uri="{BB962C8B-B14F-4D97-AF65-F5344CB8AC3E}">
        <p14:creationId xmlns:p14="http://schemas.microsoft.com/office/powerpoint/2010/main" val="9083343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a:xfrm>
            <a:off x="457200" y="1295400"/>
            <a:ext cx="8229600" cy="1143000"/>
          </a:xfrm>
        </p:spPr>
        <p:txBody>
          <a:bodyPr/>
          <a:lstStyle/>
          <a:p>
            <a:r>
              <a:rPr lang="en-US" sz="4300" dirty="0"/>
              <a:t>Group Assignment: Patrick is College Bound</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a:xfrm>
            <a:off x="457200" y="2667000"/>
            <a:ext cx="8229600" cy="3779520"/>
          </a:xfrm>
        </p:spPr>
        <p:txBody>
          <a:bodyPr/>
          <a:lstStyle/>
          <a:p>
            <a:r>
              <a:rPr lang="en-US" dirty="0"/>
              <a:t>Patrick is a student in your high school.  He has decided it is in his best interest to attend college after weighing the options of going or not going to a university.  However, he cannot decide where to go and needs your help</a:t>
            </a:r>
          </a:p>
          <a:p>
            <a:r>
              <a:rPr lang="en-US" dirty="0"/>
              <a:t>His preferences include:</a:t>
            </a:r>
          </a:p>
          <a:p>
            <a:pPr lvl="1">
              <a:buFont typeface="Arial" panose="020B0604020202020204" pitchFamily="34" charset="0"/>
              <a:buChar char="•"/>
            </a:pPr>
            <a:r>
              <a:rPr lang="en-US" sz="1800" dirty="0"/>
              <a:t>Costs – finding the least cost, affordable option</a:t>
            </a:r>
          </a:p>
          <a:p>
            <a:pPr lvl="1">
              <a:buFont typeface="Arial" panose="020B0604020202020204" pitchFamily="34" charset="0"/>
              <a:buChar char="•"/>
            </a:pPr>
            <a:r>
              <a:rPr lang="en-US" sz="1800" dirty="0"/>
              <a:t>Location – either close to home or able to get home at least once during the semester and able to continue his contracting business</a:t>
            </a:r>
          </a:p>
          <a:p>
            <a:pPr lvl="1">
              <a:buFont typeface="Arial" panose="020B0604020202020204" pitchFamily="34" charset="0"/>
              <a:buChar char="•"/>
            </a:pPr>
            <a:r>
              <a:rPr lang="en-US" sz="1800" dirty="0"/>
              <a:t>Ranking/Quality – having a degree from a well-respected institution</a:t>
            </a:r>
          </a:p>
          <a:p>
            <a:pPr lvl="1">
              <a:buFont typeface="Arial" panose="020B0604020202020204" pitchFamily="34" charset="0"/>
              <a:buChar char="•"/>
            </a:pPr>
            <a:r>
              <a:rPr lang="en-US" sz="1800" dirty="0"/>
              <a:t>Scholarships – qualifying for any financial support to help pay for his education</a:t>
            </a:r>
          </a:p>
          <a:p>
            <a:endParaRPr lang="en-US" dirty="0"/>
          </a:p>
          <a:p>
            <a:endParaRPr lang="en-US" dirty="0"/>
          </a:p>
          <a:p>
            <a:endParaRPr lang="en-US" dirty="0"/>
          </a:p>
        </p:txBody>
      </p:sp>
    </p:spTree>
    <p:extLst>
      <p:ext uri="{BB962C8B-B14F-4D97-AF65-F5344CB8AC3E}">
        <p14:creationId xmlns:p14="http://schemas.microsoft.com/office/powerpoint/2010/main" val="126064245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a:xfrm>
            <a:off x="457200" y="1295400"/>
            <a:ext cx="8229600" cy="1143000"/>
          </a:xfrm>
        </p:spPr>
        <p:txBody>
          <a:bodyPr/>
          <a:lstStyle/>
          <a:p>
            <a:r>
              <a:rPr lang="en-US" sz="4300" dirty="0"/>
              <a:t>Use cost/benefit analysis to help Patrick decide</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a:xfrm>
            <a:off x="5105400" y="2667000"/>
            <a:ext cx="3810000" cy="3779520"/>
          </a:xfrm>
        </p:spPr>
        <p:txBody>
          <a:bodyPr/>
          <a:lstStyle/>
          <a:p>
            <a:r>
              <a:rPr lang="en-US" sz="2000" dirty="0"/>
              <a:t>Problem: Select one college to attend among the many available</a:t>
            </a:r>
          </a:p>
          <a:p>
            <a:r>
              <a:rPr lang="en-US" sz="2000" dirty="0"/>
              <a:t>Alternatives: Identify which four rise to the top given the stated criteria</a:t>
            </a:r>
          </a:p>
          <a:p>
            <a:r>
              <a:rPr lang="en-US" sz="2000" dirty="0"/>
              <a:t>Criteria: </a:t>
            </a:r>
          </a:p>
          <a:p>
            <a:pPr lvl="1">
              <a:spcAft>
                <a:spcPts val="0"/>
              </a:spcAft>
              <a:buFont typeface="Arial" panose="020B0604020202020204" pitchFamily="34" charset="0"/>
              <a:buChar char="•"/>
            </a:pPr>
            <a:r>
              <a:rPr lang="en-US" sz="1600" dirty="0"/>
              <a:t>Tuition costs, fees, and room and board</a:t>
            </a:r>
          </a:p>
          <a:p>
            <a:pPr lvl="1">
              <a:spcAft>
                <a:spcPts val="0"/>
              </a:spcAft>
              <a:buFont typeface="Arial" panose="020B0604020202020204" pitchFamily="34" charset="0"/>
              <a:buChar char="•"/>
            </a:pPr>
            <a:r>
              <a:rPr lang="en-US" sz="1600" dirty="0"/>
              <a:t>Location and distance from home</a:t>
            </a:r>
          </a:p>
          <a:p>
            <a:pPr lvl="1">
              <a:spcAft>
                <a:spcPts val="0"/>
              </a:spcAft>
              <a:buFont typeface="Arial" panose="020B0604020202020204" pitchFamily="34" charset="0"/>
              <a:buChar char="•"/>
            </a:pPr>
            <a:r>
              <a:rPr lang="en-US" sz="1600" dirty="0"/>
              <a:t>Academic ranking</a:t>
            </a:r>
          </a:p>
          <a:p>
            <a:pPr lvl="1">
              <a:spcAft>
                <a:spcPts val="0"/>
              </a:spcAft>
              <a:buFont typeface="Arial" panose="020B0604020202020204" pitchFamily="34" charset="0"/>
              <a:buChar char="•"/>
            </a:pPr>
            <a:r>
              <a:rPr lang="en-US" sz="1600" dirty="0"/>
              <a:t>“Job” Placement on completion</a:t>
            </a:r>
          </a:p>
          <a:p>
            <a:endParaRPr lang="en-US" dirty="0"/>
          </a:p>
        </p:txBody>
      </p:sp>
      <p:graphicFrame>
        <p:nvGraphicFramePr>
          <p:cNvPr id="4" name="Content Placeholder 9">
            <a:extLst>
              <a:ext uri="{FF2B5EF4-FFF2-40B4-BE49-F238E27FC236}">
                <a16:creationId xmlns:a16="http://schemas.microsoft.com/office/drawing/2014/main" id="{77218262-22D5-CF45-9EFE-5B9D6E492C13}"/>
              </a:ext>
            </a:extLst>
          </p:cNvPr>
          <p:cNvGraphicFramePr>
            <a:graphicFrameLocks/>
          </p:cNvGraphicFramePr>
          <p:nvPr>
            <p:extLst>
              <p:ext uri="{D42A27DB-BD31-4B8C-83A1-F6EECF244321}">
                <p14:modId xmlns:p14="http://schemas.microsoft.com/office/powerpoint/2010/main" val="3697633059"/>
              </p:ext>
            </p:extLst>
          </p:nvPr>
        </p:nvGraphicFramePr>
        <p:xfrm>
          <a:off x="457200" y="3074312"/>
          <a:ext cx="4267202" cy="2859964"/>
        </p:xfrm>
        <a:graphic>
          <a:graphicData uri="http://schemas.openxmlformats.org/drawingml/2006/table">
            <a:tbl>
              <a:tblPr firstRow="1" firstCol="1" bandRow="1">
                <a:tableStyleId>{5C22544A-7EE6-4342-B048-85BDC9FD1C3A}</a:tableStyleId>
              </a:tblPr>
              <a:tblGrid>
                <a:gridCol w="917571">
                  <a:extLst>
                    <a:ext uri="{9D8B030D-6E8A-4147-A177-3AD203B41FA5}">
                      <a16:colId xmlns:a16="http://schemas.microsoft.com/office/drawing/2014/main" val="316291715"/>
                    </a:ext>
                  </a:extLst>
                </a:gridCol>
                <a:gridCol w="669619">
                  <a:extLst>
                    <a:ext uri="{9D8B030D-6E8A-4147-A177-3AD203B41FA5}">
                      <a16:colId xmlns:a16="http://schemas.microsoft.com/office/drawing/2014/main" val="4098094697"/>
                    </a:ext>
                  </a:extLst>
                </a:gridCol>
                <a:gridCol w="670003">
                  <a:extLst>
                    <a:ext uri="{9D8B030D-6E8A-4147-A177-3AD203B41FA5}">
                      <a16:colId xmlns:a16="http://schemas.microsoft.com/office/drawing/2014/main" val="3144768745"/>
                    </a:ext>
                  </a:extLst>
                </a:gridCol>
                <a:gridCol w="670003">
                  <a:extLst>
                    <a:ext uri="{9D8B030D-6E8A-4147-A177-3AD203B41FA5}">
                      <a16:colId xmlns:a16="http://schemas.microsoft.com/office/drawing/2014/main" val="3277300854"/>
                    </a:ext>
                  </a:extLst>
                </a:gridCol>
                <a:gridCol w="670003">
                  <a:extLst>
                    <a:ext uri="{9D8B030D-6E8A-4147-A177-3AD203B41FA5}">
                      <a16:colId xmlns:a16="http://schemas.microsoft.com/office/drawing/2014/main" val="1123705426"/>
                    </a:ext>
                  </a:extLst>
                </a:gridCol>
                <a:gridCol w="670003">
                  <a:extLst>
                    <a:ext uri="{9D8B030D-6E8A-4147-A177-3AD203B41FA5}">
                      <a16:colId xmlns:a16="http://schemas.microsoft.com/office/drawing/2014/main" val="3068617817"/>
                    </a:ext>
                  </a:extLst>
                </a:gridCol>
              </a:tblGrid>
              <a:tr h="659488">
                <a:tc>
                  <a:txBody>
                    <a:bodyPr/>
                    <a:lstStyle/>
                    <a:p>
                      <a:pPr marL="69215" marR="0" algn="l">
                        <a:lnSpc>
                          <a:spcPct val="100000"/>
                        </a:lnSpc>
                        <a:spcBef>
                          <a:spcPts val="0"/>
                        </a:spcBef>
                        <a:spcAft>
                          <a:spcPts val="0"/>
                        </a:spcAft>
                      </a:pPr>
                      <a:r>
                        <a:rPr lang="en-US" sz="900" kern="100">
                          <a:effectLst/>
                        </a:rPr>
                        <a:t>Criteria   →</a:t>
                      </a:r>
                      <a:endParaRPr lang="en-US" sz="800" kern="100">
                        <a:effectLst/>
                      </a:endParaRPr>
                    </a:p>
                    <a:p>
                      <a:pPr marL="69215" marR="0" algn="l">
                        <a:lnSpc>
                          <a:spcPct val="100000"/>
                        </a:lnSpc>
                        <a:spcBef>
                          <a:spcPts val="0"/>
                        </a:spcBef>
                        <a:spcAft>
                          <a:spcPts val="0"/>
                        </a:spcAft>
                      </a:pPr>
                      <a:r>
                        <a:rPr lang="en-US" sz="900" kern="100">
                          <a:effectLst/>
                        </a:rPr>
                        <a:t>↓</a:t>
                      </a:r>
                      <a:endParaRPr lang="en-US" sz="800" kern="100">
                        <a:effectLst/>
                      </a:endParaRPr>
                    </a:p>
                    <a:p>
                      <a:pPr marL="69215" marR="0" algn="l">
                        <a:lnSpc>
                          <a:spcPct val="100000"/>
                        </a:lnSpc>
                        <a:spcBef>
                          <a:spcPts val="0"/>
                        </a:spcBef>
                        <a:spcAft>
                          <a:spcPts val="0"/>
                        </a:spcAft>
                      </a:pPr>
                      <a:r>
                        <a:rPr lang="en-US" sz="900" kern="100">
                          <a:effectLst/>
                        </a:rPr>
                        <a:t>Alternatives</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727075" marR="0" algn="l">
                        <a:lnSpc>
                          <a:spcPct val="100000"/>
                        </a:lnSpc>
                        <a:spcBef>
                          <a:spcPts val="0"/>
                        </a:spcBef>
                        <a:spcAft>
                          <a:spcPts val="0"/>
                        </a:spcAft>
                      </a:pPr>
                      <a:r>
                        <a:rPr lang="en-US" sz="900" kern="100" dirty="0">
                          <a:effectLst/>
                        </a:rPr>
                        <a:t> </a:t>
                      </a:r>
                      <a:endParaRPr lang="en-US" sz="800" kern="100" dirty="0">
                        <a:effectLst/>
                      </a:endParaRPr>
                    </a:p>
                    <a:p>
                      <a:pPr marL="19050" marR="0" algn="ctr">
                        <a:lnSpc>
                          <a:spcPct val="100000"/>
                        </a:lnSpc>
                        <a:spcBef>
                          <a:spcPts val="0"/>
                        </a:spcBef>
                        <a:spcAft>
                          <a:spcPts val="0"/>
                        </a:spcAft>
                      </a:pPr>
                      <a:r>
                        <a:rPr lang="en-US" sz="900" kern="100" dirty="0">
                          <a:effectLst/>
                        </a:rPr>
                        <a:t>Cost</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530225" marR="0" algn="l">
                        <a:lnSpc>
                          <a:spcPct val="100000"/>
                        </a:lnSpc>
                        <a:spcBef>
                          <a:spcPts val="0"/>
                        </a:spcBef>
                        <a:spcAft>
                          <a:spcPts val="0"/>
                        </a:spcAft>
                      </a:pPr>
                      <a:r>
                        <a:rPr lang="en-US" sz="900" kern="100">
                          <a:effectLst/>
                        </a:rPr>
                        <a:t> </a:t>
                      </a:r>
                      <a:endParaRPr lang="en-US" sz="800" kern="100">
                        <a:effectLst/>
                      </a:endParaRPr>
                    </a:p>
                    <a:p>
                      <a:pPr marL="57150" marR="0" algn="ctr">
                        <a:lnSpc>
                          <a:spcPct val="100000"/>
                        </a:lnSpc>
                        <a:spcBef>
                          <a:spcPts val="0"/>
                        </a:spcBef>
                        <a:spcAft>
                          <a:spcPts val="0"/>
                        </a:spcAft>
                      </a:pPr>
                      <a:r>
                        <a:rPr lang="en-US" sz="900" kern="100">
                          <a:effectLst/>
                        </a:rPr>
                        <a:t>Location</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551815" marR="0" algn="l">
                        <a:lnSpc>
                          <a:spcPct val="100000"/>
                        </a:lnSpc>
                        <a:spcBef>
                          <a:spcPts val="0"/>
                        </a:spcBef>
                        <a:spcAft>
                          <a:spcPts val="0"/>
                        </a:spcAft>
                      </a:pPr>
                      <a:r>
                        <a:rPr lang="en-US" sz="900" kern="100" dirty="0">
                          <a:effectLst/>
                        </a:rPr>
                        <a:t> </a:t>
                      </a:r>
                      <a:endParaRPr lang="en-US" sz="800" kern="100" dirty="0">
                        <a:effectLst/>
                      </a:endParaRPr>
                    </a:p>
                    <a:p>
                      <a:pPr marL="57150" marR="0" algn="ctr">
                        <a:lnSpc>
                          <a:spcPct val="100000"/>
                        </a:lnSpc>
                        <a:spcBef>
                          <a:spcPts val="0"/>
                        </a:spcBef>
                        <a:spcAft>
                          <a:spcPts val="0"/>
                        </a:spcAft>
                      </a:pPr>
                      <a:r>
                        <a:rPr lang="en-US" sz="900" kern="100" dirty="0">
                          <a:effectLst/>
                        </a:rPr>
                        <a:t>Ranking</a:t>
                      </a:r>
                      <a:endParaRPr lang="en-US" sz="800" kern="100" dirty="0">
                        <a:effectLst/>
                      </a:endParaRPr>
                    </a:p>
                  </a:txBody>
                  <a:tcPr marL="0" marR="0" marT="0" marB="0" anchor="ctr"/>
                </a:tc>
                <a:tc>
                  <a:txBody>
                    <a:bodyPr/>
                    <a:lstStyle/>
                    <a:p>
                      <a:pPr marL="447675" marR="0" algn="l">
                        <a:lnSpc>
                          <a:spcPct val="100000"/>
                        </a:lnSpc>
                        <a:spcBef>
                          <a:spcPts val="0"/>
                        </a:spcBef>
                        <a:spcAft>
                          <a:spcPts val="0"/>
                        </a:spcAft>
                      </a:pPr>
                      <a:r>
                        <a:rPr lang="en-US" sz="900" kern="100">
                          <a:effectLst/>
                        </a:rPr>
                        <a:t> </a:t>
                      </a:r>
                      <a:endParaRPr lang="en-US" sz="800" kern="100">
                        <a:effectLst/>
                      </a:endParaRPr>
                    </a:p>
                    <a:p>
                      <a:pPr marL="57150" marR="0" algn="l">
                        <a:lnSpc>
                          <a:spcPct val="100000"/>
                        </a:lnSpc>
                        <a:spcBef>
                          <a:spcPts val="0"/>
                        </a:spcBef>
                        <a:spcAft>
                          <a:spcPts val="0"/>
                        </a:spcAft>
                      </a:pPr>
                      <a:r>
                        <a:rPr lang="en-US" sz="900" kern="100">
                          <a:effectLst/>
                        </a:rPr>
                        <a:t> Job Placement</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57150" marR="0" algn="ctr">
                        <a:lnSpc>
                          <a:spcPct val="100000"/>
                        </a:lnSpc>
                        <a:spcBef>
                          <a:spcPts val="0"/>
                        </a:spcBef>
                        <a:spcAft>
                          <a:spcPts val="0"/>
                        </a:spcAft>
                      </a:pPr>
                      <a:endParaRPr lang="en-US" sz="800" kern="100" dirty="0">
                        <a:effectLst/>
                      </a:endParaRPr>
                    </a:p>
                    <a:p>
                      <a:pPr marL="57150" marR="0" algn="ctr">
                        <a:lnSpc>
                          <a:spcPct val="100000"/>
                        </a:lnSpc>
                        <a:spcBef>
                          <a:spcPts val="0"/>
                        </a:spcBef>
                        <a:spcAft>
                          <a:spcPts val="0"/>
                        </a:spcAft>
                      </a:pPr>
                      <a:endParaRPr lang="en-US" sz="800" kern="100" dirty="0">
                        <a:effectLst/>
                      </a:endParaRPr>
                    </a:p>
                    <a:p>
                      <a:pPr marL="57150" marR="0" algn="ctr">
                        <a:lnSpc>
                          <a:spcPct val="100000"/>
                        </a:lnSpc>
                        <a:spcBef>
                          <a:spcPts val="0"/>
                        </a:spcBef>
                        <a:spcAft>
                          <a:spcPts val="0"/>
                        </a:spcAft>
                      </a:pPr>
                      <a:r>
                        <a:rPr lang="en-US" sz="900" kern="100" dirty="0">
                          <a:effectLst/>
                        </a:rPr>
                        <a:t>Total</a:t>
                      </a:r>
                    </a:p>
                    <a:p>
                      <a:pPr marL="447675" marR="0" algn="l">
                        <a:lnSpc>
                          <a:spcPct val="100000"/>
                        </a:lnSpc>
                        <a:spcBef>
                          <a:spcPts val="0"/>
                        </a:spcBef>
                        <a:spcAft>
                          <a:spcPts val="0"/>
                        </a:spcAft>
                      </a:pP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439427107"/>
                  </a:ext>
                </a:extLst>
              </a:tr>
              <a:tr h="538448">
                <a:tc>
                  <a:txBody>
                    <a:bodyPr/>
                    <a:lstStyle/>
                    <a:p>
                      <a:pPr marL="146685" marR="0" algn="l">
                        <a:lnSpc>
                          <a:spcPct val="100000"/>
                        </a:lnSpc>
                        <a:spcBef>
                          <a:spcPts val="0"/>
                        </a:spcBef>
                        <a:spcAft>
                          <a:spcPts val="0"/>
                        </a:spcAft>
                      </a:pPr>
                      <a:r>
                        <a:rPr lang="en-US" sz="900" kern="100" dirty="0">
                          <a:effectLst/>
                        </a:rPr>
                        <a:t>University  of</a:t>
                      </a:r>
                      <a:endParaRPr lang="en-US" sz="800" kern="100" dirty="0">
                        <a:effectLst/>
                      </a:endParaRPr>
                    </a:p>
                    <a:p>
                      <a:pPr marL="400685" marR="0" algn="l">
                        <a:lnSpc>
                          <a:spcPct val="100000"/>
                        </a:lnSpc>
                        <a:spcBef>
                          <a:spcPts val="0"/>
                        </a:spcBef>
                        <a:spcAft>
                          <a:spcPts val="0"/>
                        </a:spcAft>
                      </a:pPr>
                      <a:r>
                        <a:rPr lang="en-US" sz="900" kern="100" dirty="0">
                          <a:effectLst/>
                        </a:rPr>
                        <a:t>Kansas</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dirty="0">
                          <a:effectLst/>
                        </a:rPr>
                        <a:t> </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529303935"/>
                  </a:ext>
                </a:extLst>
              </a:tr>
              <a:tr h="538448">
                <a:tc>
                  <a:txBody>
                    <a:bodyPr/>
                    <a:lstStyle/>
                    <a:p>
                      <a:pPr marL="146685" marR="0" algn="l">
                        <a:lnSpc>
                          <a:spcPct val="100000"/>
                        </a:lnSpc>
                        <a:spcBef>
                          <a:spcPts val="0"/>
                        </a:spcBef>
                        <a:spcAft>
                          <a:spcPts val="0"/>
                        </a:spcAft>
                      </a:pPr>
                      <a:r>
                        <a:rPr lang="en-US" sz="900" kern="100" dirty="0">
                          <a:effectLst/>
                        </a:rPr>
                        <a:t>University  of</a:t>
                      </a:r>
                      <a:endParaRPr lang="en-US" sz="800" kern="100" dirty="0">
                        <a:effectLst/>
                      </a:endParaRPr>
                    </a:p>
                    <a:p>
                      <a:pPr marL="343535" marR="0" algn="l">
                        <a:lnSpc>
                          <a:spcPct val="100000"/>
                        </a:lnSpc>
                        <a:spcBef>
                          <a:spcPts val="0"/>
                        </a:spcBef>
                        <a:spcAft>
                          <a:spcPts val="0"/>
                        </a:spcAft>
                      </a:pPr>
                      <a:r>
                        <a:rPr lang="en-US" sz="900" kern="100" dirty="0">
                          <a:effectLst/>
                        </a:rPr>
                        <a:t>Missouri</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399146171"/>
                  </a:ext>
                </a:extLst>
              </a:tr>
              <a:tr h="527112">
                <a:tc>
                  <a:txBody>
                    <a:bodyPr/>
                    <a:lstStyle/>
                    <a:p>
                      <a:pPr marL="146685" marR="0" algn="l">
                        <a:lnSpc>
                          <a:spcPct val="100000"/>
                        </a:lnSpc>
                        <a:spcBef>
                          <a:spcPts val="0"/>
                        </a:spcBef>
                        <a:spcAft>
                          <a:spcPts val="0"/>
                        </a:spcAft>
                      </a:pPr>
                      <a:r>
                        <a:rPr lang="en-US" sz="900" kern="100" dirty="0">
                          <a:effectLst/>
                        </a:rPr>
                        <a:t>University  of</a:t>
                      </a:r>
                      <a:endParaRPr lang="en-US" sz="800" kern="100" dirty="0">
                        <a:effectLst/>
                      </a:endParaRPr>
                    </a:p>
                    <a:p>
                      <a:pPr marL="440055" marR="0" algn="l">
                        <a:lnSpc>
                          <a:spcPct val="100000"/>
                        </a:lnSpc>
                        <a:spcBef>
                          <a:spcPts val="0"/>
                        </a:spcBef>
                        <a:spcAft>
                          <a:spcPts val="0"/>
                        </a:spcAft>
                      </a:pPr>
                      <a:r>
                        <a:rPr lang="en-US" sz="900" kern="100" dirty="0">
                          <a:effectLst/>
                        </a:rPr>
                        <a:t>Hawaii</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3675106981"/>
                  </a:ext>
                </a:extLst>
              </a:tr>
              <a:tr h="596468">
                <a:tc>
                  <a:txBody>
                    <a:bodyPr/>
                    <a:lstStyle/>
                    <a:p>
                      <a:pPr marL="146685" marR="0" algn="l">
                        <a:lnSpc>
                          <a:spcPct val="100000"/>
                        </a:lnSpc>
                        <a:spcBef>
                          <a:spcPts val="0"/>
                        </a:spcBef>
                        <a:spcAft>
                          <a:spcPts val="0"/>
                        </a:spcAft>
                      </a:pPr>
                      <a:r>
                        <a:rPr lang="en-US" sz="900" kern="100" dirty="0">
                          <a:effectLst/>
                        </a:rPr>
                        <a:t>University  of</a:t>
                      </a:r>
                      <a:endParaRPr lang="en-US" sz="800" kern="100" dirty="0">
                        <a:effectLst/>
                      </a:endParaRPr>
                    </a:p>
                    <a:p>
                      <a:pPr marL="423545" marR="0" algn="l">
                        <a:lnSpc>
                          <a:spcPct val="100000"/>
                        </a:lnSpc>
                        <a:spcBef>
                          <a:spcPts val="0"/>
                        </a:spcBef>
                        <a:spcAft>
                          <a:spcPts val="0"/>
                        </a:spcAft>
                      </a:pPr>
                      <a:r>
                        <a:rPr lang="en-US" sz="900" kern="100" dirty="0">
                          <a:effectLst/>
                        </a:rPr>
                        <a:t>Florida</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dirty="0">
                          <a:effectLst/>
                        </a:rPr>
                        <a:t> </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258276494"/>
                  </a:ext>
                </a:extLst>
              </a:tr>
            </a:tbl>
          </a:graphicData>
        </a:graphic>
      </p:graphicFrame>
    </p:spTree>
    <p:extLst>
      <p:ext uri="{BB962C8B-B14F-4D97-AF65-F5344CB8AC3E}">
        <p14:creationId xmlns:p14="http://schemas.microsoft.com/office/powerpoint/2010/main" val="342304213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a:xfrm>
            <a:off x="457200" y="1295400"/>
            <a:ext cx="8229600" cy="1143000"/>
          </a:xfrm>
        </p:spPr>
        <p:txBody>
          <a:bodyPr/>
          <a:lstStyle/>
          <a:p>
            <a:r>
              <a:rPr lang="en-US" sz="4300" dirty="0"/>
              <a:t>Use cost/benefit analysis to help Patrick decide, continued</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a:xfrm>
            <a:off x="5105400" y="2667000"/>
            <a:ext cx="3810000" cy="3779520"/>
          </a:xfrm>
        </p:spPr>
        <p:txBody>
          <a:bodyPr/>
          <a:lstStyle/>
          <a:p>
            <a:r>
              <a:rPr lang="en-US" sz="2000" dirty="0"/>
              <a:t>Evaluate the alternative universities based on careful examination of the criteria and the weight of importance on each criterion based on personal preferences</a:t>
            </a:r>
          </a:p>
          <a:p>
            <a:r>
              <a:rPr lang="en-US" sz="2000" dirty="0"/>
              <a:t>Decide which university among the four selected promises the most net benefits </a:t>
            </a:r>
          </a:p>
          <a:p>
            <a:endParaRPr lang="en-US" sz="2000" dirty="0"/>
          </a:p>
        </p:txBody>
      </p:sp>
      <p:graphicFrame>
        <p:nvGraphicFramePr>
          <p:cNvPr id="4" name="Content Placeholder 9">
            <a:extLst>
              <a:ext uri="{FF2B5EF4-FFF2-40B4-BE49-F238E27FC236}">
                <a16:creationId xmlns:a16="http://schemas.microsoft.com/office/drawing/2014/main" id="{77218262-22D5-CF45-9EFE-5B9D6E492C13}"/>
              </a:ext>
            </a:extLst>
          </p:cNvPr>
          <p:cNvGraphicFramePr>
            <a:graphicFrameLocks/>
          </p:cNvGraphicFramePr>
          <p:nvPr/>
        </p:nvGraphicFramePr>
        <p:xfrm>
          <a:off x="457200" y="3074312"/>
          <a:ext cx="4267202" cy="2859964"/>
        </p:xfrm>
        <a:graphic>
          <a:graphicData uri="http://schemas.openxmlformats.org/drawingml/2006/table">
            <a:tbl>
              <a:tblPr firstRow="1" firstCol="1" bandRow="1">
                <a:tableStyleId>{5C22544A-7EE6-4342-B048-85BDC9FD1C3A}</a:tableStyleId>
              </a:tblPr>
              <a:tblGrid>
                <a:gridCol w="917571">
                  <a:extLst>
                    <a:ext uri="{9D8B030D-6E8A-4147-A177-3AD203B41FA5}">
                      <a16:colId xmlns:a16="http://schemas.microsoft.com/office/drawing/2014/main" val="316291715"/>
                    </a:ext>
                  </a:extLst>
                </a:gridCol>
                <a:gridCol w="669619">
                  <a:extLst>
                    <a:ext uri="{9D8B030D-6E8A-4147-A177-3AD203B41FA5}">
                      <a16:colId xmlns:a16="http://schemas.microsoft.com/office/drawing/2014/main" val="4098094697"/>
                    </a:ext>
                  </a:extLst>
                </a:gridCol>
                <a:gridCol w="670003">
                  <a:extLst>
                    <a:ext uri="{9D8B030D-6E8A-4147-A177-3AD203B41FA5}">
                      <a16:colId xmlns:a16="http://schemas.microsoft.com/office/drawing/2014/main" val="3144768745"/>
                    </a:ext>
                  </a:extLst>
                </a:gridCol>
                <a:gridCol w="670003">
                  <a:extLst>
                    <a:ext uri="{9D8B030D-6E8A-4147-A177-3AD203B41FA5}">
                      <a16:colId xmlns:a16="http://schemas.microsoft.com/office/drawing/2014/main" val="3277300854"/>
                    </a:ext>
                  </a:extLst>
                </a:gridCol>
                <a:gridCol w="670003">
                  <a:extLst>
                    <a:ext uri="{9D8B030D-6E8A-4147-A177-3AD203B41FA5}">
                      <a16:colId xmlns:a16="http://schemas.microsoft.com/office/drawing/2014/main" val="1123705426"/>
                    </a:ext>
                  </a:extLst>
                </a:gridCol>
                <a:gridCol w="670003">
                  <a:extLst>
                    <a:ext uri="{9D8B030D-6E8A-4147-A177-3AD203B41FA5}">
                      <a16:colId xmlns:a16="http://schemas.microsoft.com/office/drawing/2014/main" val="3068617817"/>
                    </a:ext>
                  </a:extLst>
                </a:gridCol>
              </a:tblGrid>
              <a:tr h="659488">
                <a:tc>
                  <a:txBody>
                    <a:bodyPr/>
                    <a:lstStyle/>
                    <a:p>
                      <a:pPr marL="69215" marR="0" algn="l">
                        <a:lnSpc>
                          <a:spcPct val="100000"/>
                        </a:lnSpc>
                        <a:spcBef>
                          <a:spcPts val="0"/>
                        </a:spcBef>
                        <a:spcAft>
                          <a:spcPts val="0"/>
                        </a:spcAft>
                      </a:pPr>
                      <a:r>
                        <a:rPr lang="en-US" sz="900" kern="100">
                          <a:effectLst/>
                        </a:rPr>
                        <a:t>Criteria   →</a:t>
                      </a:r>
                      <a:endParaRPr lang="en-US" sz="800" kern="100">
                        <a:effectLst/>
                      </a:endParaRPr>
                    </a:p>
                    <a:p>
                      <a:pPr marL="69215" marR="0" algn="l">
                        <a:lnSpc>
                          <a:spcPct val="100000"/>
                        </a:lnSpc>
                        <a:spcBef>
                          <a:spcPts val="0"/>
                        </a:spcBef>
                        <a:spcAft>
                          <a:spcPts val="0"/>
                        </a:spcAft>
                      </a:pPr>
                      <a:r>
                        <a:rPr lang="en-US" sz="900" kern="100">
                          <a:effectLst/>
                        </a:rPr>
                        <a:t>↓</a:t>
                      </a:r>
                      <a:endParaRPr lang="en-US" sz="800" kern="100">
                        <a:effectLst/>
                      </a:endParaRPr>
                    </a:p>
                    <a:p>
                      <a:pPr marL="69215" marR="0" algn="l">
                        <a:lnSpc>
                          <a:spcPct val="100000"/>
                        </a:lnSpc>
                        <a:spcBef>
                          <a:spcPts val="0"/>
                        </a:spcBef>
                        <a:spcAft>
                          <a:spcPts val="0"/>
                        </a:spcAft>
                      </a:pPr>
                      <a:r>
                        <a:rPr lang="en-US" sz="900" kern="100">
                          <a:effectLst/>
                        </a:rPr>
                        <a:t>Alternatives</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727075" marR="0" algn="l">
                        <a:lnSpc>
                          <a:spcPct val="100000"/>
                        </a:lnSpc>
                        <a:spcBef>
                          <a:spcPts val="0"/>
                        </a:spcBef>
                        <a:spcAft>
                          <a:spcPts val="0"/>
                        </a:spcAft>
                      </a:pPr>
                      <a:r>
                        <a:rPr lang="en-US" sz="900" kern="100" dirty="0">
                          <a:effectLst/>
                        </a:rPr>
                        <a:t> </a:t>
                      </a:r>
                      <a:endParaRPr lang="en-US" sz="800" kern="100" dirty="0">
                        <a:effectLst/>
                      </a:endParaRPr>
                    </a:p>
                    <a:p>
                      <a:pPr marL="19050" marR="0" algn="ctr">
                        <a:lnSpc>
                          <a:spcPct val="100000"/>
                        </a:lnSpc>
                        <a:spcBef>
                          <a:spcPts val="0"/>
                        </a:spcBef>
                        <a:spcAft>
                          <a:spcPts val="0"/>
                        </a:spcAft>
                      </a:pPr>
                      <a:r>
                        <a:rPr lang="en-US" sz="900" kern="100" dirty="0">
                          <a:effectLst/>
                        </a:rPr>
                        <a:t>Cost</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530225" marR="0" algn="l">
                        <a:lnSpc>
                          <a:spcPct val="100000"/>
                        </a:lnSpc>
                        <a:spcBef>
                          <a:spcPts val="0"/>
                        </a:spcBef>
                        <a:spcAft>
                          <a:spcPts val="0"/>
                        </a:spcAft>
                      </a:pPr>
                      <a:r>
                        <a:rPr lang="en-US" sz="900" kern="100">
                          <a:effectLst/>
                        </a:rPr>
                        <a:t> </a:t>
                      </a:r>
                      <a:endParaRPr lang="en-US" sz="800" kern="100">
                        <a:effectLst/>
                      </a:endParaRPr>
                    </a:p>
                    <a:p>
                      <a:pPr marL="57150" marR="0" algn="ctr">
                        <a:lnSpc>
                          <a:spcPct val="100000"/>
                        </a:lnSpc>
                        <a:spcBef>
                          <a:spcPts val="0"/>
                        </a:spcBef>
                        <a:spcAft>
                          <a:spcPts val="0"/>
                        </a:spcAft>
                      </a:pPr>
                      <a:r>
                        <a:rPr lang="en-US" sz="900" kern="100">
                          <a:effectLst/>
                        </a:rPr>
                        <a:t>Location</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551815" marR="0" algn="l">
                        <a:lnSpc>
                          <a:spcPct val="100000"/>
                        </a:lnSpc>
                        <a:spcBef>
                          <a:spcPts val="0"/>
                        </a:spcBef>
                        <a:spcAft>
                          <a:spcPts val="0"/>
                        </a:spcAft>
                      </a:pPr>
                      <a:r>
                        <a:rPr lang="en-US" sz="900" kern="100" dirty="0">
                          <a:effectLst/>
                        </a:rPr>
                        <a:t> </a:t>
                      </a:r>
                      <a:endParaRPr lang="en-US" sz="800" kern="100" dirty="0">
                        <a:effectLst/>
                      </a:endParaRPr>
                    </a:p>
                    <a:p>
                      <a:pPr marL="57150" marR="0" algn="ctr">
                        <a:lnSpc>
                          <a:spcPct val="100000"/>
                        </a:lnSpc>
                        <a:spcBef>
                          <a:spcPts val="0"/>
                        </a:spcBef>
                        <a:spcAft>
                          <a:spcPts val="0"/>
                        </a:spcAft>
                      </a:pPr>
                      <a:r>
                        <a:rPr lang="en-US" sz="900" kern="100" dirty="0">
                          <a:effectLst/>
                        </a:rPr>
                        <a:t>Ranking</a:t>
                      </a:r>
                      <a:endParaRPr lang="en-US" sz="800" kern="100" dirty="0">
                        <a:effectLst/>
                      </a:endParaRPr>
                    </a:p>
                  </a:txBody>
                  <a:tcPr marL="0" marR="0" marT="0" marB="0" anchor="ctr"/>
                </a:tc>
                <a:tc>
                  <a:txBody>
                    <a:bodyPr/>
                    <a:lstStyle/>
                    <a:p>
                      <a:pPr marL="447675" marR="0" algn="l">
                        <a:lnSpc>
                          <a:spcPct val="100000"/>
                        </a:lnSpc>
                        <a:spcBef>
                          <a:spcPts val="0"/>
                        </a:spcBef>
                        <a:spcAft>
                          <a:spcPts val="0"/>
                        </a:spcAft>
                      </a:pPr>
                      <a:r>
                        <a:rPr lang="en-US" sz="900" kern="100">
                          <a:effectLst/>
                        </a:rPr>
                        <a:t> </a:t>
                      </a:r>
                      <a:endParaRPr lang="en-US" sz="800" kern="100">
                        <a:effectLst/>
                      </a:endParaRPr>
                    </a:p>
                    <a:p>
                      <a:pPr marL="57150" marR="0" algn="l">
                        <a:lnSpc>
                          <a:spcPct val="100000"/>
                        </a:lnSpc>
                        <a:spcBef>
                          <a:spcPts val="0"/>
                        </a:spcBef>
                        <a:spcAft>
                          <a:spcPts val="0"/>
                        </a:spcAft>
                      </a:pPr>
                      <a:r>
                        <a:rPr lang="en-US" sz="900" kern="100">
                          <a:effectLst/>
                        </a:rPr>
                        <a:t> Job Placement</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57150" marR="0" algn="ctr">
                        <a:lnSpc>
                          <a:spcPct val="100000"/>
                        </a:lnSpc>
                        <a:spcBef>
                          <a:spcPts val="0"/>
                        </a:spcBef>
                        <a:spcAft>
                          <a:spcPts val="0"/>
                        </a:spcAft>
                      </a:pPr>
                      <a:endParaRPr lang="en-US" sz="800" kern="100" dirty="0">
                        <a:effectLst/>
                      </a:endParaRPr>
                    </a:p>
                    <a:p>
                      <a:pPr marL="57150" marR="0" algn="ctr">
                        <a:lnSpc>
                          <a:spcPct val="100000"/>
                        </a:lnSpc>
                        <a:spcBef>
                          <a:spcPts val="0"/>
                        </a:spcBef>
                        <a:spcAft>
                          <a:spcPts val="0"/>
                        </a:spcAft>
                      </a:pPr>
                      <a:endParaRPr lang="en-US" sz="800" kern="100" dirty="0">
                        <a:effectLst/>
                      </a:endParaRPr>
                    </a:p>
                    <a:p>
                      <a:pPr marL="57150" marR="0" algn="ctr">
                        <a:lnSpc>
                          <a:spcPct val="100000"/>
                        </a:lnSpc>
                        <a:spcBef>
                          <a:spcPts val="0"/>
                        </a:spcBef>
                        <a:spcAft>
                          <a:spcPts val="0"/>
                        </a:spcAft>
                      </a:pPr>
                      <a:r>
                        <a:rPr lang="en-US" sz="900" kern="100" dirty="0">
                          <a:effectLst/>
                        </a:rPr>
                        <a:t>Total</a:t>
                      </a:r>
                    </a:p>
                    <a:p>
                      <a:pPr marL="447675" marR="0" algn="l">
                        <a:lnSpc>
                          <a:spcPct val="100000"/>
                        </a:lnSpc>
                        <a:spcBef>
                          <a:spcPts val="0"/>
                        </a:spcBef>
                        <a:spcAft>
                          <a:spcPts val="0"/>
                        </a:spcAft>
                      </a:pP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439427107"/>
                  </a:ext>
                </a:extLst>
              </a:tr>
              <a:tr h="538448">
                <a:tc>
                  <a:txBody>
                    <a:bodyPr/>
                    <a:lstStyle/>
                    <a:p>
                      <a:pPr marL="146685" marR="0" algn="l">
                        <a:lnSpc>
                          <a:spcPct val="100000"/>
                        </a:lnSpc>
                        <a:spcBef>
                          <a:spcPts val="0"/>
                        </a:spcBef>
                        <a:spcAft>
                          <a:spcPts val="0"/>
                        </a:spcAft>
                      </a:pPr>
                      <a:r>
                        <a:rPr lang="en-US" sz="900" kern="100" dirty="0">
                          <a:effectLst/>
                        </a:rPr>
                        <a:t>University  of</a:t>
                      </a:r>
                      <a:endParaRPr lang="en-US" sz="800" kern="100" dirty="0">
                        <a:effectLst/>
                      </a:endParaRPr>
                    </a:p>
                    <a:p>
                      <a:pPr marL="400685" marR="0" algn="l">
                        <a:lnSpc>
                          <a:spcPct val="100000"/>
                        </a:lnSpc>
                        <a:spcBef>
                          <a:spcPts val="0"/>
                        </a:spcBef>
                        <a:spcAft>
                          <a:spcPts val="0"/>
                        </a:spcAft>
                      </a:pPr>
                      <a:r>
                        <a:rPr lang="en-US" sz="900" kern="100" dirty="0">
                          <a:effectLst/>
                        </a:rPr>
                        <a:t>Kansas</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dirty="0">
                          <a:effectLst/>
                        </a:rPr>
                        <a:t> </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529303935"/>
                  </a:ext>
                </a:extLst>
              </a:tr>
              <a:tr h="538448">
                <a:tc>
                  <a:txBody>
                    <a:bodyPr/>
                    <a:lstStyle/>
                    <a:p>
                      <a:pPr marL="146685" marR="0" algn="l">
                        <a:lnSpc>
                          <a:spcPct val="100000"/>
                        </a:lnSpc>
                        <a:spcBef>
                          <a:spcPts val="0"/>
                        </a:spcBef>
                        <a:spcAft>
                          <a:spcPts val="0"/>
                        </a:spcAft>
                      </a:pPr>
                      <a:r>
                        <a:rPr lang="en-US" sz="900" kern="100" dirty="0">
                          <a:effectLst/>
                        </a:rPr>
                        <a:t>University  of</a:t>
                      </a:r>
                      <a:endParaRPr lang="en-US" sz="800" kern="100" dirty="0">
                        <a:effectLst/>
                      </a:endParaRPr>
                    </a:p>
                    <a:p>
                      <a:pPr marL="343535" marR="0" algn="l">
                        <a:lnSpc>
                          <a:spcPct val="100000"/>
                        </a:lnSpc>
                        <a:spcBef>
                          <a:spcPts val="0"/>
                        </a:spcBef>
                        <a:spcAft>
                          <a:spcPts val="0"/>
                        </a:spcAft>
                      </a:pPr>
                      <a:r>
                        <a:rPr lang="en-US" sz="900" kern="100" dirty="0">
                          <a:effectLst/>
                        </a:rPr>
                        <a:t>Missouri</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399146171"/>
                  </a:ext>
                </a:extLst>
              </a:tr>
              <a:tr h="527112">
                <a:tc>
                  <a:txBody>
                    <a:bodyPr/>
                    <a:lstStyle/>
                    <a:p>
                      <a:pPr marL="146685" marR="0" algn="l">
                        <a:lnSpc>
                          <a:spcPct val="100000"/>
                        </a:lnSpc>
                        <a:spcBef>
                          <a:spcPts val="0"/>
                        </a:spcBef>
                        <a:spcAft>
                          <a:spcPts val="0"/>
                        </a:spcAft>
                      </a:pPr>
                      <a:r>
                        <a:rPr lang="en-US" sz="900" kern="100" dirty="0">
                          <a:effectLst/>
                        </a:rPr>
                        <a:t>University  of</a:t>
                      </a:r>
                      <a:endParaRPr lang="en-US" sz="800" kern="100" dirty="0">
                        <a:effectLst/>
                      </a:endParaRPr>
                    </a:p>
                    <a:p>
                      <a:pPr marL="440055" marR="0" algn="l">
                        <a:lnSpc>
                          <a:spcPct val="100000"/>
                        </a:lnSpc>
                        <a:spcBef>
                          <a:spcPts val="0"/>
                        </a:spcBef>
                        <a:spcAft>
                          <a:spcPts val="0"/>
                        </a:spcAft>
                      </a:pPr>
                      <a:r>
                        <a:rPr lang="en-US" sz="900" kern="100" dirty="0">
                          <a:effectLst/>
                        </a:rPr>
                        <a:t>Hawaii</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3675106981"/>
                  </a:ext>
                </a:extLst>
              </a:tr>
              <a:tr h="596468">
                <a:tc>
                  <a:txBody>
                    <a:bodyPr/>
                    <a:lstStyle/>
                    <a:p>
                      <a:pPr marL="146685" marR="0" algn="l">
                        <a:lnSpc>
                          <a:spcPct val="100000"/>
                        </a:lnSpc>
                        <a:spcBef>
                          <a:spcPts val="0"/>
                        </a:spcBef>
                        <a:spcAft>
                          <a:spcPts val="0"/>
                        </a:spcAft>
                      </a:pPr>
                      <a:r>
                        <a:rPr lang="en-US" sz="900" kern="100" dirty="0">
                          <a:effectLst/>
                        </a:rPr>
                        <a:t>University  of</a:t>
                      </a:r>
                      <a:endParaRPr lang="en-US" sz="800" kern="100" dirty="0">
                        <a:effectLst/>
                      </a:endParaRPr>
                    </a:p>
                    <a:p>
                      <a:pPr marL="423545" marR="0" algn="l">
                        <a:lnSpc>
                          <a:spcPct val="100000"/>
                        </a:lnSpc>
                        <a:spcBef>
                          <a:spcPts val="0"/>
                        </a:spcBef>
                        <a:spcAft>
                          <a:spcPts val="0"/>
                        </a:spcAft>
                      </a:pPr>
                      <a:r>
                        <a:rPr lang="en-US" sz="900" kern="100" dirty="0">
                          <a:effectLst/>
                        </a:rPr>
                        <a:t>Florida</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dirty="0">
                          <a:effectLst/>
                        </a:rPr>
                        <a:t> </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258276494"/>
                  </a:ext>
                </a:extLst>
              </a:tr>
            </a:tbl>
          </a:graphicData>
        </a:graphic>
      </p:graphicFrame>
    </p:spTree>
    <p:extLst>
      <p:ext uri="{BB962C8B-B14F-4D97-AF65-F5344CB8AC3E}">
        <p14:creationId xmlns:p14="http://schemas.microsoft.com/office/powerpoint/2010/main" val="197311196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61E3-E826-B247-9C75-4281C92B04D1}"/>
              </a:ext>
            </a:extLst>
          </p:cNvPr>
          <p:cNvSpPr>
            <a:spLocks noGrp="1"/>
          </p:cNvSpPr>
          <p:nvPr>
            <p:ph type="title"/>
          </p:nvPr>
        </p:nvSpPr>
        <p:spPr>
          <a:xfrm>
            <a:off x="457200" y="1295400"/>
            <a:ext cx="8229600" cy="1143000"/>
          </a:xfrm>
        </p:spPr>
        <p:txBody>
          <a:bodyPr/>
          <a:lstStyle/>
          <a:p>
            <a:r>
              <a:rPr lang="en-US" sz="4300" dirty="0"/>
              <a:t>Group Assignment:  Where Should Patrick Go to College?</a:t>
            </a:r>
          </a:p>
        </p:txBody>
      </p:sp>
      <p:sp>
        <p:nvSpPr>
          <p:cNvPr id="3" name="Content Placeholder 2">
            <a:extLst>
              <a:ext uri="{FF2B5EF4-FFF2-40B4-BE49-F238E27FC236}">
                <a16:creationId xmlns:a16="http://schemas.microsoft.com/office/drawing/2014/main" id="{9C3C8BF9-BAD4-FF46-A619-BB0D2FD5C559}"/>
              </a:ext>
            </a:extLst>
          </p:cNvPr>
          <p:cNvSpPr>
            <a:spLocks noGrp="1"/>
          </p:cNvSpPr>
          <p:nvPr>
            <p:ph idx="1"/>
          </p:nvPr>
        </p:nvSpPr>
        <p:spPr>
          <a:xfrm>
            <a:off x="5105400" y="2667000"/>
            <a:ext cx="3810000" cy="3779520"/>
          </a:xfrm>
        </p:spPr>
        <p:txBody>
          <a:bodyPr/>
          <a:lstStyle/>
          <a:p>
            <a:r>
              <a:rPr lang="en-US" sz="2000" dirty="0"/>
              <a:t>Pat is going to graduate high school with a 2.5/4.0 GPA and SAT score of 25, has a lot of experience managing social media accounts for student organizations, and possesses a positive record consulting regularly with businesses in the community paying $30 per hour and contracting for a minimum of 9 hours</a:t>
            </a:r>
          </a:p>
          <a:p>
            <a:endParaRPr lang="en-US" sz="2000" dirty="0"/>
          </a:p>
        </p:txBody>
      </p:sp>
      <p:graphicFrame>
        <p:nvGraphicFramePr>
          <p:cNvPr id="4" name="Content Placeholder 9">
            <a:extLst>
              <a:ext uri="{FF2B5EF4-FFF2-40B4-BE49-F238E27FC236}">
                <a16:creationId xmlns:a16="http://schemas.microsoft.com/office/drawing/2014/main" id="{77218262-22D5-CF45-9EFE-5B9D6E492C13}"/>
              </a:ext>
            </a:extLst>
          </p:cNvPr>
          <p:cNvGraphicFramePr>
            <a:graphicFrameLocks/>
          </p:cNvGraphicFramePr>
          <p:nvPr>
            <p:extLst>
              <p:ext uri="{D42A27DB-BD31-4B8C-83A1-F6EECF244321}">
                <p14:modId xmlns:p14="http://schemas.microsoft.com/office/powerpoint/2010/main" val="2231366328"/>
              </p:ext>
            </p:extLst>
          </p:nvPr>
        </p:nvGraphicFramePr>
        <p:xfrm>
          <a:off x="457200" y="3074312"/>
          <a:ext cx="4267202" cy="2859964"/>
        </p:xfrm>
        <a:graphic>
          <a:graphicData uri="http://schemas.openxmlformats.org/drawingml/2006/table">
            <a:tbl>
              <a:tblPr firstRow="1" firstCol="1" bandRow="1">
                <a:tableStyleId>{5C22544A-7EE6-4342-B048-85BDC9FD1C3A}</a:tableStyleId>
              </a:tblPr>
              <a:tblGrid>
                <a:gridCol w="917571">
                  <a:extLst>
                    <a:ext uri="{9D8B030D-6E8A-4147-A177-3AD203B41FA5}">
                      <a16:colId xmlns:a16="http://schemas.microsoft.com/office/drawing/2014/main" val="316291715"/>
                    </a:ext>
                  </a:extLst>
                </a:gridCol>
                <a:gridCol w="669619">
                  <a:extLst>
                    <a:ext uri="{9D8B030D-6E8A-4147-A177-3AD203B41FA5}">
                      <a16:colId xmlns:a16="http://schemas.microsoft.com/office/drawing/2014/main" val="4098094697"/>
                    </a:ext>
                  </a:extLst>
                </a:gridCol>
                <a:gridCol w="670003">
                  <a:extLst>
                    <a:ext uri="{9D8B030D-6E8A-4147-A177-3AD203B41FA5}">
                      <a16:colId xmlns:a16="http://schemas.microsoft.com/office/drawing/2014/main" val="3144768745"/>
                    </a:ext>
                  </a:extLst>
                </a:gridCol>
                <a:gridCol w="670003">
                  <a:extLst>
                    <a:ext uri="{9D8B030D-6E8A-4147-A177-3AD203B41FA5}">
                      <a16:colId xmlns:a16="http://schemas.microsoft.com/office/drawing/2014/main" val="3277300854"/>
                    </a:ext>
                  </a:extLst>
                </a:gridCol>
                <a:gridCol w="670003">
                  <a:extLst>
                    <a:ext uri="{9D8B030D-6E8A-4147-A177-3AD203B41FA5}">
                      <a16:colId xmlns:a16="http://schemas.microsoft.com/office/drawing/2014/main" val="1123705426"/>
                    </a:ext>
                  </a:extLst>
                </a:gridCol>
                <a:gridCol w="670003">
                  <a:extLst>
                    <a:ext uri="{9D8B030D-6E8A-4147-A177-3AD203B41FA5}">
                      <a16:colId xmlns:a16="http://schemas.microsoft.com/office/drawing/2014/main" val="3068617817"/>
                    </a:ext>
                  </a:extLst>
                </a:gridCol>
              </a:tblGrid>
              <a:tr h="659488">
                <a:tc>
                  <a:txBody>
                    <a:bodyPr/>
                    <a:lstStyle/>
                    <a:p>
                      <a:pPr marL="69215" marR="0" algn="l">
                        <a:lnSpc>
                          <a:spcPct val="100000"/>
                        </a:lnSpc>
                        <a:spcBef>
                          <a:spcPts val="0"/>
                        </a:spcBef>
                        <a:spcAft>
                          <a:spcPts val="0"/>
                        </a:spcAft>
                      </a:pPr>
                      <a:r>
                        <a:rPr lang="en-US" sz="900" kern="100">
                          <a:effectLst/>
                        </a:rPr>
                        <a:t>Criteria   →</a:t>
                      </a:r>
                      <a:endParaRPr lang="en-US" sz="800" kern="100">
                        <a:effectLst/>
                      </a:endParaRPr>
                    </a:p>
                    <a:p>
                      <a:pPr marL="69215" marR="0" algn="l">
                        <a:lnSpc>
                          <a:spcPct val="100000"/>
                        </a:lnSpc>
                        <a:spcBef>
                          <a:spcPts val="0"/>
                        </a:spcBef>
                        <a:spcAft>
                          <a:spcPts val="0"/>
                        </a:spcAft>
                      </a:pPr>
                      <a:r>
                        <a:rPr lang="en-US" sz="900" kern="100">
                          <a:effectLst/>
                        </a:rPr>
                        <a:t>↓</a:t>
                      </a:r>
                      <a:endParaRPr lang="en-US" sz="800" kern="100">
                        <a:effectLst/>
                      </a:endParaRPr>
                    </a:p>
                    <a:p>
                      <a:pPr marL="69215" marR="0" algn="l">
                        <a:lnSpc>
                          <a:spcPct val="100000"/>
                        </a:lnSpc>
                        <a:spcBef>
                          <a:spcPts val="0"/>
                        </a:spcBef>
                        <a:spcAft>
                          <a:spcPts val="0"/>
                        </a:spcAft>
                      </a:pPr>
                      <a:r>
                        <a:rPr lang="en-US" sz="900" kern="100">
                          <a:effectLst/>
                        </a:rPr>
                        <a:t>Alternatives</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727075" marR="0" algn="l">
                        <a:lnSpc>
                          <a:spcPct val="100000"/>
                        </a:lnSpc>
                        <a:spcBef>
                          <a:spcPts val="0"/>
                        </a:spcBef>
                        <a:spcAft>
                          <a:spcPts val="0"/>
                        </a:spcAft>
                      </a:pPr>
                      <a:r>
                        <a:rPr lang="en-US" sz="900" kern="100" dirty="0">
                          <a:effectLst/>
                        </a:rPr>
                        <a:t> </a:t>
                      </a:r>
                      <a:endParaRPr lang="en-US" sz="800" kern="100" dirty="0">
                        <a:effectLst/>
                      </a:endParaRPr>
                    </a:p>
                    <a:p>
                      <a:pPr marL="19050" marR="0" algn="ctr">
                        <a:lnSpc>
                          <a:spcPct val="100000"/>
                        </a:lnSpc>
                        <a:spcBef>
                          <a:spcPts val="0"/>
                        </a:spcBef>
                        <a:spcAft>
                          <a:spcPts val="0"/>
                        </a:spcAft>
                      </a:pP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530225" marR="0" algn="l">
                        <a:lnSpc>
                          <a:spcPct val="100000"/>
                        </a:lnSpc>
                        <a:spcBef>
                          <a:spcPts val="0"/>
                        </a:spcBef>
                        <a:spcAft>
                          <a:spcPts val="0"/>
                        </a:spcAft>
                      </a:pPr>
                      <a:r>
                        <a:rPr lang="en-US" sz="900" kern="100" dirty="0">
                          <a:effectLst/>
                        </a:rPr>
                        <a:t> </a:t>
                      </a:r>
                      <a:endParaRPr lang="en-US" sz="800" kern="100" dirty="0">
                        <a:effectLst/>
                      </a:endParaRPr>
                    </a:p>
                    <a:p>
                      <a:pPr marL="57150" marR="0" algn="ctr">
                        <a:lnSpc>
                          <a:spcPct val="100000"/>
                        </a:lnSpc>
                        <a:spcBef>
                          <a:spcPts val="0"/>
                        </a:spcBef>
                        <a:spcAft>
                          <a:spcPts val="0"/>
                        </a:spcAft>
                      </a:pP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551815" marR="0" algn="l">
                        <a:lnSpc>
                          <a:spcPct val="100000"/>
                        </a:lnSpc>
                        <a:spcBef>
                          <a:spcPts val="0"/>
                        </a:spcBef>
                        <a:spcAft>
                          <a:spcPts val="0"/>
                        </a:spcAft>
                      </a:pPr>
                      <a:r>
                        <a:rPr lang="en-US" sz="900" kern="100" dirty="0">
                          <a:effectLst/>
                        </a:rPr>
                        <a:t> </a:t>
                      </a:r>
                      <a:endParaRPr lang="en-US" sz="800" kern="100" dirty="0">
                        <a:effectLst/>
                      </a:endParaRPr>
                    </a:p>
                    <a:p>
                      <a:pPr marL="57150" marR="0" algn="ctr">
                        <a:lnSpc>
                          <a:spcPct val="100000"/>
                        </a:lnSpc>
                        <a:spcBef>
                          <a:spcPts val="0"/>
                        </a:spcBef>
                        <a:spcAft>
                          <a:spcPts val="0"/>
                        </a:spcAft>
                      </a:pPr>
                      <a:endParaRPr lang="en-US" sz="800" kern="100" dirty="0">
                        <a:effectLst/>
                      </a:endParaRPr>
                    </a:p>
                  </a:txBody>
                  <a:tcPr marL="0" marR="0" marT="0" marB="0" anchor="ctr"/>
                </a:tc>
                <a:tc>
                  <a:txBody>
                    <a:bodyPr/>
                    <a:lstStyle/>
                    <a:p>
                      <a:pPr marL="447675" marR="0" algn="l">
                        <a:lnSpc>
                          <a:spcPct val="100000"/>
                        </a:lnSpc>
                        <a:spcBef>
                          <a:spcPts val="0"/>
                        </a:spcBef>
                        <a:spcAft>
                          <a:spcPts val="0"/>
                        </a:spcAft>
                      </a:pPr>
                      <a:r>
                        <a:rPr lang="en-US" sz="900" kern="100" dirty="0">
                          <a:effectLst/>
                        </a:rPr>
                        <a:t> </a:t>
                      </a:r>
                      <a:endParaRPr lang="en-US" sz="800" kern="100" dirty="0">
                        <a:effectLst/>
                      </a:endParaRPr>
                    </a:p>
                    <a:p>
                      <a:pPr marL="57150" marR="0" algn="l">
                        <a:lnSpc>
                          <a:spcPct val="100000"/>
                        </a:lnSpc>
                        <a:spcBef>
                          <a:spcPts val="0"/>
                        </a:spcBef>
                        <a:spcAft>
                          <a:spcPts val="0"/>
                        </a:spcAft>
                      </a:pP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57150" marR="0" algn="ctr">
                        <a:lnSpc>
                          <a:spcPct val="100000"/>
                        </a:lnSpc>
                        <a:spcBef>
                          <a:spcPts val="0"/>
                        </a:spcBef>
                        <a:spcAft>
                          <a:spcPts val="0"/>
                        </a:spcAft>
                      </a:pPr>
                      <a:endParaRPr lang="en-US" sz="800" kern="100" dirty="0">
                        <a:effectLst/>
                      </a:endParaRPr>
                    </a:p>
                    <a:p>
                      <a:pPr marL="57150" marR="0" algn="ctr">
                        <a:lnSpc>
                          <a:spcPct val="100000"/>
                        </a:lnSpc>
                        <a:spcBef>
                          <a:spcPts val="0"/>
                        </a:spcBef>
                        <a:spcAft>
                          <a:spcPts val="0"/>
                        </a:spcAft>
                      </a:pPr>
                      <a:endParaRPr lang="en-US" sz="800" kern="100" dirty="0">
                        <a:effectLst/>
                      </a:endParaRPr>
                    </a:p>
                    <a:p>
                      <a:pPr marL="57150" marR="0" algn="ctr">
                        <a:lnSpc>
                          <a:spcPct val="100000"/>
                        </a:lnSpc>
                        <a:spcBef>
                          <a:spcPts val="0"/>
                        </a:spcBef>
                        <a:spcAft>
                          <a:spcPts val="0"/>
                        </a:spcAft>
                      </a:pPr>
                      <a:endParaRPr lang="en-US" sz="900" kern="100" dirty="0">
                        <a:effectLst/>
                      </a:endParaRPr>
                    </a:p>
                    <a:p>
                      <a:pPr marL="447675" marR="0" algn="l">
                        <a:lnSpc>
                          <a:spcPct val="100000"/>
                        </a:lnSpc>
                        <a:spcBef>
                          <a:spcPts val="0"/>
                        </a:spcBef>
                        <a:spcAft>
                          <a:spcPts val="0"/>
                        </a:spcAft>
                      </a:pP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439427107"/>
                  </a:ext>
                </a:extLst>
              </a:tr>
              <a:tr h="538448">
                <a:tc>
                  <a:txBody>
                    <a:bodyPr/>
                    <a:lstStyle/>
                    <a:p>
                      <a:pPr marL="400685" marR="0" algn="l">
                        <a:lnSpc>
                          <a:spcPct val="100000"/>
                        </a:lnSpc>
                        <a:spcBef>
                          <a:spcPts val="0"/>
                        </a:spcBef>
                        <a:spcAft>
                          <a:spcPts val="0"/>
                        </a:spcAft>
                      </a:pP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dirty="0">
                          <a:effectLst/>
                        </a:rPr>
                        <a:t> </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529303935"/>
                  </a:ext>
                </a:extLst>
              </a:tr>
              <a:tr h="538448">
                <a:tc>
                  <a:txBody>
                    <a:bodyPr/>
                    <a:lstStyle/>
                    <a:p>
                      <a:pPr marL="146685" marR="0" algn="l">
                        <a:lnSpc>
                          <a:spcPct val="100000"/>
                        </a:lnSpc>
                        <a:spcBef>
                          <a:spcPts val="0"/>
                        </a:spcBef>
                        <a:spcAft>
                          <a:spcPts val="0"/>
                        </a:spcAft>
                      </a:pPr>
                      <a:endParaRPr lang="en-US" sz="800" kern="100" dirty="0">
                        <a:effectLst/>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399146171"/>
                  </a:ext>
                </a:extLst>
              </a:tr>
              <a:tr h="527112">
                <a:tc>
                  <a:txBody>
                    <a:bodyPr/>
                    <a:lstStyle/>
                    <a:p>
                      <a:pPr marL="440055" marR="0" algn="l">
                        <a:lnSpc>
                          <a:spcPct val="100000"/>
                        </a:lnSpc>
                        <a:spcBef>
                          <a:spcPts val="0"/>
                        </a:spcBef>
                        <a:spcAft>
                          <a:spcPts val="0"/>
                        </a:spcAft>
                      </a:pP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3675106981"/>
                  </a:ext>
                </a:extLst>
              </a:tr>
              <a:tr h="596468">
                <a:tc>
                  <a:txBody>
                    <a:bodyPr/>
                    <a:lstStyle/>
                    <a:p>
                      <a:pPr marL="423545" marR="0" algn="l">
                        <a:lnSpc>
                          <a:spcPct val="100000"/>
                        </a:lnSpc>
                        <a:spcBef>
                          <a:spcPts val="0"/>
                        </a:spcBef>
                        <a:spcAft>
                          <a:spcPts val="0"/>
                        </a:spcAft>
                      </a:pP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9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l">
                        <a:lnSpc>
                          <a:spcPct val="100000"/>
                        </a:lnSpc>
                        <a:spcBef>
                          <a:spcPts val="0"/>
                        </a:spcBef>
                        <a:spcAft>
                          <a:spcPts val="1000"/>
                        </a:spcAft>
                      </a:pPr>
                      <a:r>
                        <a:rPr lang="en-US" sz="800" kern="100" dirty="0">
                          <a:effectLst/>
                        </a:rPr>
                        <a:t> </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212" marR="50212" marT="0" marB="0" anchor="ctr"/>
                </a:tc>
                <a:extLst>
                  <a:ext uri="{0D108BD9-81ED-4DB2-BD59-A6C34878D82A}">
                    <a16:rowId xmlns:a16="http://schemas.microsoft.com/office/drawing/2014/main" val="1258276494"/>
                  </a:ext>
                </a:extLst>
              </a:tr>
            </a:tbl>
          </a:graphicData>
        </a:graphic>
      </p:graphicFrame>
    </p:spTree>
    <p:extLst>
      <p:ext uri="{BB962C8B-B14F-4D97-AF65-F5344CB8AC3E}">
        <p14:creationId xmlns:p14="http://schemas.microsoft.com/office/powerpoint/2010/main" val="100836243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e475455f-c69b-4ff8-acf7-75612f4dc189">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FC4E6640BF8E4684BB0AD888238BAB" ma:contentTypeVersion="12" ma:contentTypeDescription="Create a new document." ma:contentTypeScope="" ma:versionID="ad2fc0d4fa62e1968d7a1186eb6b8bba">
  <xsd:schema xmlns:xsd="http://www.w3.org/2001/XMLSchema" xmlns:xs="http://www.w3.org/2001/XMLSchema" xmlns:p="http://schemas.microsoft.com/office/2006/metadata/properties" xmlns:ns2="aa0c1190-56bd-4797-9cf7-4990489609e0" xmlns:ns3="e475455f-c69b-4ff8-acf7-75612f4dc189" targetNamespace="http://schemas.microsoft.com/office/2006/metadata/properties" ma:root="true" ma:fieldsID="55f388ed21565ea9d77dc5deb097c60f" ns2:_="" ns3:_="">
    <xsd:import namespace="aa0c1190-56bd-4797-9cf7-4990489609e0"/>
    <xsd:import namespace="e475455f-c69b-4ff8-acf7-75612f4dc1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c1190-56bd-4797-9cf7-499048960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75455f-c69b-4ff8-acf7-75612f4dc1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7F8332A4-542C-494D-8506-1C720B46413C}">
  <ds:schemaRefs>
    <ds:schemaRef ds:uri="http://purl.org/dc/elements/1.1/"/>
    <ds:schemaRef ds:uri="http://purl.org/dc/terms/"/>
    <ds:schemaRef ds:uri="e475455f-c69b-4ff8-acf7-75612f4dc189"/>
    <ds:schemaRef ds:uri="http://schemas.microsoft.com/office/2006/documentManagement/types"/>
    <ds:schemaRef ds:uri="http://schemas.microsoft.com/office/infopath/2007/PartnerControls"/>
    <ds:schemaRef ds:uri="aa0c1190-56bd-4797-9cf7-4990489609e0"/>
    <ds:schemaRef ds:uri="http://purl.org/dc/dcmitype/"/>
    <ds:schemaRef ds:uri="http://www.w3.org/XML/1998/namespac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966C7189-D5CF-4126-A433-D6A52462643B}"/>
</file>

<file path=docProps/app.xml><?xml version="1.0" encoding="utf-8"?>
<Properties xmlns="http://schemas.openxmlformats.org/officeDocument/2006/extended-properties" xmlns:vt="http://schemas.openxmlformats.org/officeDocument/2006/docPropsVTypes">
  <Template/>
  <TotalTime>1873</TotalTime>
  <Words>1623</Words>
  <Application>Microsoft Macintosh PowerPoint</Application>
  <PresentationFormat>On-screen Show (4:3)</PresentationFormat>
  <Paragraphs>195</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College: If I am going,  where and why?   </vt:lpstr>
      <vt:lpstr>Introduction</vt:lpstr>
      <vt:lpstr>Every high school graduate chooses</vt:lpstr>
      <vt:lpstr>Opportunity cost: To go or not to go</vt:lpstr>
      <vt:lpstr>Low costs and high value options</vt:lpstr>
      <vt:lpstr>Group Assignment: Patrick is College Bound</vt:lpstr>
      <vt:lpstr>Use cost/benefit analysis to help Patrick decide</vt:lpstr>
      <vt:lpstr>Use cost/benefit analysis to help Patrick decide, continued</vt:lpstr>
      <vt:lpstr>Group Assignment:  Where Should Patrick Go to College?</vt:lpstr>
      <vt:lpstr>Debrief Group Assignment:  Where Should Patrick Go to College?</vt:lpstr>
      <vt:lpstr>Individual PACED Model</vt:lpstr>
      <vt:lpstr>Conclusion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subject/>
  <dc:creator>Marsha Masters</dc:creator>
  <cp:keywords/>
  <dc:description/>
  <cp:lastModifiedBy>Karen Harper</cp:lastModifiedBy>
  <cp:revision>268</cp:revision>
  <dcterms:created xsi:type="dcterms:W3CDTF">2012-09-11T15:07:18Z</dcterms:created>
  <dcterms:modified xsi:type="dcterms:W3CDTF">2020-05-27T21:21:19Z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