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7" r:id="rId6"/>
    <p:sldId id="258" r:id="rId7"/>
    <p:sldId id="259" r:id="rId8"/>
    <p:sldId id="260"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4"/>
    <p:restoredTop sz="92585"/>
  </p:normalViewPr>
  <p:slideViewPr>
    <p:cSldViewPr>
      <p:cViewPr varScale="1">
        <p:scale>
          <a:sx n="118" d="100"/>
          <a:sy n="118" d="100"/>
        </p:scale>
        <p:origin x="234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5/27/20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latinLnBrk="0"/>
            <a:r>
              <a:rPr lang="en-US" sz="1200" b="1" i="0" u="none" strike="noStrike" kern="1200" dirty="0">
                <a:solidFill>
                  <a:schemeClr val="tx1"/>
                </a:solidFill>
                <a:effectLst/>
                <a:latin typeface="+mn-lt"/>
                <a:ea typeface="ＭＳ Ｐゴシック" pitchFamily="-108" charset="-128"/>
                <a:cs typeface="ＭＳ Ｐゴシック" pitchFamily="-108" charset="-128"/>
              </a:rPr>
              <a:t>TEACHER:</a:t>
            </a:r>
            <a:r>
              <a:rPr lang="en-US" sz="1200" b="0" i="0" u="none" strike="noStrike" kern="1200" dirty="0">
                <a:solidFill>
                  <a:schemeClr val="tx1"/>
                </a:solidFill>
                <a:effectLst/>
                <a:latin typeface="+mn-lt"/>
                <a:ea typeface="ＭＳ Ｐゴシック" pitchFamily="-108" charset="-128"/>
                <a:cs typeface="ＭＳ Ｐゴシック" pitchFamily="-108" charset="-128"/>
              </a:rPr>
              <a:t>  Suppose you want to get a loan to buy a car.  What would you want to know about the loan?  Would you want to know the amount of your monthly payments?  Would you want to know how much you would have to repay including interest?  In this lesson, you will learn how to calculate simple interest.</a:t>
            </a:r>
          </a:p>
          <a:p>
            <a:pPr fontAlgn="base" latinLnBrk="0"/>
            <a:endParaRPr lang="en-US" sz="1200" b="0" i="0" u="none" strike="noStrike" kern="1200" dirty="0">
              <a:solidFill>
                <a:schemeClr val="tx1"/>
              </a:solidFill>
              <a:effectLst/>
              <a:latin typeface="+mn-lt"/>
              <a:ea typeface="ＭＳ Ｐゴシック" pitchFamily="-108" charset="-128"/>
              <a:cs typeface="ＭＳ Ｐゴシック" pitchFamily="-108" charset="-128"/>
            </a:endParaRPr>
          </a:p>
          <a:p>
            <a:pPr fontAlgn="base" latinLnBrk="0"/>
            <a:r>
              <a:rPr lang="en-US" sz="1200" b="0" i="0" u="none" strike="noStrike" kern="1200" dirty="0">
                <a:solidFill>
                  <a:schemeClr val="tx1"/>
                </a:solidFill>
                <a:effectLst/>
                <a:latin typeface="+mn-lt"/>
                <a:ea typeface="ＭＳ Ｐゴシック" pitchFamily="-108" charset="-128"/>
                <a:cs typeface="ＭＳ Ｐゴシック" pitchFamily="-108" charset="-128"/>
              </a:rPr>
              <a:t>When banks use simple interest, they consider the principal, the interest rate, and the length of time of the loan.  Today we will learn how banks calculate the amount in dollars to be repaid when money is borrowed.</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they will be using Oliver and his purchase of a new car to understand the most common terms used in lending as well as the process of calculating simple interest.  Introduce (or review) the following terms:  Principal (the </a:t>
            </a:r>
            <a:r>
              <a:rPr lang="en-US"/>
              <a:t>original amount borrowed </a:t>
            </a:r>
            <a:r>
              <a:rPr lang="en-US" dirty="0"/>
              <a:t>or loaned); Interest Rate (the price paid for using someone else’s money, expressed as a percentage of the amount borrowed); Duration of the loan (the number of months or years until the loan is repaid), and Monthly Payment (the amount of money required to be paid on the loan each month).  Remind students that a loan is a contract between the borrower and the lender and must be repaid according to the terms of the contract or loan.</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117330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Tell students that understanding how interest rates are calculated will help them determine the final cost of the good or services they are financing, and it will help them compare “deals” on different products.  Explain that interest is set by the lender and, unless otherwise specified, remains the same for the duration of the loan.</a:t>
            </a:r>
            <a:r>
              <a:rPr lang="en-US" dirty="0"/>
              <a:t>  Lenders charge interest to borrowers and pay interest to savings account holders.  The interest earned by the lender serves as an incentive for them to offer loans to consumers, and as an incentive for individuals to put money into savings accounts.  </a:t>
            </a:r>
          </a:p>
          <a:p>
            <a:endParaRPr lang="en-US" dirty="0"/>
          </a:p>
          <a:p>
            <a:r>
              <a:rPr lang="en-US" dirty="0"/>
              <a:t>Explain that simple interest is calculated only on the principal balance, and auto loans are generally calculated using the method of simple interest.  To calculate simple interest, multiply the principal times the interest rate times the length (duration) of the loan.   </a:t>
            </a:r>
          </a:p>
          <a:p>
            <a:endParaRPr lang="en-US" dirty="0"/>
          </a:p>
          <a:p>
            <a:r>
              <a:rPr lang="en-US" dirty="0"/>
              <a:t>Tell them you will use Oliver’s purchase as an example on the next slide.</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1388147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b="0" dirty="0"/>
              <a:t>Review Oliver’s purchase</a:t>
            </a:r>
            <a:r>
              <a:rPr lang="en-US" b="1" dirty="0"/>
              <a:t>.  </a:t>
            </a:r>
            <a:r>
              <a:rPr lang="en-US" b="0" dirty="0"/>
              <a:t>He borrowed $25,000 at an annual rate of interest rate of 4.2% for 60 months.  Because you are using an annual percentage rate (APR), you need to use years, not months, in the calculations – and 60 months is 5 years.  </a:t>
            </a:r>
            <a:endParaRPr lang="en-US" sz="1200" b="0" i="0" u="none" strike="noStrike" kern="1200" dirty="0">
              <a:solidFill>
                <a:schemeClr val="tx1"/>
              </a:solidFill>
              <a:effectLst/>
              <a:latin typeface="+mn-lt"/>
              <a:ea typeface="ＭＳ Ｐゴシック" pitchFamily="-108" charset="-128"/>
              <a:cs typeface="ＭＳ Ｐゴシック" pitchFamily="-108" charset="-128"/>
            </a:endParaRPr>
          </a:p>
          <a:p>
            <a:pPr rtl="0" fontAlgn="base"/>
            <a:endParaRPr lang="en-US" sz="1200" b="0" i="0" u="none" strike="noStrike" kern="1200" dirty="0">
              <a:solidFill>
                <a:schemeClr val="tx1"/>
              </a:solidFill>
              <a:effectLst/>
              <a:latin typeface="+mn-lt"/>
              <a:ea typeface="ＭＳ Ｐゴシック" pitchFamily="-108" charset="-128"/>
              <a:cs typeface="ＭＳ Ｐゴシック" pitchFamily="-108" charset="-128"/>
            </a:endParaRPr>
          </a:p>
          <a:p>
            <a:pPr rtl="0" fontAlgn="base"/>
            <a:r>
              <a:rPr lang="en-US" sz="1200" b="0" i="0" u="none" strike="noStrike" kern="1200" dirty="0">
                <a:solidFill>
                  <a:schemeClr val="tx1"/>
                </a:solidFill>
                <a:effectLst/>
                <a:latin typeface="+mn-lt"/>
                <a:ea typeface="ＭＳ Ｐゴシック" pitchFamily="-108" charset="-128"/>
                <a:cs typeface="ＭＳ Ｐゴシック" pitchFamily="-108" charset="-128"/>
              </a:rPr>
              <a:t>Point out the terms and corresponding amounts in the formula.   </a:t>
            </a:r>
            <a:r>
              <a:rPr lang="en-US" sz="1200" b="1" i="0" u="none" strike="noStrike" kern="1200" dirty="0">
                <a:solidFill>
                  <a:schemeClr val="tx1"/>
                </a:solidFill>
                <a:effectLst/>
                <a:latin typeface="Cambria Math" panose="02040503050406030204" pitchFamily="18" charset="0"/>
                <a:ea typeface="Cambria Math" panose="02040503050406030204" pitchFamily="18" charset="0"/>
                <a:cs typeface="ＭＳ Ｐゴシック" pitchFamily="-108" charset="-128"/>
              </a:rPr>
              <a:t>I</a:t>
            </a:r>
            <a:r>
              <a:rPr lang="en-US" sz="1200" b="0" i="0" u="none" strike="noStrike" kern="1200" dirty="0">
                <a:solidFill>
                  <a:schemeClr val="tx1"/>
                </a:solidFill>
                <a:effectLst/>
                <a:latin typeface="+mn-lt"/>
                <a:ea typeface="ＭＳ Ｐゴシック" pitchFamily="-108" charset="-128"/>
                <a:cs typeface="ＭＳ Ｐゴシック" pitchFamily="-108" charset="-128"/>
              </a:rPr>
              <a:t> = the amount that Oliver will pay over the life of the loan.  </a:t>
            </a:r>
            <a:r>
              <a:rPr lang="en-US" sz="1200" b="1" i="0" u="none" strike="noStrike" kern="1200" dirty="0">
                <a:solidFill>
                  <a:schemeClr val="tx1"/>
                </a:solidFill>
                <a:effectLst/>
                <a:latin typeface="+mn-lt"/>
                <a:ea typeface="ＭＳ Ｐゴシック" pitchFamily="-108" charset="-128"/>
                <a:cs typeface="ＭＳ Ｐゴシック" pitchFamily="-108" charset="-128"/>
              </a:rPr>
              <a:t>P </a:t>
            </a:r>
            <a:r>
              <a:rPr lang="en-US" sz="1200" b="0" i="0" u="none" strike="noStrike" kern="1200" dirty="0">
                <a:solidFill>
                  <a:schemeClr val="tx1"/>
                </a:solidFill>
                <a:effectLst/>
                <a:latin typeface="+mn-lt"/>
                <a:ea typeface="ＭＳ Ｐゴシック" pitchFamily="-108" charset="-128"/>
                <a:cs typeface="ＭＳ Ｐゴシック" pitchFamily="-108" charset="-128"/>
              </a:rPr>
              <a:t>= the principal (the dollar amount Oliver borrowed to purchase the vehicle), which is $25,000. </a:t>
            </a:r>
            <a:r>
              <a:rPr lang="en-US" sz="1200" b="1" i="0" u="none" strike="noStrike" kern="1200" dirty="0">
                <a:solidFill>
                  <a:schemeClr val="tx1"/>
                </a:solidFill>
                <a:effectLst/>
                <a:latin typeface="+mn-lt"/>
                <a:ea typeface="ＭＳ Ｐゴシック" pitchFamily="-108" charset="-128"/>
                <a:cs typeface="ＭＳ Ｐゴシック" pitchFamily="-108" charset="-128"/>
              </a:rPr>
              <a:t>r =</a:t>
            </a:r>
            <a:r>
              <a:rPr lang="en-US" sz="1200" b="0" i="0" u="none" strike="noStrike" kern="1200" dirty="0">
                <a:solidFill>
                  <a:schemeClr val="tx1"/>
                </a:solidFill>
                <a:effectLst/>
                <a:latin typeface="+mn-lt"/>
                <a:ea typeface="ＭＳ Ｐゴシック" pitchFamily="-108" charset="-128"/>
                <a:cs typeface="ＭＳ Ｐゴシック" pitchFamily="-108" charset="-128"/>
              </a:rPr>
              <a:t> the rate of interest (the credit union set the rate as 4.2%.  (Convert the percentage into a decimal to use in the formula by dividing 4.2 by 100 {4.2/100}, which means </a:t>
            </a:r>
            <a:r>
              <a:rPr lang="en-US" sz="1200" b="1" i="0" u="none" strike="noStrike" kern="1200" dirty="0">
                <a:solidFill>
                  <a:schemeClr val="tx1"/>
                </a:solidFill>
                <a:effectLst/>
                <a:latin typeface="+mn-lt"/>
                <a:ea typeface="ＭＳ Ｐゴシック" pitchFamily="-108" charset="-128"/>
                <a:cs typeface="ＭＳ Ｐゴシック" pitchFamily="-108" charset="-128"/>
              </a:rPr>
              <a:t>r </a:t>
            </a:r>
            <a:r>
              <a:rPr lang="en-US" sz="1200" b="0" i="0" u="none" strike="noStrike" kern="1200" dirty="0">
                <a:solidFill>
                  <a:schemeClr val="tx1"/>
                </a:solidFill>
                <a:effectLst/>
                <a:latin typeface="+mn-lt"/>
                <a:ea typeface="ＭＳ Ｐゴシック" pitchFamily="-108" charset="-128"/>
                <a:cs typeface="ＭＳ Ｐゴシック" pitchFamily="-108" charset="-128"/>
              </a:rPr>
              <a:t>is 0.042.)  </a:t>
            </a:r>
            <a:r>
              <a:rPr lang="en-US" sz="1200" b="1" i="0" u="none" strike="noStrike" kern="1200" dirty="0">
                <a:solidFill>
                  <a:schemeClr val="tx1"/>
                </a:solidFill>
                <a:effectLst/>
                <a:latin typeface="+mn-lt"/>
                <a:ea typeface="ＭＳ Ｐゴシック" pitchFamily="-108" charset="-128"/>
                <a:cs typeface="ＭＳ Ｐゴシック" pitchFamily="-108" charset="-128"/>
              </a:rPr>
              <a:t>t</a:t>
            </a:r>
            <a:r>
              <a:rPr lang="en-US" sz="1200" b="0" i="0" u="none" strike="noStrike" kern="1200" dirty="0">
                <a:solidFill>
                  <a:schemeClr val="tx1"/>
                </a:solidFill>
                <a:effectLst/>
                <a:latin typeface="+mn-lt"/>
                <a:ea typeface="ＭＳ Ｐゴシック" pitchFamily="-108" charset="-128"/>
                <a:cs typeface="ＭＳ Ｐゴシック" pitchFamily="-108" charset="-128"/>
              </a:rPr>
              <a:t> = time (the duration of the loan is 60 months or 5 years, and 5 is used because interest is stated as APR. )  </a:t>
            </a:r>
            <a:endParaRPr lang="en-US" sz="1200" b="1" i="0" u="none" strike="noStrike" kern="1200" dirty="0">
              <a:solidFill>
                <a:schemeClr val="tx1"/>
              </a:solidFill>
              <a:effectLst/>
              <a:latin typeface="+mn-lt"/>
              <a:ea typeface="ＭＳ Ｐゴシック" pitchFamily="-108" charset="-128"/>
              <a:cs typeface="ＭＳ Ｐゴシック" pitchFamily="-108" charset="-128"/>
            </a:endParaRP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4184115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0" dirty="0"/>
              <a:t>Explain that this slide plugs the numbers for Oliver’s loan into the simple interest formula, and they can now calculate the total amount that Oliver will pay for his vehicle over the course of his loan.  </a:t>
            </a:r>
          </a:p>
          <a:p>
            <a:endParaRPr lang="en-US" b="0" dirty="0"/>
          </a:p>
          <a:p>
            <a:r>
              <a:rPr lang="en-US" b="0" dirty="0"/>
              <a:t>Review the purchase with students before making the calculation to ensure they understand how the formula works.  </a:t>
            </a:r>
          </a:p>
          <a:p>
            <a:pPr marL="171450" indent="-171450">
              <a:buFont typeface="Arial" panose="020B0604020202020204" pitchFamily="34" charset="0"/>
              <a:buChar char="•"/>
            </a:pPr>
            <a:r>
              <a:rPr lang="en-US" b="0" dirty="0"/>
              <a:t>What was the vehicle’s purchase price?</a:t>
            </a:r>
          </a:p>
          <a:p>
            <a:pPr marL="628650" lvl="1" indent="-171450">
              <a:buFont typeface="Arial" panose="020B0604020202020204" pitchFamily="34" charset="0"/>
              <a:buChar char="•"/>
            </a:pPr>
            <a:r>
              <a:rPr lang="en-US" b="0" dirty="0"/>
              <a:t>$25,000.00</a:t>
            </a:r>
          </a:p>
          <a:p>
            <a:pPr marL="171450" lvl="0" indent="-171450">
              <a:buFont typeface="Arial" panose="020B0604020202020204" pitchFamily="34" charset="0"/>
              <a:buChar char="•"/>
            </a:pPr>
            <a:r>
              <a:rPr lang="en-US" b="0" dirty="0"/>
              <a:t>What was the interest rate (APR) the credit union charged?</a:t>
            </a:r>
          </a:p>
          <a:p>
            <a:pPr marL="628650" lvl="1" indent="-171450">
              <a:buFont typeface="Arial" panose="020B0604020202020204" pitchFamily="34" charset="0"/>
              <a:buChar char="•"/>
            </a:pPr>
            <a:r>
              <a:rPr lang="en-US" b="0" dirty="0"/>
              <a:t>4.2% or 0.042</a:t>
            </a:r>
          </a:p>
          <a:p>
            <a:pPr marL="171450" lvl="0" indent="-171450">
              <a:buFont typeface="Arial" panose="020B0604020202020204" pitchFamily="34" charset="0"/>
              <a:buChar char="•"/>
            </a:pPr>
            <a:r>
              <a:rPr lang="en-US" b="0" dirty="0"/>
              <a:t>How many years does Oliver have to pay off the loan?</a:t>
            </a:r>
          </a:p>
          <a:p>
            <a:pPr marL="628650" lvl="1" indent="-171450">
              <a:buFont typeface="Arial" panose="020B0604020202020204" pitchFamily="34" charset="0"/>
              <a:buChar char="•"/>
            </a:pPr>
            <a:r>
              <a:rPr lang="en-US" b="0" dirty="0"/>
              <a:t>5 years</a:t>
            </a:r>
          </a:p>
          <a:p>
            <a:pPr marL="0" lvl="0" indent="0">
              <a:buFont typeface="Arial" panose="020B0604020202020204" pitchFamily="34" charset="0"/>
              <a:buNone/>
            </a:pPr>
            <a:endParaRPr lang="en-US" b="0" dirty="0"/>
          </a:p>
          <a:p>
            <a:pPr marL="0" lvl="0" indent="0">
              <a:buFont typeface="Arial" panose="020B0604020202020204" pitchFamily="34" charset="0"/>
              <a:buNone/>
            </a:pPr>
            <a:r>
              <a:rPr lang="en-US" b="0" dirty="0"/>
              <a:t>Walk students through the calculation by showing them how to find I:  multiplying $25,000 * 0.042 * 5, resulting in $5,250 in simple interest that Oliver will pay on his car loan.</a:t>
            </a:r>
          </a:p>
          <a:p>
            <a:pPr marL="0" lvl="0" indent="0">
              <a:buFont typeface="Arial" panose="020B0604020202020204" pitchFamily="34" charset="0"/>
              <a:buNone/>
            </a:pPr>
            <a:endParaRPr lang="en-US" b="0" dirty="0"/>
          </a:p>
          <a:p>
            <a:pPr marL="0" lvl="0" indent="0">
              <a:buFont typeface="Arial" panose="020B0604020202020204" pitchFamily="34" charset="0"/>
              <a:buNone/>
            </a:pPr>
            <a:r>
              <a:rPr lang="en-US" b="0" dirty="0"/>
              <a:t>To find the total amount that Oliver will pay to purchase his car, add the interest to the principal ($25,000 + $5,250), which equals a grand total of $30,250.</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884865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dirty="0"/>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defRPr sz="2200"/>
            </a:lvl1pPr>
            <a:lvl2pPr>
              <a:lnSpc>
                <a:spcPct val="100000"/>
              </a:lnSpc>
              <a:spcAft>
                <a:spcPts val="800"/>
              </a:spcAft>
              <a:defRPr sz="2200"/>
            </a:lvl2pPr>
            <a:lvl3pPr>
              <a:lnSpc>
                <a:spcPct val="100000"/>
              </a:lnSpc>
              <a:spcAft>
                <a:spcPts val="800"/>
              </a:spcAft>
              <a:defRPr sz="2200"/>
            </a:lvl3pPr>
            <a:lvl4pPr>
              <a:lnSpc>
                <a:spcPct val="100000"/>
              </a:lnSpc>
              <a:spcAft>
                <a:spcPts val="800"/>
              </a:spcAft>
              <a:defRPr sz="2200"/>
            </a:lvl4pPr>
            <a:lvl5pPr>
              <a:lnSpc>
                <a:spcPct val="100000"/>
              </a:lnSpc>
              <a:spcAft>
                <a:spcPts val="800"/>
              </a:spcAft>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Calculating Simple Interest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6FCBDF-B2D8-6847-A097-0A505ABD7E71}"/>
              </a:ext>
            </a:extLst>
          </p:cNvPr>
          <p:cNvSpPr>
            <a:spLocks noGrp="1"/>
          </p:cNvSpPr>
          <p:nvPr>
            <p:ph type="ctrTitle"/>
          </p:nvPr>
        </p:nvSpPr>
        <p:spPr>
          <a:xfrm>
            <a:off x="685800" y="2971800"/>
            <a:ext cx="7772400" cy="784225"/>
          </a:xfrm>
        </p:spPr>
        <p:txBody>
          <a:bodyPr/>
          <a:lstStyle/>
          <a:p>
            <a:pPr>
              <a:spcBef>
                <a:spcPts val="4000"/>
              </a:spcBef>
            </a:pPr>
            <a:r>
              <a:rPr lang="en-US" dirty="0"/>
              <a:t>Calculating </a:t>
            </a:r>
            <a:br>
              <a:rPr lang="en-US" dirty="0"/>
            </a:br>
            <a:r>
              <a:rPr lang="en-US" dirty="0"/>
              <a:t>Simple Interest</a:t>
            </a:r>
            <a:endParaRPr lang="en-US" sz="22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dirty="0"/>
              <a:t>Calculating Simple Interest</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Oliver wants to purchase a new vehicle to get back and forth to work each day.  He plans to check out a local dealership and borrow the money from his credit union. </a:t>
            </a:r>
          </a:p>
          <a:p>
            <a:r>
              <a:rPr lang="en-US" dirty="0"/>
              <a:t>After test-driving a few options, Oliver decided to buy a used car for $25,000. </a:t>
            </a:r>
          </a:p>
          <a:p>
            <a:r>
              <a:rPr lang="en-US" dirty="0"/>
              <a:t>The credit union will lend him the money.  The loan is for 60 months at 4.2% APR and monthly payments of $504.17 for the duration of the loan.   </a:t>
            </a:r>
          </a:p>
          <a:p>
            <a:endParaRPr lang="en-US" dirty="0"/>
          </a:p>
          <a:p>
            <a:endParaRPr lang="en-US" dirty="0"/>
          </a:p>
        </p:txBody>
      </p:sp>
    </p:spTree>
    <p:extLst>
      <p:ext uri="{BB962C8B-B14F-4D97-AF65-F5344CB8AC3E}">
        <p14:creationId xmlns:p14="http://schemas.microsoft.com/office/powerpoint/2010/main" val="35322129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dirty="0"/>
              <a:t>Calculating Simple Interest</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Interest</a:t>
            </a:r>
          </a:p>
          <a:p>
            <a:pPr lvl="1">
              <a:buFont typeface="Arial" panose="020B0604020202020204" pitchFamily="34" charset="0"/>
              <a:buChar char="•"/>
            </a:pPr>
            <a:r>
              <a:rPr lang="en-US" dirty="0"/>
              <a:t>Money paid regularly, at a particular rate for the use of borrowed money.</a:t>
            </a:r>
            <a:br>
              <a:rPr lang="en-US" dirty="0"/>
            </a:br>
            <a:endParaRPr lang="en-US" dirty="0"/>
          </a:p>
          <a:p>
            <a:r>
              <a:rPr lang="en-US" dirty="0"/>
              <a:t>Method for calculating simple interest</a:t>
            </a:r>
          </a:p>
          <a:p>
            <a:pPr lvl="1">
              <a:buFont typeface="Arial" panose="020B0604020202020204" pitchFamily="34" charset="0"/>
              <a:buChar char="•"/>
            </a:pPr>
            <a:r>
              <a:rPr lang="en-US" dirty="0"/>
              <a:t>Simple Interest</a:t>
            </a:r>
          </a:p>
          <a:p>
            <a:pPr lvl="2">
              <a:buFont typeface="Arial" panose="020B0604020202020204" pitchFamily="34" charset="0"/>
              <a:buChar char="•"/>
            </a:pPr>
            <a:r>
              <a:rPr lang="en-US" dirty="0"/>
              <a:t>Interest calculated on the principal balance only</a:t>
            </a:r>
          </a:p>
          <a:p>
            <a:pPr lvl="2">
              <a:buFont typeface="Arial" panose="020B0604020202020204" pitchFamily="34" charset="0"/>
              <a:buChar char="•"/>
            </a:pPr>
            <a:r>
              <a:rPr lang="en-US" dirty="0"/>
              <a:t>Formula: 𝐼=𝑃∗𝑟∗𝑡</a:t>
            </a:r>
          </a:p>
          <a:p>
            <a:endParaRPr lang="en-US" dirty="0"/>
          </a:p>
          <a:p>
            <a:endParaRPr lang="en-US" dirty="0"/>
          </a:p>
          <a:p>
            <a:endParaRPr lang="en-US" dirty="0"/>
          </a:p>
        </p:txBody>
      </p:sp>
    </p:spTree>
    <p:extLst>
      <p:ext uri="{BB962C8B-B14F-4D97-AF65-F5344CB8AC3E}">
        <p14:creationId xmlns:p14="http://schemas.microsoft.com/office/powerpoint/2010/main" val="144867128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dirty="0"/>
              <a:t>The Formula Explained</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F489A996-3E12-3740-963C-282BF9FE64E0}"/>
                  </a:ext>
                </a:extLst>
              </p:cNvPr>
              <p:cNvSpPr/>
              <p:nvPr/>
            </p:nvSpPr>
            <p:spPr>
              <a:xfrm>
                <a:off x="3490197" y="2286000"/>
                <a:ext cx="216360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solidFill>
                            <a:schemeClr val="tx1"/>
                          </a:solidFill>
                          <a:latin typeface="Cambria Math" panose="02040503050406030204" pitchFamily="18" charset="0"/>
                        </a:rPr>
                        <m:t>𝑰</m:t>
                      </m:r>
                      <m:r>
                        <a:rPr lang="en-US" sz="2800" b="1" i="1" smtClean="0">
                          <a:solidFill>
                            <a:schemeClr val="tx1"/>
                          </a:solidFill>
                          <a:latin typeface="Cambria Math" panose="02040503050406030204" pitchFamily="18" charset="0"/>
                        </a:rPr>
                        <m:t>=</m:t>
                      </m:r>
                      <m:r>
                        <a:rPr lang="en-US" sz="2800" b="1" i="1" smtClean="0">
                          <a:solidFill>
                            <a:schemeClr val="tx1"/>
                          </a:solidFill>
                          <a:latin typeface="Cambria Math" panose="02040503050406030204" pitchFamily="18" charset="0"/>
                        </a:rPr>
                        <m:t>𝑷</m:t>
                      </m:r>
                      <m:r>
                        <a:rPr lang="en-US" sz="2800" b="1" i="1" smtClean="0">
                          <a:solidFill>
                            <a:schemeClr val="tx1"/>
                          </a:solidFill>
                          <a:latin typeface="Cambria Math" panose="02040503050406030204" pitchFamily="18" charset="0"/>
                        </a:rPr>
                        <m:t>∗</m:t>
                      </m:r>
                      <m:r>
                        <a:rPr lang="en-US" sz="2800" b="1" i="1" smtClean="0">
                          <a:solidFill>
                            <a:schemeClr val="tx1"/>
                          </a:solidFill>
                          <a:latin typeface="Cambria Math" panose="02040503050406030204" pitchFamily="18" charset="0"/>
                        </a:rPr>
                        <m:t>𝒓</m:t>
                      </m:r>
                      <m:r>
                        <a:rPr lang="en-US" sz="2800" b="1" i="1" smtClean="0">
                          <a:solidFill>
                            <a:schemeClr val="tx1"/>
                          </a:solidFill>
                          <a:latin typeface="Cambria Math" panose="02040503050406030204" pitchFamily="18" charset="0"/>
                        </a:rPr>
                        <m:t>∗</m:t>
                      </m:r>
                      <m:r>
                        <a:rPr lang="en-US" sz="2800" b="1" i="1" smtClean="0">
                          <a:solidFill>
                            <a:schemeClr val="tx1"/>
                          </a:solidFill>
                          <a:latin typeface="Cambria Math" panose="02040503050406030204" pitchFamily="18" charset="0"/>
                        </a:rPr>
                        <m:t>𝒕</m:t>
                      </m:r>
                    </m:oMath>
                  </m:oMathPara>
                </a14:m>
                <a:endParaRPr lang="en-US" sz="2800" b="1" dirty="0">
                  <a:solidFill>
                    <a:schemeClr val="tx1"/>
                  </a:solidFill>
                  <a:latin typeface="Helvetica" pitchFamily="2" charset="0"/>
                </a:endParaRPr>
              </a:p>
            </p:txBody>
          </p:sp>
        </mc:Choice>
        <mc:Fallback xmlns="">
          <p:sp>
            <p:nvSpPr>
              <p:cNvPr id="6" name="Rectangle 5">
                <a:extLst>
                  <a:ext uri="{FF2B5EF4-FFF2-40B4-BE49-F238E27FC236}">
                    <a16:creationId xmlns:a16="http://schemas.microsoft.com/office/drawing/2014/main" id="{F489A996-3E12-3740-963C-282BF9FE64E0}"/>
                  </a:ext>
                </a:extLst>
              </p:cNvPr>
              <p:cNvSpPr>
                <a:spLocks noRot="1" noChangeAspect="1" noMove="1" noResize="1" noEditPoints="1" noAdjustHandles="1" noChangeArrowheads="1" noChangeShapeType="1" noTextEdit="1"/>
              </p:cNvSpPr>
              <p:nvPr/>
            </p:nvSpPr>
            <p:spPr>
              <a:xfrm>
                <a:off x="3490197" y="2286000"/>
                <a:ext cx="2163605" cy="52322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 Placeholder 3">
                <a:extLst>
                  <a:ext uri="{FF2B5EF4-FFF2-40B4-BE49-F238E27FC236}">
                    <a16:creationId xmlns:a16="http://schemas.microsoft.com/office/drawing/2014/main" id="{7464DDBF-D41E-4F4F-BDA5-8CD3F620488E}"/>
                  </a:ext>
                </a:extLst>
              </p:cNvPr>
              <p:cNvSpPr txBox="1">
                <a:spLocks/>
              </p:cNvSpPr>
              <p:nvPr/>
            </p:nvSpPr>
            <p:spPr>
              <a:xfrm>
                <a:off x="347474" y="3161130"/>
                <a:ext cx="2438400" cy="2734928"/>
              </a:xfrm>
              <a:prstGeom prst="rect">
                <a:avLst/>
              </a:prstGeom>
            </p:spPr>
            <p:txBody>
              <a:bodyPr/>
              <a:lst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t>Principal (</a:t>
                </a:r>
                <a14:m>
                  <m:oMath xmlns:m="http://schemas.openxmlformats.org/officeDocument/2006/math">
                    <m:r>
                      <a:rPr lang="en-US" sz="2400" b="1" i="1" dirty="0">
                        <a:latin typeface="Cambria Math" panose="02040503050406030204" pitchFamily="18" charset="0"/>
                      </a:rPr>
                      <m:t>𝑷</m:t>
                    </m:r>
                  </m:oMath>
                </a14:m>
                <a:r>
                  <a:rPr lang="en-US" sz="2400" b="1" dirty="0"/>
                  <a:t>)</a:t>
                </a:r>
              </a:p>
              <a:p>
                <a:pPr marL="0" indent="0" algn="ctr">
                  <a:lnSpc>
                    <a:spcPct val="100000"/>
                  </a:lnSpc>
                  <a:buNone/>
                </a:pPr>
                <a:r>
                  <a:rPr lang="en-US" sz="1600" dirty="0"/>
                  <a:t>The amount of money borrowed</a:t>
                </a:r>
              </a:p>
              <a:p>
                <a:pPr marL="0" indent="0" algn="ctr">
                  <a:lnSpc>
                    <a:spcPct val="100000"/>
                  </a:lnSpc>
                  <a:buNone/>
                </a:pPr>
                <a:endParaRPr lang="en-US" sz="1600" dirty="0"/>
              </a:p>
              <a:p>
                <a:pPr marL="0" indent="0" algn="ctr">
                  <a:lnSpc>
                    <a:spcPct val="100000"/>
                  </a:lnSpc>
                  <a:buNone/>
                </a:pPr>
                <a:r>
                  <a:rPr lang="en-US" sz="1600" dirty="0"/>
                  <a:t>Warm-Up Scenario</a:t>
                </a:r>
                <a:br>
                  <a:rPr lang="en-US" sz="1600" dirty="0"/>
                </a:br>
                <a:r>
                  <a:rPr lang="en-US" sz="1600" dirty="0"/>
                  <a:t>$25,000</a:t>
                </a:r>
              </a:p>
              <a:p>
                <a:pPr marL="0" indent="0" algn="ctr">
                  <a:buNone/>
                </a:pPr>
                <a:endParaRPr lang="en-US" sz="1800" dirty="0"/>
              </a:p>
            </p:txBody>
          </p:sp>
        </mc:Choice>
        <mc:Fallback xmlns="">
          <p:sp>
            <p:nvSpPr>
              <p:cNvPr id="8" name="Text Placeholder 3">
                <a:extLst>
                  <a:ext uri="{FF2B5EF4-FFF2-40B4-BE49-F238E27FC236}">
                    <a16:creationId xmlns:a16="http://schemas.microsoft.com/office/drawing/2014/main" id="{7464DDBF-D41E-4F4F-BDA5-8CD3F620488E}"/>
                  </a:ext>
                </a:extLst>
              </p:cNvPr>
              <p:cNvSpPr txBox="1">
                <a:spLocks noRot="1" noChangeAspect="1" noMove="1" noResize="1" noEditPoints="1" noAdjustHandles="1" noChangeArrowheads="1" noChangeShapeType="1" noTextEdit="1"/>
              </p:cNvSpPr>
              <p:nvPr/>
            </p:nvSpPr>
            <p:spPr>
              <a:xfrm>
                <a:off x="347474" y="3161130"/>
                <a:ext cx="2438400" cy="2734928"/>
              </a:xfrm>
              <a:prstGeom prst="rect">
                <a:avLst/>
              </a:prstGeom>
              <a:blipFill>
                <a:blip r:embed="rId4"/>
                <a:stretch>
                  <a:fillRect t="-18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 Placeholder 5">
                <a:extLst>
                  <a:ext uri="{FF2B5EF4-FFF2-40B4-BE49-F238E27FC236}">
                    <a16:creationId xmlns:a16="http://schemas.microsoft.com/office/drawing/2014/main" id="{051BBA21-79AD-5445-A757-9C19E7281164}"/>
                  </a:ext>
                </a:extLst>
              </p:cNvPr>
              <p:cNvSpPr txBox="1">
                <a:spLocks/>
              </p:cNvSpPr>
              <p:nvPr/>
            </p:nvSpPr>
            <p:spPr>
              <a:xfrm>
                <a:off x="3183636" y="3161130"/>
                <a:ext cx="2667000" cy="2734928"/>
              </a:xfrm>
              <a:prstGeom prst="rect">
                <a:avLst/>
              </a:prstGeom>
            </p:spPr>
            <p:txBody>
              <a:bodyPr/>
              <a:lst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t>Interest rate (</a:t>
                </a:r>
                <a14:m>
                  <m:oMath xmlns:m="http://schemas.openxmlformats.org/officeDocument/2006/math">
                    <m:r>
                      <a:rPr lang="en-US" sz="2400" b="1" i="1">
                        <a:latin typeface="Cambria Math" panose="02040503050406030204" pitchFamily="18" charset="0"/>
                      </a:rPr>
                      <m:t>𝒓</m:t>
                    </m:r>
                  </m:oMath>
                </a14:m>
                <a:r>
                  <a:rPr lang="en-US" sz="2400" b="1" dirty="0"/>
                  <a:t>) </a:t>
                </a:r>
              </a:p>
              <a:p>
                <a:pPr marL="0" indent="0" algn="ctr">
                  <a:lnSpc>
                    <a:spcPct val="100000"/>
                  </a:lnSpc>
                  <a:spcAft>
                    <a:spcPts val="0"/>
                  </a:spcAft>
                  <a:buNone/>
                </a:pPr>
                <a:r>
                  <a:rPr lang="en-US" sz="1600" dirty="0"/>
                  <a:t>A Finance Charge, or the cost of credit </a:t>
                </a:r>
                <a:br>
                  <a:rPr lang="en-US" sz="1600" dirty="0"/>
                </a:br>
                <a:br>
                  <a:rPr lang="en-US" sz="1600" dirty="0"/>
                </a:br>
                <a:endParaRPr lang="en-US" sz="1600" dirty="0"/>
              </a:p>
              <a:p>
                <a:pPr marL="0" indent="0" algn="ctr">
                  <a:lnSpc>
                    <a:spcPct val="100000"/>
                  </a:lnSpc>
                  <a:spcAft>
                    <a:spcPts val="0"/>
                  </a:spcAft>
                  <a:buNone/>
                </a:pPr>
                <a:r>
                  <a:rPr lang="en-US" sz="1600" dirty="0"/>
                  <a:t>Warm-Up Scenario</a:t>
                </a:r>
                <a:br>
                  <a:rPr lang="en-US" sz="1600" dirty="0"/>
                </a:br>
                <a:r>
                  <a:rPr lang="en-US" sz="1600" dirty="0"/>
                  <a:t>4.2% or 0.042</a:t>
                </a:r>
              </a:p>
            </p:txBody>
          </p:sp>
        </mc:Choice>
        <mc:Fallback xmlns="">
          <p:sp>
            <p:nvSpPr>
              <p:cNvPr id="10" name="Text Placeholder 5">
                <a:extLst>
                  <a:ext uri="{FF2B5EF4-FFF2-40B4-BE49-F238E27FC236}">
                    <a16:creationId xmlns:a16="http://schemas.microsoft.com/office/drawing/2014/main" id="{051BBA21-79AD-5445-A757-9C19E7281164}"/>
                  </a:ext>
                </a:extLst>
              </p:cNvPr>
              <p:cNvSpPr txBox="1">
                <a:spLocks noRot="1" noChangeAspect="1" noMove="1" noResize="1" noEditPoints="1" noAdjustHandles="1" noChangeArrowheads="1" noChangeShapeType="1" noTextEdit="1"/>
              </p:cNvSpPr>
              <p:nvPr/>
            </p:nvSpPr>
            <p:spPr>
              <a:xfrm>
                <a:off x="3183636" y="3161130"/>
                <a:ext cx="2667000" cy="2734928"/>
              </a:xfrm>
              <a:prstGeom prst="rect">
                <a:avLst/>
              </a:prstGeom>
              <a:blipFill>
                <a:blip r:embed="rId5"/>
                <a:stretch>
                  <a:fillRect t="-1852" r="-4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Placeholder 7">
                <a:extLst>
                  <a:ext uri="{FF2B5EF4-FFF2-40B4-BE49-F238E27FC236}">
                    <a16:creationId xmlns:a16="http://schemas.microsoft.com/office/drawing/2014/main" id="{80578C69-C3AA-9D47-985B-2B20B83D65D9}"/>
                  </a:ext>
                </a:extLst>
              </p:cNvPr>
              <p:cNvSpPr txBox="1">
                <a:spLocks/>
              </p:cNvSpPr>
              <p:nvPr/>
            </p:nvSpPr>
            <p:spPr>
              <a:xfrm>
                <a:off x="6172200" y="3161130"/>
                <a:ext cx="2548128" cy="2734928"/>
              </a:xfrm>
              <a:prstGeom prst="rect">
                <a:avLst/>
              </a:prstGeom>
            </p:spPr>
            <p:txBody>
              <a:bodyPr/>
              <a:lst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t>Time (</a:t>
                </a:r>
                <a14:m>
                  <m:oMath xmlns:m="http://schemas.openxmlformats.org/officeDocument/2006/math">
                    <m:r>
                      <a:rPr lang="en-US" sz="2400" b="1" i="1" dirty="0">
                        <a:latin typeface="Cambria Math" panose="02040503050406030204" pitchFamily="18" charset="0"/>
                      </a:rPr>
                      <m:t>𝒕</m:t>
                    </m:r>
                  </m:oMath>
                </a14:m>
                <a:r>
                  <a:rPr lang="en-US" sz="2400" b="1" dirty="0"/>
                  <a:t>)</a:t>
                </a:r>
              </a:p>
              <a:p>
                <a:pPr marL="0" indent="0" algn="ctr">
                  <a:lnSpc>
                    <a:spcPct val="100000"/>
                  </a:lnSpc>
                  <a:spcAft>
                    <a:spcPts val="0"/>
                  </a:spcAft>
                  <a:buNone/>
                </a:pPr>
                <a:r>
                  <a:rPr lang="en-US" sz="1600" dirty="0"/>
                  <a:t>The number of time periods that will make up the duration of the loan in Years</a:t>
                </a:r>
              </a:p>
              <a:p>
                <a:pPr marL="0" indent="0" algn="ctr">
                  <a:lnSpc>
                    <a:spcPct val="100000"/>
                  </a:lnSpc>
                  <a:spcAft>
                    <a:spcPts val="0"/>
                  </a:spcAft>
                  <a:buNone/>
                </a:pPr>
                <a:endParaRPr lang="en-US" sz="1600" dirty="0"/>
              </a:p>
              <a:p>
                <a:pPr marL="0" indent="0" algn="ctr">
                  <a:lnSpc>
                    <a:spcPct val="100000"/>
                  </a:lnSpc>
                  <a:buNone/>
                </a:pPr>
                <a:r>
                  <a:rPr lang="en-US" sz="1600"/>
                  <a:t>Warm-Up </a:t>
                </a:r>
                <a:r>
                  <a:rPr lang="en-US" sz="1600" dirty="0"/>
                  <a:t>Scenario</a:t>
                </a:r>
                <a:br>
                  <a:rPr lang="en-US" sz="1600" dirty="0"/>
                </a:br>
                <a:r>
                  <a:rPr lang="en-US" sz="1600" dirty="0"/>
                  <a:t>5 </a:t>
                </a:r>
              </a:p>
            </p:txBody>
          </p:sp>
        </mc:Choice>
        <mc:Fallback xmlns="">
          <p:sp>
            <p:nvSpPr>
              <p:cNvPr id="12" name="Text Placeholder 7">
                <a:extLst>
                  <a:ext uri="{FF2B5EF4-FFF2-40B4-BE49-F238E27FC236}">
                    <a16:creationId xmlns:a16="http://schemas.microsoft.com/office/drawing/2014/main" id="{80578C69-C3AA-9D47-985B-2B20B83D65D9}"/>
                  </a:ext>
                </a:extLst>
              </p:cNvPr>
              <p:cNvSpPr txBox="1">
                <a:spLocks noRot="1" noChangeAspect="1" noMove="1" noResize="1" noEditPoints="1" noAdjustHandles="1" noChangeArrowheads="1" noChangeShapeType="1" noTextEdit="1"/>
              </p:cNvSpPr>
              <p:nvPr/>
            </p:nvSpPr>
            <p:spPr>
              <a:xfrm>
                <a:off x="6172200" y="3161130"/>
                <a:ext cx="2548128" cy="2734928"/>
              </a:xfrm>
              <a:prstGeom prst="rect">
                <a:avLst/>
              </a:prstGeom>
              <a:blipFill>
                <a:blip r:embed="rId6"/>
                <a:stretch>
                  <a:fillRect t="-1852" r="-990"/>
                </a:stretch>
              </a:blipFill>
            </p:spPr>
            <p:txBody>
              <a:bodyPr/>
              <a:lstStyle/>
              <a:p>
                <a:r>
                  <a:rPr lang="en-US">
                    <a:noFill/>
                  </a:rPr>
                  <a:t> </a:t>
                </a:r>
              </a:p>
            </p:txBody>
          </p:sp>
        </mc:Fallback>
      </mc:AlternateContent>
    </p:spTree>
    <p:extLst>
      <p:ext uri="{BB962C8B-B14F-4D97-AF65-F5344CB8AC3E}">
        <p14:creationId xmlns:p14="http://schemas.microsoft.com/office/powerpoint/2010/main" val="344607134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 calcmode="lin" valueType="num">
                                      <p:cBhvr additive="base">
                                        <p:cTn id="3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2" end="2"/>
                                            </p:txEl>
                                          </p:spTgt>
                                        </p:tgtEl>
                                        <p:attrNameLst>
                                          <p:attrName>style.visibility</p:attrName>
                                        </p:attrNameLst>
                                      </p:cBhvr>
                                      <p:to>
                                        <p:strVal val="visible"/>
                                      </p:to>
                                    </p:set>
                                    <p:anim calcmode="lin" valueType="num">
                                      <p:cBhvr additive="base">
                                        <p:cTn id="3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anim calcmode="lin" valueType="num">
                                      <p:cBhvr additive="base">
                                        <p:cTn id="4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xEl>
                                              <p:pRg st="1" end="1"/>
                                            </p:txEl>
                                          </p:spTgt>
                                        </p:tgtEl>
                                        <p:attrNameLst>
                                          <p:attrName>style.visibility</p:attrName>
                                        </p:attrNameLst>
                                      </p:cBhvr>
                                      <p:to>
                                        <p:strVal val="visible"/>
                                      </p:to>
                                    </p:set>
                                    <p:anim calcmode="lin" valueType="num">
                                      <p:cBhvr additive="base">
                                        <p:cTn id="4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xEl>
                                              <p:pRg st="3" end="3"/>
                                            </p:txEl>
                                          </p:spTgt>
                                        </p:tgtEl>
                                        <p:attrNameLst>
                                          <p:attrName>style.visibility</p:attrName>
                                        </p:attrNameLst>
                                      </p:cBhvr>
                                      <p:to>
                                        <p:strVal val="visible"/>
                                      </p:to>
                                    </p:set>
                                    <p:anim calcmode="lin" valueType="num">
                                      <p:cBhvr additive="base">
                                        <p:cTn id="5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dirty="0"/>
              <a:t>The Formula Applied</a:t>
            </a:r>
          </a:p>
        </p:txBody>
      </p:sp>
      <mc:AlternateContent xmlns:mc="http://schemas.openxmlformats.org/markup-compatibility/2006" xmlns:a14="http://schemas.microsoft.com/office/drawing/2010/main">
        <mc:Choice Requires="a14">
          <p:sp>
            <p:nvSpPr>
              <p:cNvPr id="7" name="Content Placeholder 3">
                <a:extLst>
                  <a:ext uri="{FF2B5EF4-FFF2-40B4-BE49-F238E27FC236}">
                    <a16:creationId xmlns:a16="http://schemas.microsoft.com/office/drawing/2014/main" id="{9FB10014-8E36-6E43-9185-67FA06FDAA26}"/>
                  </a:ext>
                </a:extLst>
              </p:cNvPr>
              <p:cNvSpPr txBox="1">
                <a:spLocks/>
              </p:cNvSpPr>
              <p:nvPr/>
            </p:nvSpPr>
            <p:spPr>
              <a:xfrm>
                <a:off x="5486400" y="2665334"/>
                <a:ext cx="3124200" cy="3031599"/>
              </a:xfrm>
              <a:prstGeom prst="rect">
                <a:avLst/>
              </a:prstGeom>
              <a:noFill/>
            </p:spPr>
            <p:txBody>
              <a:bodyPr wrap="square" rtlCol="0">
                <a:spAutoFit/>
              </a:bodyPr>
              <a:lst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buFont typeface="Arial" pitchFamily="-108" charset="0"/>
                  <a:buNone/>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𝐼</m:t>
                      </m:r>
                      <m:r>
                        <a:rPr lang="en-US" sz="2000" i="1" smtClean="0">
                          <a:latin typeface="Cambria Math" panose="02040503050406030204" pitchFamily="18" charset="0"/>
                        </a:rPr>
                        <m:t>=</m:t>
                      </m:r>
                      <m:r>
                        <a:rPr lang="en-US" sz="2000" i="1" smtClean="0">
                          <a:latin typeface="Cambria Math" panose="02040503050406030204" pitchFamily="18" charset="0"/>
                        </a:rPr>
                        <m:t>𝑃</m:t>
                      </m:r>
                      <m:r>
                        <a:rPr lang="en-US" sz="2000" i="1" smtClean="0">
                          <a:latin typeface="Cambria Math" panose="02040503050406030204" pitchFamily="18" charset="0"/>
                        </a:rPr>
                        <m:t>∗</m:t>
                      </m:r>
                      <m:r>
                        <a:rPr lang="en-US" sz="2000" i="1" smtClean="0">
                          <a:latin typeface="Cambria Math" panose="02040503050406030204" pitchFamily="18" charset="0"/>
                        </a:rPr>
                        <m:t>𝑟</m:t>
                      </m:r>
                      <m:r>
                        <a:rPr lang="en-US" sz="2000" i="1" smtClean="0">
                          <a:latin typeface="Cambria Math" panose="02040503050406030204" pitchFamily="18" charset="0"/>
                        </a:rPr>
                        <m:t>∗</m:t>
                      </m:r>
                      <m:r>
                        <a:rPr lang="en-US" sz="2000" i="1" smtClean="0">
                          <a:latin typeface="Cambria Math" panose="02040503050406030204" pitchFamily="18" charset="0"/>
                        </a:rPr>
                        <m:t>𝑡</m:t>
                      </m:r>
                    </m:oMath>
                  </m:oMathPara>
                </a14:m>
                <a:endParaRPr lang="en-US" sz="2000" dirty="0">
                  <a:latin typeface="Helvetica" pitchFamily="2" charset="0"/>
                </a:endParaRPr>
              </a:p>
              <a:p>
                <a:pPr marL="0" indent="0">
                  <a:lnSpc>
                    <a:spcPct val="100000"/>
                  </a:lnSpc>
                  <a:buFont typeface="Arial" pitchFamily="-108" charset="0"/>
                  <a:buNone/>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𝐼</m:t>
                      </m:r>
                      <m:r>
                        <a:rPr lang="en-US" sz="2000" i="1" smtClean="0">
                          <a:latin typeface="Cambria Math" panose="02040503050406030204" pitchFamily="18" charset="0"/>
                        </a:rPr>
                        <m:t>=$25,000∗0.042∗5</m:t>
                      </m:r>
                    </m:oMath>
                  </m:oMathPara>
                </a14:m>
                <a:endParaRPr lang="en-US" sz="2000" dirty="0">
                  <a:latin typeface="Helvetica" pitchFamily="2" charset="0"/>
                </a:endParaRPr>
              </a:p>
              <a:p>
                <a:pPr marL="0" indent="0">
                  <a:lnSpc>
                    <a:spcPct val="100000"/>
                  </a:lnSpc>
                  <a:buFont typeface="Arial" pitchFamily="-108" charset="0"/>
                  <a:buNone/>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𝐼</m:t>
                      </m:r>
                      <m:r>
                        <a:rPr lang="en-US" sz="2000" i="1" smtClean="0">
                          <a:latin typeface="Cambria Math" panose="02040503050406030204" pitchFamily="18" charset="0"/>
                        </a:rPr>
                        <m:t>=$5,250</m:t>
                      </m:r>
                    </m:oMath>
                  </m:oMathPara>
                </a14:m>
                <a:endParaRPr lang="en-US" sz="2000" dirty="0">
                  <a:latin typeface="Helvetica" pitchFamily="2" charset="0"/>
                </a:endParaRPr>
              </a:p>
              <a:p>
                <a:pPr marL="0" indent="0" algn="ctr">
                  <a:lnSpc>
                    <a:spcPct val="150000"/>
                  </a:lnSpc>
                  <a:buFont typeface="Arial" pitchFamily="-108" charset="0"/>
                  <a:buNone/>
                </a:pPr>
                <a:r>
                  <a:rPr lang="en-US" sz="1800" dirty="0">
                    <a:latin typeface="+mn-lt"/>
                    <a:ea typeface="Cambria Math" panose="02040503050406030204" pitchFamily="18" charset="0"/>
                  </a:rPr>
                  <a:t>Oliver will pay a total of $30,250 for the loan</a:t>
                </a:r>
                <a:r>
                  <a:rPr lang="en-US" sz="1800" dirty="0">
                    <a:latin typeface="+mn-lt"/>
                  </a:rPr>
                  <a:t>.</a:t>
                </a:r>
              </a:p>
              <a:p>
                <a:pPr marL="0" indent="0" algn="ctr">
                  <a:lnSpc>
                    <a:spcPct val="150000"/>
                  </a:lnSpc>
                  <a:buFont typeface="Arial" pitchFamily="-108" charset="0"/>
                  <a:buNone/>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rPr>
                        <m:t>$25,000+$5,250=$30,250</m:t>
                      </m:r>
                    </m:oMath>
                  </m:oMathPara>
                </a14:m>
                <a:endParaRPr lang="en-US" sz="1800" dirty="0">
                  <a:latin typeface="+mn-lt"/>
                </a:endParaRPr>
              </a:p>
            </p:txBody>
          </p:sp>
        </mc:Choice>
        <mc:Fallback xmlns="">
          <p:sp>
            <p:nvSpPr>
              <p:cNvPr id="7" name="Content Placeholder 3">
                <a:extLst>
                  <a:ext uri="{FF2B5EF4-FFF2-40B4-BE49-F238E27FC236}">
                    <a16:creationId xmlns:a16="http://schemas.microsoft.com/office/drawing/2014/main" id="{9FB10014-8E36-6E43-9185-67FA06FDAA26}"/>
                  </a:ext>
                </a:extLst>
              </p:cNvPr>
              <p:cNvSpPr txBox="1">
                <a:spLocks noRot="1" noChangeAspect="1" noMove="1" noResize="1" noEditPoints="1" noAdjustHandles="1" noChangeArrowheads="1" noChangeShapeType="1" noTextEdit="1"/>
              </p:cNvSpPr>
              <p:nvPr/>
            </p:nvSpPr>
            <p:spPr>
              <a:xfrm>
                <a:off x="5486400" y="2665334"/>
                <a:ext cx="3124200" cy="3031599"/>
              </a:xfrm>
              <a:prstGeom prst="rect">
                <a:avLst/>
              </a:prstGeom>
              <a:blipFill>
                <a:blip r:embed="rId3"/>
                <a:stretch>
                  <a:fillRect/>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18B2CC23-82F2-6247-A881-DF615AE31AB5}"/>
              </a:ext>
            </a:extLst>
          </p:cNvPr>
          <p:cNvSpPr txBox="1"/>
          <p:nvPr/>
        </p:nvSpPr>
        <p:spPr>
          <a:xfrm>
            <a:off x="446315" y="2404523"/>
            <a:ext cx="3973286" cy="3647152"/>
          </a:xfrm>
          <a:prstGeom prst="rect">
            <a:avLst/>
          </a:prstGeom>
          <a:noFill/>
        </p:spPr>
        <p:txBody>
          <a:bodyPr wrap="square" rtlCol="0">
            <a:spAutoFit/>
          </a:bodyPr>
          <a:lstStyle/>
          <a:p>
            <a:pPr>
              <a:lnSpc>
                <a:spcPct val="150000"/>
              </a:lnSpc>
            </a:pPr>
            <a:r>
              <a:rPr lang="en-US" sz="2200" b="1" u="sng" dirty="0">
                <a:latin typeface="+mn-lt"/>
              </a:rPr>
              <a:t>Oliver’s Purchase</a:t>
            </a:r>
          </a:p>
          <a:p>
            <a:pPr marL="285750" indent="-285750">
              <a:buFont typeface="Arial" panose="020B0604020202020204" pitchFamily="34" charset="0"/>
              <a:buChar char="•"/>
            </a:pPr>
            <a:r>
              <a:rPr lang="en-US" dirty="0">
                <a:latin typeface="+mn-lt"/>
              </a:rPr>
              <a:t>What was the vehicle’s purchase price?</a:t>
            </a:r>
          </a:p>
          <a:p>
            <a:pPr lvl="1"/>
            <a:r>
              <a:rPr lang="en-US" dirty="0">
                <a:solidFill>
                  <a:srgbClr val="7030A0"/>
                </a:solidFill>
                <a:latin typeface="+mn-lt"/>
              </a:rPr>
              <a:t>$25,000</a:t>
            </a:r>
            <a:br>
              <a:rPr lang="en-US" dirty="0">
                <a:latin typeface="+mn-lt"/>
              </a:rPr>
            </a:br>
            <a:endParaRPr lang="en-US" dirty="0">
              <a:latin typeface="+mn-lt"/>
            </a:endParaRPr>
          </a:p>
          <a:p>
            <a:pPr marL="285750" indent="-285750">
              <a:buFont typeface="Arial" panose="020B0604020202020204" pitchFamily="34" charset="0"/>
              <a:buChar char="•"/>
            </a:pPr>
            <a:r>
              <a:rPr lang="en-US" dirty="0">
                <a:latin typeface="+mn-lt"/>
              </a:rPr>
              <a:t>How much was the interest rate the credit union charged?</a:t>
            </a:r>
          </a:p>
          <a:p>
            <a:pPr lvl="1"/>
            <a:r>
              <a:rPr lang="en-US" dirty="0">
                <a:solidFill>
                  <a:srgbClr val="C00000"/>
                </a:solidFill>
                <a:latin typeface="+mn-lt"/>
              </a:rPr>
              <a:t>4.2% Annual Percentage Rate (APR)</a:t>
            </a:r>
            <a:br>
              <a:rPr lang="en-US" dirty="0">
                <a:solidFill>
                  <a:srgbClr val="C00000"/>
                </a:solidFill>
                <a:latin typeface="+mn-lt"/>
              </a:rPr>
            </a:br>
            <a:endParaRPr lang="en-US" dirty="0">
              <a:solidFill>
                <a:srgbClr val="C00000"/>
              </a:solidFill>
              <a:latin typeface="+mn-lt"/>
            </a:endParaRPr>
          </a:p>
          <a:p>
            <a:pPr marL="285750" indent="-285750">
              <a:buFont typeface="Arial" panose="020B0604020202020204" pitchFamily="34" charset="0"/>
              <a:buChar char="•"/>
            </a:pPr>
            <a:r>
              <a:rPr lang="en-US" dirty="0">
                <a:latin typeface="+mn-lt"/>
              </a:rPr>
              <a:t>How many years does Oliver have to pay off the loan?</a:t>
            </a:r>
          </a:p>
          <a:p>
            <a:pPr lvl="1"/>
            <a:r>
              <a:rPr lang="en-US" dirty="0">
                <a:solidFill>
                  <a:srgbClr val="00B050"/>
                </a:solidFill>
                <a:latin typeface="+mn-lt"/>
              </a:rPr>
              <a:t>5 years</a:t>
            </a:r>
          </a:p>
        </p:txBody>
      </p:sp>
    </p:spTree>
    <p:extLst>
      <p:ext uri="{BB962C8B-B14F-4D97-AF65-F5344CB8AC3E}">
        <p14:creationId xmlns:p14="http://schemas.microsoft.com/office/powerpoint/2010/main" val="25379751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additive="base">
                                        <p:cTn id="2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4" end="4"/>
                                            </p:txEl>
                                          </p:spTgt>
                                        </p:tgtEl>
                                        <p:attrNameLst>
                                          <p:attrName>style.visibility</p:attrName>
                                        </p:attrNameLst>
                                      </p:cBhvr>
                                      <p:to>
                                        <p:strVal val="visible"/>
                                      </p:to>
                                    </p:set>
                                    <p:anim calcmode="lin" valueType="num">
                                      <p:cBhvr additive="base">
                                        <p:cTn id="2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anim calcmode="lin" valueType="num">
                                      <p:cBhvr additive="base">
                                        <p:cTn id="3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6" end="6"/>
                                            </p:txEl>
                                          </p:spTgt>
                                        </p:tgtEl>
                                        <p:attrNameLst>
                                          <p:attrName>style.visibility</p:attrName>
                                        </p:attrNameLst>
                                      </p:cBhvr>
                                      <p:to>
                                        <p:strVal val="visible"/>
                                      </p:to>
                                    </p:set>
                                    <p:anim calcmode="lin" valueType="num">
                                      <p:cBhvr additive="base">
                                        <p:cTn id="4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 calcmode="lin" valueType="num">
                                      <p:cBhvr additive="base">
                                        <p:cTn id="4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 calcmode="lin" valueType="num">
                                      <p:cBhvr additive="base">
                                        <p:cTn id="5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anim calcmode="lin" valueType="num">
                                      <p:cBhvr additive="base">
                                        <p:cTn id="5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xEl>
                                              <p:pRg st="3" end="3"/>
                                            </p:txEl>
                                          </p:spTgt>
                                        </p:tgtEl>
                                        <p:attrNameLst>
                                          <p:attrName>style.visibility</p:attrName>
                                        </p:attrNameLst>
                                      </p:cBhvr>
                                      <p:to>
                                        <p:strVal val="visible"/>
                                      </p:to>
                                    </p:set>
                                    <p:anim calcmode="lin" valueType="num">
                                      <p:cBhvr additive="base">
                                        <p:cTn id="6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xEl>
                                              <p:pRg st="4" end="4"/>
                                            </p:txEl>
                                          </p:spTgt>
                                        </p:tgtEl>
                                        <p:attrNameLst>
                                          <p:attrName>style.visibility</p:attrName>
                                        </p:attrNameLst>
                                      </p:cBhvr>
                                      <p:to>
                                        <p:strVal val="visible"/>
                                      </p:to>
                                    </p:set>
                                    <p:anim calcmode="lin" valueType="num">
                                      <p:cBhvr additive="base">
                                        <p:cTn id="6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2" ma:contentTypeDescription="Create a new document." ma:contentTypeScope="" ma:versionID="ad2fc0d4fa62e1968d7a1186eb6b8bb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55f388ed21565ea9d77dc5deb097c60f"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332A4-542C-494D-8506-1C720B46413C}">
  <ds:schemaRefs>
    <ds:schemaRef ds:uri="http://purl.org/dc/elements/1.1/"/>
    <ds:schemaRef ds:uri="http://purl.org/dc/terms/"/>
    <ds:schemaRef ds:uri="e475455f-c69b-4ff8-acf7-75612f4dc189"/>
    <ds:schemaRef ds:uri="http://schemas.microsoft.com/office/2006/documentManagement/types"/>
    <ds:schemaRef ds:uri="http://schemas.microsoft.com/office/infopath/2007/PartnerControls"/>
    <ds:schemaRef ds:uri="aa0c1190-56bd-4797-9cf7-4990489609e0"/>
    <ds:schemaRef ds:uri="http://purl.org/dc/dcmitype/"/>
    <ds:schemaRef ds:uri="http://www.w3.org/XML/1998/namespac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E8886A1A-A91B-4B22-B27E-C5A620AAD34F}"/>
</file>

<file path=docProps/app.xml><?xml version="1.0" encoding="utf-8"?>
<Properties xmlns="http://schemas.openxmlformats.org/officeDocument/2006/extended-properties" xmlns:vt="http://schemas.openxmlformats.org/officeDocument/2006/docPropsVTypes">
  <Template/>
  <TotalTime>1823</TotalTime>
  <Words>1040</Words>
  <Application>Microsoft Macintosh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 Math</vt:lpstr>
      <vt:lpstr>Helvetica</vt:lpstr>
      <vt:lpstr>Office Theme</vt:lpstr>
      <vt:lpstr>Calculating  Simple Interest</vt:lpstr>
      <vt:lpstr>Calculating Simple Interest</vt:lpstr>
      <vt:lpstr>Calculating Simple Interest</vt:lpstr>
      <vt:lpstr>The Formula Explained</vt:lpstr>
      <vt:lpstr>The Formula Applied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Karen Harper</cp:lastModifiedBy>
  <cp:revision>262</cp:revision>
  <dcterms:created xsi:type="dcterms:W3CDTF">2012-09-11T15:07:18Z</dcterms:created>
  <dcterms:modified xsi:type="dcterms:W3CDTF">2020-05-27T21:25:16Z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