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164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3" name="Shape 11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104894028"/>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lvl1pPr>
              <a:lnSpc>
                <a:spcPct val="86363"/>
              </a:lnSpc>
            </a:lvl1p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406400" indent="-355600" algn="ctr">
              <a:buClrTx/>
              <a:buSzTx/>
              <a:buFontTx/>
              <a:buNone/>
              <a:defRPr>
                <a:solidFill>
                  <a:srgbClr val="888888"/>
                </a:solidFill>
              </a:defRPr>
            </a:lvl1pPr>
            <a:lvl2pPr marL="406400" indent="101600" algn="ctr">
              <a:buClrTx/>
              <a:buSzTx/>
              <a:buFontTx/>
              <a:buNone/>
              <a:defRPr>
                <a:solidFill>
                  <a:srgbClr val="888888"/>
                </a:solidFill>
              </a:defRPr>
            </a:lvl2pPr>
            <a:lvl3pPr marL="406400" indent="558800" algn="ctr">
              <a:buClrTx/>
              <a:buSzTx/>
              <a:buFontTx/>
              <a:buNone/>
              <a:defRPr>
                <a:solidFill>
                  <a:srgbClr val="888888"/>
                </a:solidFill>
              </a:defRPr>
            </a:lvl3pPr>
            <a:lvl4pPr marL="406400" indent="1016000" algn="ctr">
              <a:buClrTx/>
              <a:buSzTx/>
              <a:buFontTx/>
              <a:buNone/>
              <a:defRPr>
                <a:solidFill>
                  <a:srgbClr val="888888"/>
                </a:solidFill>
              </a:defRPr>
            </a:lvl4pPr>
            <a:lvl5pPr marL="406400" indent="1473200" algn="ctr">
              <a:buClrTx/>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sp>
        <p:nvSpPr>
          <p:cNvPr id="95" name="Title Text"/>
          <p:cNvSpPr txBox="1">
            <a:spLocks noGrp="1"/>
          </p:cNvSpPr>
          <p:nvPr>
            <p:ph type="title"/>
          </p:nvPr>
        </p:nvSpPr>
        <p:spPr>
          <a:prstGeom prst="rect">
            <a:avLst/>
          </a:prstGeom>
        </p:spPr>
        <p:txBody>
          <a:bodyPr/>
          <a:lstStyle/>
          <a:p>
            <a:r>
              <a:t>Title Text</a:t>
            </a:r>
          </a:p>
        </p:txBody>
      </p:sp>
      <p:sp>
        <p:nvSpPr>
          <p:cNvPr id="96" name="Body Level One…"/>
          <p:cNvSpPr txBox="1">
            <a:spLocks noGrp="1"/>
          </p:cNvSpPr>
          <p:nvPr>
            <p:ph type="body" idx="1"/>
          </p:nvPr>
        </p:nvSpPr>
        <p:spPr>
          <a:xfrm rot="5400000">
            <a:off x="2080417" y="203220"/>
            <a:ext cx="4525964" cy="8229601"/>
          </a:xfrm>
          <a:prstGeom prst="rect">
            <a:avLst/>
          </a:prstGeom>
        </p:spPr>
        <p:txBody>
          <a:bodyPr>
            <a:normAutofit/>
          </a:bodyPr>
          <a:lstStyle>
            <a:lvl1pPr indent="-342900"/>
            <a:lvl2pPr indent="-342900"/>
            <a:lvl3pPr indent="-342900"/>
            <a:lvl4pPr indent="-342900"/>
            <a:lvl5pPr indent="-342900"/>
          </a:lstStyle>
          <a:p>
            <a:r>
              <a:t>Body Level One</a:t>
            </a:r>
          </a:p>
          <a:p>
            <a:pPr lvl="1"/>
            <a:r>
              <a:t>Body Level Two</a:t>
            </a:r>
          </a:p>
          <a:p>
            <a:pPr lvl="2"/>
            <a:r>
              <a:t>Body Level Three</a:t>
            </a:r>
          </a:p>
          <a:p>
            <a:pPr lvl="3"/>
            <a:r>
              <a:t>Body Level Four</a:t>
            </a:r>
          </a:p>
          <a:p>
            <a:pPr lvl="4"/>
            <a:r>
              <a:t>Body Level Five</a:t>
            </a: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sp>
        <p:nvSpPr>
          <p:cNvPr id="104" name="Title Text"/>
          <p:cNvSpPr txBox="1">
            <a:spLocks noGrp="1"/>
          </p:cNvSpPr>
          <p:nvPr>
            <p:ph type="title"/>
          </p:nvPr>
        </p:nvSpPr>
        <p:spPr>
          <a:xfrm rot="5400000">
            <a:off x="4732337" y="2171700"/>
            <a:ext cx="5851526" cy="2057400"/>
          </a:xfrm>
          <a:prstGeom prst="rect">
            <a:avLst/>
          </a:prstGeom>
        </p:spPr>
        <p:txBody>
          <a:bodyPr/>
          <a:lstStyle/>
          <a:p>
            <a:r>
              <a:t>Title Text</a:t>
            </a:r>
          </a:p>
        </p:txBody>
      </p:sp>
      <p:sp>
        <p:nvSpPr>
          <p:cNvPr id="105" name="Body Level One…"/>
          <p:cNvSpPr txBox="1">
            <a:spLocks noGrp="1"/>
          </p:cNvSpPr>
          <p:nvPr>
            <p:ph type="body" idx="1"/>
          </p:nvPr>
        </p:nvSpPr>
        <p:spPr>
          <a:xfrm rot="5400000">
            <a:off x="541337" y="190501"/>
            <a:ext cx="5851526" cy="6019801"/>
          </a:xfrm>
          <a:prstGeom prst="rect">
            <a:avLst/>
          </a:prstGeom>
        </p:spPr>
        <p:txBody>
          <a:bodyPr>
            <a:normAutofit/>
          </a:bodyPr>
          <a:lstStyle>
            <a:lvl1pPr indent="-342900"/>
            <a:lvl2pPr indent="-342900"/>
            <a:lvl3pPr indent="-342900"/>
            <a:lvl4pPr indent="-342900"/>
            <a:lvl5pPr indent="-342900"/>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914400"/>
            <a:ext cx="8229600" cy="1143000"/>
          </a:xfrm>
          <a:prstGeom prst="rect">
            <a:avLst/>
          </a:prstGeom>
        </p:spPr>
        <p:txBody>
          <a:bodyPr/>
          <a:lstStyle/>
          <a:p>
            <a:r>
              <a:t>Title Text</a:t>
            </a:r>
          </a:p>
        </p:txBody>
      </p:sp>
      <p:sp>
        <p:nvSpPr>
          <p:cNvPr id="21" name="Body Level One…"/>
          <p:cNvSpPr txBox="1">
            <a:spLocks noGrp="1"/>
          </p:cNvSpPr>
          <p:nvPr>
            <p:ph type="body" idx="1"/>
          </p:nvPr>
        </p:nvSpPr>
        <p:spPr>
          <a:xfrm>
            <a:off x="457200" y="2377439"/>
            <a:ext cx="8229600" cy="3779522"/>
          </a:xfrm>
          <a:prstGeom prst="rect">
            <a:avLst/>
          </a:prstGeom>
        </p:spPr>
        <p:txBody>
          <a:bodyPr>
            <a:normAutofit/>
          </a:bodyPr>
          <a:lstStyle>
            <a:lvl1pPr indent="-342900"/>
            <a:lvl2pPr indent="-342900"/>
            <a:lvl3pPr indent="-342900"/>
            <a:lvl4pPr indent="-342900"/>
            <a:lvl5pPr indent="-342900"/>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lnSpc>
                <a:spcPct val="142500"/>
              </a:lnSpc>
              <a:defRPr sz="4000"/>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228600" indent="0">
              <a:buClrTx/>
              <a:buSzTx/>
              <a:buFontTx/>
              <a:buNone/>
              <a:defRPr sz="2000">
                <a:solidFill>
                  <a:srgbClr val="888888"/>
                </a:solidFill>
              </a:defRPr>
            </a:lvl1pPr>
            <a:lvl2pPr marL="228600" indent="457200">
              <a:buClrTx/>
              <a:buSzTx/>
              <a:buFontTx/>
              <a:buNone/>
              <a:defRPr sz="2000">
                <a:solidFill>
                  <a:srgbClr val="888888"/>
                </a:solidFill>
              </a:defRPr>
            </a:lvl2pPr>
            <a:lvl3pPr marL="228600" indent="914400">
              <a:buClrTx/>
              <a:buSzTx/>
              <a:buFontTx/>
              <a:buNone/>
              <a:defRPr sz="2000">
                <a:solidFill>
                  <a:srgbClr val="888888"/>
                </a:solidFill>
              </a:defRPr>
            </a:lvl3pPr>
            <a:lvl4pPr marL="228600" indent="1371600">
              <a:buClrTx/>
              <a:buSzTx/>
              <a:buFontTx/>
              <a:buNone/>
              <a:defRPr sz="2000">
                <a:solidFill>
                  <a:srgbClr val="888888"/>
                </a:solidFill>
              </a:defRPr>
            </a:lvl4pPr>
            <a:lvl5pPr marL="228600" indent="1828800">
              <a:buClrTx/>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normAutofit/>
          </a:bodyPr>
          <a:lstStyle>
            <a:lvl2pPr marL="977900" indent="-444500"/>
            <a:lvl3pPr marL="1513839" indent="-497839"/>
            <a:lvl4pPr marL="2019300" indent="-533400"/>
            <a:lvl5pPr marL="2476500" indent="-533400"/>
          </a:lstStyle>
          <a:p>
            <a:r>
              <a:t>Body Level One</a:t>
            </a:r>
          </a:p>
          <a:p>
            <a:pPr lvl="1"/>
            <a:r>
              <a:t>Body Level Two</a:t>
            </a:r>
          </a:p>
          <a:p>
            <a:pPr lvl="2"/>
            <a:r>
              <a:t>Body Level Three</a:t>
            </a:r>
          </a:p>
          <a:p>
            <a:pPr lvl="3"/>
            <a:r>
              <a:t>Body Level Four</a:t>
            </a:r>
          </a:p>
          <a:p>
            <a:pPr lvl="4"/>
            <a:r>
              <a:t>Body Level Five</a:t>
            </a:r>
          </a:p>
        </p:txBody>
      </p:sp>
      <p:sp>
        <p:nvSpPr>
          <p:cNvPr id="40" name="Google Shape;24;p5"/>
          <p:cNvSpPr txBox="1">
            <a:spLocks noGrp="1"/>
          </p:cNvSpPr>
          <p:nvPr>
            <p:ph type="body" sz="half" idx="13"/>
          </p:nvPr>
        </p:nvSpPr>
        <p:spPr>
          <a:xfrm>
            <a:off x="4648200" y="1600200"/>
            <a:ext cx="4038600" cy="4525963"/>
          </a:xfrm>
          <a:prstGeom prst="rect">
            <a:avLst/>
          </a:prstGeom>
        </p:spPr>
        <p:txBody>
          <a:bodyPr>
            <a:normAutofit/>
          </a:bodyPr>
          <a:lstStyle/>
          <a:p>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lnSpc>
                <a:spcPct val="86363"/>
              </a:lnSpc>
            </a:lvl1pPr>
          </a:lstStyle>
          <a:p>
            <a:r>
              <a:t>Title Text</a:t>
            </a:r>
          </a:p>
        </p:txBody>
      </p:sp>
      <p:sp>
        <p:nvSpPr>
          <p:cNvPr id="4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228600" indent="0">
              <a:buClrTx/>
              <a:buSzTx/>
              <a:buFontTx/>
              <a:buNone/>
              <a:defRPr sz="2400" b="1"/>
            </a:lvl1pPr>
            <a:lvl2pPr marL="228600" indent="457200">
              <a:buClrTx/>
              <a:buSzTx/>
              <a:buFontTx/>
              <a:buNone/>
              <a:defRPr sz="2400" b="1"/>
            </a:lvl2pPr>
            <a:lvl3pPr marL="228600" indent="914400">
              <a:buClrTx/>
              <a:buSzTx/>
              <a:buFontTx/>
              <a:buNone/>
              <a:defRPr sz="2400" b="1"/>
            </a:lvl3pPr>
            <a:lvl4pPr marL="228600" indent="1371600">
              <a:buClrTx/>
              <a:buSzTx/>
              <a:buFontTx/>
              <a:buNone/>
              <a:defRPr sz="2400" b="1"/>
            </a:lvl4pPr>
            <a:lvl5pPr marL="228600" indent="1828800">
              <a:buClrTx/>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 name="Google Shape;28;p6"/>
          <p:cNvSpPr txBox="1">
            <a:spLocks noGrp="1"/>
          </p:cNvSpPr>
          <p:nvPr>
            <p:ph type="body" sz="half" idx="13"/>
          </p:nvPr>
        </p:nvSpPr>
        <p:spPr>
          <a:xfrm>
            <a:off x="457200" y="2174875"/>
            <a:ext cx="4040188" cy="3951288"/>
          </a:xfrm>
          <a:prstGeom prst="rect">
            <a:avLst/>
          </a:prstGeom>
        </p:spPr>
        <p:txBody>
          <a:bodyPr>
            <a:normAutofit/>
          </a:bodyPr>
          <a:lstStyle/>
          <a:p>
            <a:pPr indent="-381000">
              <a:buSzPts val="2400"/>
              <a:defRPr sz="2400"/>
            </a:pPr>
            <a:endParaRPr/>
          </a:p>
        </p:txBody>
      </p:sp>
      <p:sp>
        <p:nvSpPr>
          <p:cNvPr id="51" name="Google Shape;29;p6"/>
          <p:cNvSpPr txBox="1">
            <a:spLocks noGrp="1"/>
          </p:cNvSpPr>
          <p:nvPr>
            <p:ph type="body" sz="quarter" idx="14"/>
          </p:nvPr>
        </p:nvSpPr>
        <p:spPr>
          <a:xfrm>
            <a:off x="4645025" y="1535112"/>
            <a:ext cx="4041775" cy="639763"/>
          </a:xfrm>
          <a:prstGeom prst="rect">
            <a:avLst/>
          </a:prstGeom>
        </p:spPr>
        <p:txBody>
          <a:bodyPr anchor="b">
            <a:normAutofit/>
          </a:bodyPr>
          <a:lstStyle/>
          <a:p>
            <a:pPr marL="228600" indent="0">
              <a:buClrTx/>
              <a:buSzTx/>
              <a:buFontTx/>
              <a:buNone/>
              <a:defRPr sz="2400" b="1"/>
            </a:pPr>
            <a:endParaRPr/>
          </a:p>
        </p:txBody>
      </p:sp>
      <p:sp>
        <p:nvSpPr>
          <p:cNvPr id="52" name="Google Shape;30;p6"/>
          <p:cNvSpPr txBox="1">
            <a:spLocks noGrp="1"/>
          </p:cNvSpPr>
          <p:nvPr>
            <p:ph type="body" sz="half" idx="15"/>
          </p:nvPr>
        </p:nvSpPr>
        <p:spPr>
          <a:xfrm>
            <a:off x="4645025" y="2174875"/>
            <a:ext cx="4041775" cy="3951288"/>
          </a:xfrm>
          <a:prstGeom prst="rect">
            <a:avLst/>
          </a:prstGeom>
        </p:spPr>
        <p:txBody>
          <a:bodyPr>
            <a:normAutofit/>
          </a:bodyPr>
          <a:lstStyle/>
          <a:p>
            <a:pPr indent="-381000">
              <a:buSzPts val="2400"/>
              <a:defRPr sz="2400"/>
            </a:pPr>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sp>
        <p:nvSpPr>
          <p:cNvPr id="75" name="Title Text"/>
          <p:cNvSpPr txBox="1">
            <a:spLocks noGrp="1"/>
          </p:cNvSpPr>
          <p:nvPr>
            <p:ph type="title"/>
          </p:nvPr>
        </p:nvSpPr>
        <p:spPr>
          <a:xfrm>
            <a:off x="457200" y="273050"/>
            <a:ext cx="3008314" cy="1162050"/>
          </a:xfrm>
          <a:prstGeom prst="rect">
            <a:avLst/>
          </a:prstGeom>
        </p:spPr>
        <p:txBody>
          <a:bodyPr anchor="b"/>
          <a:lstStyle>
            <a:lvl1pPr algn="l">
              <a:lnSpc>
                <a:spcPct val="285000"/>
              </a:lnSpc>
              <a:defRPr sz="2000"/>
            </a:lvl1pPr>
          </a:lstStyle>
          <a:p>
            <a:r>
              <a:t>Title Text</a:t>
            </a:r>
          </a:p>
        </p:txBody>
      </p:sp>
      <p:sp>
        <p:nvSpPr>
          <p:cNvPr id="76" name="Body Level One…"/>
          <p:cNvSpPr txBox="1">
            <a:spLocks noGrp="1"/>
          </p:cNvSpPr>
          <p:nvPr>
            <p:ph type="body" idx="1"/>
          </p:nvPr>
        </p:nvSpPr>
        <p:spPr>
          <a:xfrm>
            <a:off x="3575050" y="273050"/>
            <a:ext cx="5111750" cy="5853113"/>
          </a:xfrm>
          <a:prstGeom prst="rect">
            <a:avLst/>
          </a:prstGeom>
        </p:spPr>
        <p:txBody>
          <a:bodyPr>
            <a:normAutofit/>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r>
              <a:t>Body Level One</a:t>
            </a:r>
          </a:p>
          <a:p>
            <a:pPr lvl="1"/>
            <a:r>
              <a:t>Body Level Two</a:t>
            </a:r>
          </a:p>
          <a:p>
            <a:pPr lvl="2"/>
            <a:r>
              <a:t>Body Level Three</a:t>
            </a:r>
          </a:p>
          <a:p>
            <a:pPr lvl="3"/>
            <a:r>
              <a:t>Body Level Four</a:t>
            </a:r>
          </a:p>
          <a:p>
            <a:pPr lvl="4"/>
            <a:r>
              <a:t>Body Level Five</a:t>
            </a:r>
          </a:p>
        </p:txBody>
      </p:sp>
      <p:sp>
        <p:nvSpPr>
          <p:cNvPr id="77" name="Google Shape;37;p9"/>
          <p:cNvSpPr txBox="1">
            <a:spLocks noGrp="1"/>
          </p:cNvSpPr>
          <p:nvPr>
            <p:ph type="body" sz="half" idx="13"/>
          </p:nvPr>
        </p:nvSpPr>
        <p:spPr>
          <a:xfrm>
            <a:off x="457199" y="1435100"/>
            <a:ext cx="3008315" cy="4691063"/>
          </a:xfrm>
          <a:prstGeom prst="rect">
            <a:avLst/>
          </a:prstGeom>
        </p:spPr>
        <p:txBody>
          <a:bodyPr>
            <a:normAutofit/>
          </a:bodyPr>
          <a:lstStyle/>
          <a:p>
            <a:pPr marL="228600" indent="0">
              <a:buClrTx/>
              <a:buSzTx/>
              <a:buFontTx/>
              <a:buNone/>
              <a:defRPr sz="14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sp>
        <p:nvSpPr>
          <p:cNvPr id="85" name="Title Text"/>
          <p:cNvSpPr txBox="1">
            <a:spLocks noGrp="1"/>
          </p:cNvSpPr>
          <p:nvPr>
            <p:ph type="title"/>
          </p:nvPr>
        </p:nvSpPr>
        <p:spPr>
          <a:xfrm>
            <a:off x="1792288" y="4800600"/>
            <a:ext cx="5486401" cy="566738"/>
          </a:xfrm>
          <a:prstGeom prst="rect">
            <a:avLst/>
          </a:prstGeom>
        </p:spPr>
        <p:txBody>
          <a:bodyPr anchor="b"/>
          <a:lstStyle>
            <a:lvl1pPr algn="l">
              <a:lnSpc>
                <a:spcPct val="285000"/>
              </a:lnSpc>
              <a:defRPr sz="2000"/>
            </a:lvl1pPr>
          </a:lstStyle>
          <a:p>
            <a:r>
              <a:t>Title Text</a:t>
            </a:r>
          </a:p>
        </p:txBody>
      </p:sp>
      <p:sp>
        <p:nvSpPr>
          <p:cNvPr id="86" name="Google Shape;40;p10"/>
          <p:cNvSpPr>
            <a:spLocks noGrp="1"/>
          </p:cNvSpPr>
          <p:nvPr>
            <p:ph type="pic" sz="half" idx="13"/>
          </p:nvPr>
        </p:nvSpPr>
        <p:spPr>
          <a:xfrm>
            <a:off x="1792288" y="612775"/>
            <a:ext cx="5486401" cy="4114800"/>
          </a:xfrm>
          <a:prstGeom prst="rect">
            <a:avLst/>
          </a:prstGeom>
        </p:spPr>
        <p:txBody>
          <a:bodyPr lIns="91439" tIns="45719" rIns="91439" bIns="45719"/>
          <a:lstStyle/>
          <a:p>
            <a:endParaRPr/>
          </a:p>
        </p:txBody>
      </p:sp>
      <p:sp>
        <p:nvSpPr>
          <p:cNvPr id="87" name="Body Level One…"/>
          <p:cNvSpPr txBox="1">
            <a:spLocks noGrp="1"/>
          </p:cNvSpPr>
          <p:nvPr>
            <p:ph type="body" sz="quarter" idx="1"/>
          </p:nvPr>
        </p:nvSpPr>
        <p:spPr>
          <a:xfrm>
            <a:off x="1792288" y="5367337"/>
            <a:ext cx="5486401" cy="804863"/>
          </a:xfrm>
          <a:prstGeom prst="rect">
            <a:avLst/>
          </a:prstGeom>
        </p:spPr>
        <p:txBody>
          <a:bodyPr>
            <a:normAutofit/>
          </a:bodyPr>
          <a:lstStyle>
            <a:lvl1pPr marL="228600" indent="0">
              <a:buClrTx/>
              <a:buSzTx/>
              <a:buFontTx/>
              <a:buNone/>
              <a:defRPr sz="1400"/>
            </a:lvl1pPr>
            <a:lvl2pPr marL="228600" indent="457200">
              <a:buClrTx/>
              <a:buSzTx/>
              <a:buFontTx/>
              <a:buNone/>
              <a:defRPr sz="1400"/>
            </a:lvl2pPr>
            <a:lvl3pPr marL="228600" indent="914400">
              <a:buClrTx/>
              <a:buSzTx/>
              <a:buFontTx/>
              <a:buNone/>
              <a:defRPr sz="1400"/>
            </a:lvl3pPr>
            <a:lvl4pPr marL="228600" indent="1371600">
              <a:buClrTx/>
              <a:buSzTx/>
              <a:buFontTx/>
              <a:buNone/>
              <a:defRPr sz="1400"/>
            </a:lvl4pPr>
            <a:lvl5pPr marL="228600" indent="1828800">
              <a:buClrTx/>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1069847"/>
            <a:ext cx="82296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1pPr>
      <a:lvl2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2pPr>
      <a:lvl3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3pPr>
      <a:lvl4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4pPr>
      <a:lvl5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5pPr>
      <a:lvl6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6pPr>
      <a:lvl7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7pPr>
      <a:lvl8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8pPr>
      <a:lvl9pPr marL="0" marR="0" indent="0" algn="ctr" defTabSz="914400" latinLnBrk="0">
        <a:lnSpc>
          <a:spcPct val="316666"/>
        </a:lnSpc>
        <a:spcBef>
          <a:spcPts val="0"/>
        </a:spcBef>
        <a:spcAft>
          <a:spcPts val="0"/>
        </a:spcAft>
        <a:buClrTx/>
        <a:buSzTx/>
        <a:buFontTx/>
        <a:buNone/>
        <a:tabLst/>
        <a:defRPr sz="6600" b="1" i="0" u="none" strike="noStrike" cap="none" spc="0" baseline="0">
          <a:solidFill>
            <a:srgbClr val="005CB8"/>
          </a:solidFill>
          <a:uFillTx/>
          <a:latin typeface="Calibri"/>
          <a:ea typeface="Calibri"/>
          <a:cs typeface="Calibri"/>
          <a:sym typeface="Calibri"/>
        </a:defRPr>
      </a:lvl9pPr>
    </p:titleStyle>
    <p:bodyStyle>
      <a:lvl1pPr marL="457200" marR="0" indent="-406400"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1pPr>
      <a:lvl2pPr marL="914400" marR="0" indent="-406400"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2pPr>
      <a:lvl3pPr marL="1371600" marR="0" indent="-406400"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3pPr>
      <a:lvl4pPr marL="1828800" marR="0" indent="-406400"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4pPr>
      <a:lvl5pPr marL="2286000" marR="0" indent="-406400"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5pPr>
      <a:lvl6pPr marL="2885439" marR="0" indent="-497839"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6pPr>
      <a:lvl7pPr marL="3342640" marR="0" indent="-497840"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7pPr>
      <a:lvl8pPr marL="3799840" marR="0" indent="-497840"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8pPr>
      <a:lvl9pPr marL="4257040" marR="0" indent="-497840" algn="l" defTabSz="914400" rtl="0" latinLnBrk="0">
        <a:lnSpc>
          <a:spcPct val="100000"/>
        </a:lnSpc>
        <a:spcBef>
          <a:spcPts val="0"/>
        </a:spcBef>
        <a:spcAft>
          <a:spcPts val="0"/>
        </a:spcAft>
        <a:buClr>
          <a:srgbClr val="000000"/>
        </a:buClr>
        <a:buSzPts val="28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hyperlink" Target="https://oec.world/en/profile/country/deu"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oec.world/en/profile/hs92/178703"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ec.europa.eu/eurostat/statistical-atlas/gis/viewer/?mids=BKGCNT,C06M01,CNTOVL&amp;o=1,1,0.7&amp;ch=ECF,C06,C02&amp;center=47.87656,0.31826,2&amp;lcis=C06M01&amp;"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ytimes.com/interactive/2018/02/06/world/asia/korea-history.htm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telegraph.co.uk/cars/comment/cubas-classic-cars-arent-cute-enduring-symbol-deprivatio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country.eiu.com/article.aspx?articleid=1697451553&amp;Country=China&amp;topic=Economy"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oec.world/" TargetMode="External"/><Relationship Id="rId2" Type="http://schemas.openxmlformats.org/officeDocument/2006/relationships/hyperlink" Target="http://germanhistorydocs.ghi-dc.org/" TargetMode="External"/><Relationship Id="rId1" Type="http://schemas.openxmlformats.org/officeDocument/2006/relationships/slideLayout" Target="../slideLayouts/slideLayout2.xml"/><Relationship Id="rId5" Type="http://schemas.openxmlformats.org/officeDocument/2006/relationships/hyperlink" Target="http://chnm.gmu.edu/1989/" TargetMode="External"/><Relationship Id="rId4" Type="http://schemas.openxmlformats.org/officeDocument/2006/relationships/hyperlink" Target="https://ec.europa.eu/eurostat/statistical-atlas/gis/viewer/?chapter=09&amp;"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bbc.com/news/magazine-23406467"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Google Shape;53;p13"/>
          <p:cNvSpPr txBox="1">
            <a:spLocks noGrp="1"/>
          </p:cNvSpPr>
          <p:nvPr>
            <p:ph type="ctrTitle"/>
          </p:nvPr>
        </p:nvSpPr>
        <p:spPr>
          <a:xfrm>
            <a:off x="685800" y="2009375"/>
            <a:ext cx="7772400" cy="2628901"/>
          </a:xfrm>
          <a:prstGeom prst="rect">
            <a:avLst/>
          </a:prstGeom>
        </p:spPr>
        <p:txBody>
          <a:bodyPr>
            <a:normAutofit fontScale="90000"/>
          </a:bodyPr>
          <a:lstStyle/>
          <a:p>
            <a:pPr defTabSz="832104">
              <a:lnSpc>
                <a:spcPct val="105555"/>
              </a:lnSpc>
              <a:defRPr sz="4914"/>
            </a:pPr>
            <a:r>
              <a:t>Cold War Cars</a:t>
            </a:r>
            <a:br/>
            <a:r>
              <a:rPr sz="3549">
                <a:solidFill>
                  <a:srgbClr val="000000"/>
                </a:solidFill>
              </a:rPr>
              <a:t>A Comparison of Economic Systems</a:t>
            </a:r>
            <a:endParaRPr sz="2730">
              <a:solidFill>
                <a:srgbClr val="000000"/>
              </a:solidFill>
            </a:endParaRPr>
          </a:p>
          <a:p>
            <a:pPr defTabSz="832104">
              <a:lnSpc>
                <a:spcPct val="105555"/>
              </a:lnSpc>
              <a:defRPr sz="2730"/>
            </a:pPr>
            <a:r>
              <a:rPr>
                <a:solidFill>
                  <a:srgbClr val="000000"/>
                </a:solidFill>
              </a:rPr>
              <a:t/>
            </a:r>
            <a:br>
              <a:rPr>
                <a:solidFill>
                  <a:srgbClr val="000000"/>
                </a:solidFill>
              </a:rPr>
            </a:br>
            <a:r>
              <a:rPr sz="1729" i="1">
                <a:solidFill>
                  <a:srgbClr val="000000"/>
                </a:solidFill>
              </a:rPr>
              <a:t>Ian Tiedemann</a:t>
            </a:r>
            <a:br>
              <a:rPr sz="1729" i="1">
                <a:solidFill>
                  <a:srgbClr val="000000"/>
                </a:solidFill>
              </a:rPr>
            </a:br>
            <a:r>
              <a:rPr sz="1729">
                <a:solidFill>
                  <a:srgbClr val="000000"/>
                </a:solidFill>
              </a:rPr>
              <a:t>8/11/2020</a:t>
            </a:r>
            <a:br>
              <a:rPr sz="1729">
                <a:solidFill>
                  <a:srgbClr val="000000"/>
                </a:solidFill>
              </a:rPr>
            </a:br>
            <a:r>
              <a:rPr sz="1729">
                <a:solidFill>
                  <a:srgbClr val="000000"/>
                </a:solidFill>
              </a:rPr>
              <a:t>Ian_Tiedemann@greenwich.k12.ct.us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Google Shape;117;p22"/>
          <p:cNvSpPr txBox="1">
            <a:spLocks noGrp="1"/>
          </p:cNvSpPr>
          <p:nvPr>
            <p:ph type="body" sz="half" idx="1"/>
          </p:nvPr>
        </p:nvSpPr>
        <p:spPr>
          <a:xfrm>
            <a:off x="467500" y="1636813"/>
            <a:ext cx="5057400" cy="4404901"/>
          </a:xfrm>
          <a:prstGeom prst="rect">
            <a:avLst/>
          </a:prstGeom>
        </p:spPr>
        <p:txBody>
          <a:bodyPr/>
          <a:lstStyle/>
          <a:p>
            <a:pPr marL="0" indent="0" defTabSz="896111">
              <a:lnSpc>
                <a:spcPct val="115000"/>
              </a:lnSpc>
              <a:buSzTx/>
              <a:buNone/>
              <a:defRPr sz="1666" b="1"/>
            </a:pPr>
            <a:r>
              <a:t>Production of the Wartburg 353 in East Germany (1966) </a:t>
            </a:r>
          </a:p>
          <a:p>
            <a:pPr marL="0" indent="0" defTabSz="896111">
              <a:lnSpc>
                <a:spcPct val="115000"/>
              </a:lnSpc>
              <a:buSzTx/>
              <a:buNone/>
              <a:defRPr sz="2744"/>
            </a:pPr>
            <a:endParaRPr sz="1666"/>
          </a:p>
          <a:p>
            <a:pPr marL="0" indent="0" defTabSz="896111">
              <a:lnSpc>
                <a:spcPct val="115000"/>
              </a:lnSpc>
              <a:buSzTx/>
              <a:buNone/>
              <a:defRPr sz="1666"/>
            </a:pPr>
            <a:r>
              <a:t>The Wartburg 353, designed in the mid-1960s, was an attractive car for its day. In its early years, it was even exported to the Netherlands and Great Britain. Although engineers had plans for the ongoing development of the model, the Wartburg did not undergo further modernization – this being prevented by the strained economic situation in the GDR. From the mid-1970s, the Wartburg could no longer compete with Western cars. This photograph shows the production of the Wartburg 353 in the firm's Eisenach factory. Photo by Jochen Moll.</a:t>
            </a:r>
          </a:p>
        </p:txBody>
      </p:sp>
      <p:pic>
        <p:nvPicPr>
          <p:cNvPr id="144" name="Google Shape;118;p22" descr="Google Shape;118;p22"/>
          <p:cNvPicPr>
            <a:picLocks noChangeAspect="1"/>
          </p:cNvPicPr>
          <p:nvPr/>
        </p:nvPicPr>
        <p:blipFill>
          <a:blip r:embed="rId2">
            <a:extLst/>
          </a:blip>
          <a:stretch>
            <a:fillRect/>
          </a:stretch>
        </p:blipFill>
        <p:spPr>
          <a:xfrm>
            <a:off x="5701574" y="2232249"/>
            <a:ext cx="3214026" cy="32140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Google Shape;124;p23" descr="Google Shape;124;p23"/>
          <p:cNvPicPr>
            <a:picLocks noChangeAspect="1"/>
          </p:cNvPicPr>
          <p:nvPr/>
        </p:nvPicPr>
        <p:blipFill>
          <a:blip r:embed="rId2">
            <a:extLst/>
          </a:blip>
          <a:stretch>
            <a:fillRect/>
          </a:stretch>
        </p:blipFill>
        <p:spPr>
          <a:xfrm>
            <a:off x="899937" y="1754400"/>
            <a:ext cx="7344126" cy="4641501"/>
          </a:xfrm>
          <a:prstGeom prst="rect">
            <a:avLst/>
          </a:prstGeom>
          <a:ln w="12700">
            <a:miter lim="400000"/>
          </a:ln>
        </p:spPr>
      </p:pic>
      <p:sp>
        <p:nvSpPr>
          <p:cNvPr id="147" name="Google Shape;125;p23"/>
          <p:cNvSpPr txBox="1"/>
          <p:nvPr/>
        </p:nvSpPr>
        <p:spPr>
          <a:xfrm>
            <a:off x="2660724" y="1181799"/>
            <a:ext cx="4284302" cy="466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2000" b="1"/>
            </a:lvl1pPr>
          </a:lstStyle>
          <a:p>
            <a:r>
              <a:t>Volkswagen Advertisement, 1960</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Google Shape;131;p24" descr="Google Shape;131;p24"/>
          <p:cNvPicPr>
            <a:picLocks noChangeAspect="1"/>
          </p:cNvPicPr>
          <p:nvPr/>
        </p:nvPicPr>
        <p:blipFill>
          <a:blip r:embed="rId2">
            <a:extLst/>
          </a:blip>
          <a:stretch>
            <a:fillRect/>
          </a:stretch>
        </p:blipFill>
        <p:spPr>
          <a:xfrm>
            <a:off x="6173575" y="1745201"/>
            <a:ext cx="2658226" cy="4015900"/>
          </a:xfrm>
          <a:prstGeom prst="rect">
            <a:avLst/>
          </a:prstGeom>
          <a:ln w="12700">
            <a:miter lim="400000"/>
          </a:ln>
        </p:spPr>
      </p:pic>
      <p:pic>
        <p:nvPicPr>
          <p:cNvPr id="150" name="Google Shape;132;p24" descr="Google Shape;132;p24"/>
          <p:cNvPicPr>
            <a:picLocks noChangeAspect="1"/>
          </p:cNvPicPr>
          <p:nvPr/>
        </p:nvPicPr>
        <p:blipFill>
          <a:blip r:embed="rId3">
            <a:extLst/>
          </a:blip>
          <a:stretch>
            <a:fillRect/>
          </a:stretch>
        </p:blipFill>
        <p:spPr>
          <a:xfrm>
            <a:off x="3242887" y="1738238"/>
            <a:ext cx="2658226" cy="4022865"/>
          </a:xfrm>
          <a:prstGeom prst="rect">
            <a:avLst/>
          </a:prstGeom>
          <a:ln w="12700">
            <a:miter lim="400000"/>
          </a:ln>
        </p:spPr>
      </p:pic>
      <p:pic>
        <p:nvPicPr>
          <p:cNvPr id="151" name="Google Shape;133;p24" descr="Google Shape;133;p24"/>
          <p:cNvPicPr>
            <a:picLocks noChangeAspect="1"/>
          </p:cNvPicPr>
          <p:nvPr/>
        </p:nvPicPr>
        <p:blipFill>
          <a:blip r:embed="rId4">
            <a:extLst/>
          </a:blip>
          <a:stretch>
            <a:fillRect/>
          </a:stretch>
        </p:blipFill>
        <p:spPr>
          <a:xfrm>
            <a:off x="190204" y="1741725"/>
            <a:ext cx="2780247" cy="4015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Google Shape;139;p25" descr="Google Shape;139;p25"/>
          <p:cNvPicPr>
            <a:picLocks noChangeAspect="1"/>
          </p:cNvPicPr>
          <p:nvPr/>
        </p:nvPicPr>
        <p:blipFill>
          <a:blip r:embed="rId2">
            <a:extLst/>
          </a:blip>
          <a:stretch>
            <a:fillRect/>
          </a:stretch>
        </p:blipFill>
        <p:spPr>
          <a:xfrm>
            <a:off x="826450" y="1207625"/>
            <a:ext cx="7300525" cy="5228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Google Shape;145;p26" descr="Google Shape;145;p26"/>
          <p:cNvPicPr>
            <a:picLocks noChangeAspect="1"/>
          </p:cNvPicPr>
          <p:nvPr/>
        </p:nvPicPr>
        <p:blipFill>
          <a:blip r:embed="rId2">
            <a:extLst/>
          </a:blip>
          <a:stretch>
            <a:fillRect/>
          </a:stretch>
        </p:blipFill>
        <p:spPr>
          <a:xfrm>
            <a:off x="275499" y="1596625"/>
            <a:ext cx="4581676" cy="3490801"/>
          </a:xfrm>
          <a:prstGeom prst="rect">
            <a:avLst/>
          </a:prstGeom>
          <a:ln w="12700">
            <a:miter lim="400000"/>
          </a:ln>
        </p:spPr>
      </p:pic>
      <p:pic>
        <p:nvPicPr>
          <p:cNvPr id="156" name="Google Shape;146;p26" descr="Google Shape;146;p26"/>
          <p:cNvPicPr>
            <a:picLocks noChangeAspect="1"/>
          </p:cNvPicPr>
          <p:nvPr/>
        </p:nvPicPr>
        <p:blipFill>
          <a:blip r:embed="rId3">
            <a:extLst/>
          </a:blip>
          <a:stretch>
            <a:fillRect/>
          </a:stretch>
        </p:blipFill>
        <p:spPr>
          <a:xfrm>
            <a:off x="5016699" y="1596625"/>
            <a:ext cx="3798777" cy="4101451"/>
          </a:xfrm>
          <a:prstGeom prst="rect">
            <a:avLst/>
          </a:prstGeom>
          <a:ln w="12700">
            <a:miter lim="400000"/>
          </a:ln>
        </p:spPr>
      </p:pic>
      <p:sp>
        <p:nvSpPr>
          <p:cNvPr id="157" name="Google Shape;147;p26"/>
          <p:cNvSpPr txBox="1"/>
          <p:nvPr/>
        </p:nvSpPr>
        <p:spPr>
          <a:xfrm>
            <a:off x="275499" y="5101199"/>
            <a:ext cx="4741202" cy="97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1600" b="1">
                <a:latin typeface="Calibri"/>
                <a:ea typeface="Calibri"/>
                <a:cs typeface="Calibri"/>
                <a:sym typeface="Calibri"/>
              </a:defRPr>
            </a:pPr>
            <a:r>
              <a:t>Left</a:t>
            </a:r>
            <a:r>
              <a:rPr b="0"/>
              <a:t>: East German Map of East and West Berlin (1960)</a:t>
            </a:r>
          </a:p>
          <a:p>
            <a:pPr>
              <a:lnSpc>
                <a:spcPct val="115000"/>
              </a:lnSpc>
              <a:defRPr sz="1600" b="1">
                <a:latin typeface="Calibri"/>
                <a:ea typeface="Calibri"/>
                <a:cs typeface="Calibri"/>
                <a:sym typeface="Calibri"/>
              </a:defRPr>
            </a:pPr>
            <a:r>
              <a:t>Right:</a:t>
            </a:r>
            <a:r>
              <a:rPr b="0"/>
              <a:t> West German Map of Berlin (1961)</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Google Shape;153;p27" descr="Google Shape;153;p27"/>
          <p:cNvPicPr>
            <a:picLocks noChangeAspect="1"/>
          </p:cNvPicPr>
          <p:nvPr/>
        </p:nvPicPr>
        <p:blipFill>
          <a:blip r:embed="rId2">
            <a:extLst/>
          </a:blip>
          <a:stretch>
            <a:fillRect/>
          </a:stretch>
        </p:blipFill>
        <p:spPr>
          <a:xfrm>
            <a:off x="1123663" y="1229900"/>
            <a:ext cx="6896676" cy="5066575"/>
          </a:xfrm>
          <a:prstGeom prst="rect">
            <a:avLst/>
          </a:prstGeom>
          <a:ln w="12700">
            <a:miter lim="400000"/>
          </a:ln>
        </p:spPr>
      </p:pic>
      <p:sp>
        <p:nvSpPr>
          <p:cNvPr id="160" name="Google Shape;154;p27"/>
          <p:cNvSpPr/>
          <p:nvPr/>
        </p:nvSpPr>
        <p:spPr>
          <a:xfrm>
            <a:off x="1681875" y="3204274"/>
            <a:ext cx="1261501" cy="3915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838" y="2700"/>
                </a:moveTo>
                <a:lnTo>
                  <a:pt x="838" y="18900"/>
                </a:lnTo>
                <a:lnTo>
                  <a:pt x="20762" y="18900"/>
                </a:lnTo>
                <a:lnTo>
                  <a:pt x="20762" y="2700"/>
                </a:lnTo>
                <a:close/>
              </a:path>
            </a:pathLst>
          </a:custGeom>
          <a:solidFill>
            <a:srgbClr val="FF0000"/>
          </a:solidFill>
          <a:ln>
            <a:solidFill>
              <a:srgbClr val="1F497D"/>
            </a:solidFill>
          </a:ln>
        </p:spPr>
        <p:txBody>
          <a:bodyPr lIns="0" tIns="0" rIns="0" bIns="0" anchor="ctr"/>
          <a:lstStyle/>
          <a:p>
            <a:pPr>
              <a:defRPr b="1">
                <a:solidFill>
                  <a:srgbClr val="FF0000"/>
                </a:solidFill>
              </a:defRPr>
            </a:pPr>
            <a:endParaRPr/>
          </a:p>
        </p:txBody>
      </p:sp>
      <p:sp>
        <p:nvSpPr>
          <p:cNvPr id="161" name="Google Shape;155;p27"/>
          <p:cNvSpPr/>
          <p:nvPr/>
        </p:nvSpPr>
        <p:spPr>
          <a:xfrm>
            <a:off x="3189775" y="3312900"/>
            <a:ext cx="529201" cy="116101"/>
          </a:xfrm>
          <a:prstGeom prst="rightArrow">
            <a:avLst>
              <a:gd name="adj1" fmla="val 50000"/>
              <a:gd name="adj2" fmla="val 50000"/>
            </a:avLst>
          </a:prstGeom>
          <a:ln>
            <a:solidFill>
              <a:srgbClr val="000000"/>
            </a:solidFill>
          </a:ln>
        </p:spPr>
        <p:txBody>
          <a:bodyPr lIns="0" tIns="0" rIns="0" bIns="0" anchor="ctr"/>
          <a:lstStyle/>
          <a:p>
            <a:endParaRPr/>
          </a:p>
        </p:txBody>
      </p:sp>
      <p:sp>
        <p:nvSpPr>
          <p:cNvPr id="162" name="Google Shape;156;p27"/>
          <p:cNvSpPr/>
          <p:nvPr/>
        </p:nvSpPr>
        <p:spPr>
          <a:xfrm rot="10800000">
            <a:off x="6793075" y="3312900"/>
            <a:ext cx="529201" cy="116101"/>
          </a:xfrm>
          <a:prstGeom prst="rightArrow">
            <a:avLst>
              <a:gd name="adj1" fmla="val 50000"/>
              <a:gd name="adj2" fmla="val 50000"/>
            </a:avLst>
          </a:prstGeom>
          <a:ln>
            <a:solidFill>
              <a:srgbClr val="000000"/>
            </a:solidFill>
          </a:ln>
        </p:spPr>
        <p:txBody>
          <a:bodyPr lIns="0" tIns="0" rIns="0" bIns="0" anchor="ctr"/>
          <a:lstStyle/>
          <a:p>
            <a:endParaRPr/>
          </a:p>
        </p:txBody>
      </p:sp>
      <p:sp>
        <p:nvSpPr>
          <p:cNvPr id="163" name="Google Shape;157;p27"/>
          <p:cNvSpPr/>
          <p:nvPr/>
        </p:nvSpPr>
        <p:spPr>
          <a:xfrm>
            <a:off x="4120274" y="1565874"/>
            <a:ext cx="1261501" cy="594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379" y="803"/>
                </a:moveTo>
                <a:lnTo>
                  <a:pt x="379" y="20797"/>
                </a:lnTo>
                <a:lnTo>
                  <a:pt x="21221" y="20797"/>
                </a:lnTo>
                <a:lnTo>
                  <a:pt x="21221" y="803"/>
                </a:lnTo>
                <a:close/>
              </a:path>
            </a:pathLst>
          </a:custGeom>
          <a:solidFill>
            <a:srgbClr val="0000FF"/>
          </a:solidFill>
          <a:ln>
            <a:solidFill>
              <a:srgbClr val="1F497D"/>
            </a:solidFill>
          </a:ln>
        </p:spPr>
        <p:txBody>
          <a:bodyPr lIns="0" tIns="0" rIns="0" bIns="0" anchor="ctr"/>
          <a:lstStyle/>
          <a:p>
            <a:pPr>
              <a:defRPr b="1">
                <a:solidFill>
                  <a:srgbClr val="FF0000"/>
                </a:solidFill>
              </a:defRPr>
            </a:pPr>
            <a:endParaRPr/>
          </a:p>
        </p:txBody>
      </p:sp>
      <p:sp>
        <p:nvSpPr>
          <p:cNvPr id="164" name="Google Shape;158;p27"/>
          <p:cNvSpPr/>
          <p:nvPr/>
        </p:nvSpPr>
        <p:spPr>
          <a:xfrm>
            <a:off x="6177674" y="1565874"/>
            <a:ext cx="1261501" cy="594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379" y="803"/>
                </a:moveTo>
                <a:lnTo>
                  <a:pt x="379" y="20797"/>
                </a:lnTo>
                <a:lnTo>
                  <a:pt x="21221" y="20797"/>
                </a:lnTo>
                <a:lnTo>
                  <a:pt x="21221" y="803"/>
                </a:lnTo>
                <a:close/>
              </a:path>
            </a:pathLst>
          </a:custGeom>
          <a:solidFill>
            <a:srgbClr val="0000FF"/>
          </a:solidFill>
          <a:ln>
            <a:solidFill>
              <a:srgbClr val="1F497D"/>
            </a:solidFill>
          </a:ln>
        </p:spPr>
        <p:txBody>
          <a:bodyPr lIns="0" tIns="0" rIns="0" bIns="0" anchor="ctr"/>
          <a:lstStyle/>
          <a:p>
            <a:pPr>
              <a:defRPr b="1">
                <a:solidFill>
                  <a:srgbClr val="FF0000"/>
                </a:solidFill>
              </a:defRPr>
            </a:pPr>
            <a:endParaRPr/>
          </a:p>
        </p:txBody>
      </p:sp>
      <p:sp>
        <p:nvSpPr>
          <p:cNvPr id="165" name="Google Shape;159;p27"/>
          <p:cNvSpPr/>
          <p:nvPr/>
        </p:nvSpPr>
        <p:spPr>
          <a:xfrm rot="5400000">
            <a:off x="6203774" y="3981800"/>
            <a:ext cx="2080501" cy="1555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600" y="803"/>
                </a:moveTo>
                <a:lnTo>
                  <a:pt x="600" y="20797"/>
                </a:lnTo>
                <a:lnTo>
                  <a:pt x="21000" y="20797"/>
                </a:lnTo>
                <a:lnTo>
                  <a:pt x="21000" y="803"/>
                </a:lnTo>
                <a:close/>
              </a:path>
            </a:pathLst>
          </a:custGeom>
          <a:solidFill>
            <a:srgbClr val="6AA84F"/>
          </a:solidFill>
          <a:ln w="12700">
            <a:miter lim="400000"/>
          </a:ln>
        </p:spPr>
        <p:txBody>
          <a:bodyPr lIns="0" tIns="0" rIns="0" bIns="0" anchor="ctr"/>
          <a:lstStyle/>
          <a:p>
            <a:pPr>
              <a:defRPr b="1">
                <a:solidFill>
                  <a:srgbClr val="FF0000"/>
                </a:solidFill>
              </a:defRPr>
            </a:pPr>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3"/>
                                        </p:tgtEl>
                                        <p:attrNameLst>
                                          <p:attrName>style.visibility</p:attrName>
                                        </p:attrNameLst>
                                      </p:cBhvr>
                                      <p:to>
                                        <p:strVal val="visible"/>
                                      </p:to>
                                    </p:set>
                                    <p:animEffect transition="in" filter="dissolve">
                                      <p:cBhvr>
                                        <p:cTn id="7" dur="1000"/>
                                        <p:tgtEl>
                                          <p:spTgt spid="163"/>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64"/>
                                        </p:tgtEl>
                                        <p:attrNameLst>
                                          <p:attrName>style.visibility</p:attrName>
                                        </p:attrNameLst>
                                      </p:cBhvr>
                                      <p:to>
                                        <p:strVal val="visible"/>
                                      </p:to>
                                    </p:set>
                                    <p:animEffect transition="in" filter="dissolve">
                                      <p:cBhvr>
                                        <p:cTn id="11" dur="1000"/>
                                        <p:tgtEl>
                                          <p:spTgt spid="16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65"/>
                                        </p:tgtEl>
                                        <p:attrNameLst>
                                          <p:attrName>style.visibility</p:attrName>
                                        </p:attrNameLst>
                                      </p:cBhvr>
                                      <p:to>
                                        <p:strVal val="visible"/>
                                      </p:to>
                                    </p:set>
                                    <p:animEffect transition="in" filter="dissolve">
                                      <p:cBhvr>
                                        <p:cTn id="16" dur="1000"/>
                                        <p:tgtEl>
                                          <p:spTgt spid="16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160"/>
                                        </p:tgtEl>
                                        <p:attrNameLst>
                                          <p:attrName>style.visibility</p:attrName>
                                        </p:attrNameLst>
                                      </p:cBhvr>
                                      <p:to>
                                        <p:strVal val="visible"/>
                                      </p:to>
                                    </p:set>
                                    <p:animEffect transition="in" filter="dissolve">
                                      <p:cBhvr>
                                        <p:cTn id="21" dur="1000"/>
                                        <p:tgtEl>
                                          <p:spTgt spid="160"/>
                                        </p:tgtEl>
                                      </p:cBhvr>
                                    </p:animEffect>
                                  </p:childTnLst>
                                </p:cTn>
                              </p:par>
                            </p:childTnLst>
                          </p:cTn>
                        </p:par>
                        <p:par>
                          <p:cTn id="22" fill="hold">
                            <p:stCondLst>
                              <p:cond delay="1000"/>
                            </p:stCondLst>
                            <p:childTnLst>
                              <p:par>
                                <p:cTn id="23" presetID="9" presetClass="entr" fill="hold" grpId="5" nodeType="afterEffect">
                                  <p:stCondLst>
                                    <p:cond delay="0"/>
                                  </p:stCondLst>
                                  <p:iterate>
                                    <p:tmAbs val="0"/>
                                  </p:iterate>
                                  <p:childTnLst>
                                    <p:set>
                                      <p:cBhvr>
                                        <p:cTn id="24" fill="hold"/>
                                        <p:tgtEl>
                                          <p:spTgt spid="161"/>
                                        </p:tgtEl>
                                        <p:attrNameLst>
                                          <p:attrName>style.visibility</p:attrName>
                                        </p:attrNameLst>
                                      </p:cBhvr>
                                      <p:to>
                                        <p:strVal val="visible"/>
                                      </p:to>
                                    </p:set>
                                    <p:animEffect transition="in" filter="dissolve">
                                      <p:cBhvr>
                                        <p:cTn id="25" dur="1000"/>
                                        <p:tgtEl>
                                          <p:spTgt spid="161"/>
                                        </p:tgtEl>
                                      </p:cBhvr>
                                    </p:animEffect>
                                  </p:childTnLst>
                                </p:cTn>
                              </p:par>
                            </p:childTnLst>
                          </p:cTn>
                        </p:par>
                        <p:par>
                          <p:cTn id="26" fill="hold">
                            <p:stCondLst>
                              <p:cond delay="2000"/>
                            </p:stCondLst>
                            <p:childTnLst>
                              <p:par>
                                <p:cTn id="27" presetID="9" presetClass="entr" fill="hold" grpId="6" nodeType="afterEffect">
                                  <p:stCondLst>
                                    <p:cond delay="0"/>
                                  </p:stCondLst>
                                  <p:iterate>
                                    <p:tmAbs val="0"/>
                                  </p:iterate>
                                  <p:childTnLst>
                                    <p:set>
                                      <p:cBhvr>
                                        <p:cTn id="28" fill="hold"/>
                                        <p:tgtEl>
                                          <p:spTgt spid="162"/>
                                        </p:tgtEl>
                                        <p:attrNameLst>
                                          <p:attrName>style.visibility</p:attrName>
                                        </p:attrNameLst>
                                      </p:cBhvr>
                                      <p:to>
                                        <p:strVal val="visible"/>
                                      </p:to>
                                    </p:set>
                                    <p:animEffect transition="in" filter="dissolve">
                                      <p:cBhvr>
                                        <p:cTn id="29"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4" animBg="1" advAuto="0"/>
      <p:bldP spid="161" grpId="5" animBg="1" advAuto="0"/>
      <p:bldP spid="162" grpId="6" animBg="1" advAuto="0"/>
      <p:bldP spid="163" grpId="1" animBg="1" advAuto="0"/>
      <p:bldP spid="164" grpId="2" animBg="1" advAuto="0"/>
      <p:bldP spid="165" grpId="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Google Shape;165;p28"/>
          <p:cNvSpPr txBox="1">
            <a:spLocks noGrp="1"/>
          </p:cNvSpPr>
          <p:nvPr>
            <p:ph type="body" idx="1"/>
          </p:nvPr>
        </p:nvSpPr>
        <p:spPr>
          <a:xfrm>
            <a:off x="134525" y="1812000"/>
            <a:ext cx="8916900" cy="4611301"/>
          </a:xfrm>
          <a:prstGeom prst="rect">
            <a:avLst/>
          </a:prstGeom>
        </p:spPr>
        <p:txBody>
          <a:bodyPr/>
          <a:lstStyle/>
          <a:p>
            <a:pPr marL="0" indent="0" defTabSz="868680">
              <a:lnSpc>
                <a:spcPct val="115000"/>
              </a:lnSpc>
              <a:buSzTx/>
              <a:buNone/>
              <a:defRPr sz="1710"/>
            </a:pPr>
            <a:r>
              <a:t>Esteemed Prisma collective!</a:t>
            </a:r>
          </a:p>
          <a:p>
            <a:pPr marL="0" indent="0" defTabSz="868680">
              <a:lnSpc>
                <a:spcPct val="115000"/>
              </a:lnSpc>
              <a:buSzTx/>
              <a:buNone/>
              <a:defRPr sz="2660"/>
            </a:pPr>
            <a:endParaRPr sz="1710"/>
          </a:p>
          <a:p>
            <a:pPr marL="0" indent="0" defTabSz="868680">
              <a:lnSpc>
                <a:spcPct val="115000"/>
              </a:lnSpc>
              <a:buSzTx/>
              <a:buNone/>
              <a:defRPr sz="1710"/>
            </a:pPr>
            <a:r>
              <a:t>On February 8, 1989, my family was fortunate enough, after waiting 15 and a half years… to buy a Wartburg 1.3 Expectantly, we went… to the car dealership. After a four-hour wait, we were shown a car, a Wartburg 1.3. With the words: “This is your car; have a look. In the meantime, I’ll get the papers ready!,” the process of “purchasing a car” was over and done with. I, for my part, didn’t notice any problems with the car in the showroom…</a:t>
            </a:r>
          </a:p>
          <a:p>
            <a:pPr marL="0" indent="0" defTabSz="868680">
              <a:lnSpc>
                <a:spcPct val="115000"/>
              </a:lnSpc>
              <a:buSzTx/>
              <a:buNone/>
              <a:defRPr sz="2660"/>
            </a:pPr>
            <a:endParaRPr sz="1710"/>
          </a:p>
          <a:p>
            <a:pPr marL="0" indent="0" defTabSz="868680">
              <a:lnSpc>
                <a:spcPct val="115000"/>
              </a:lnSpc>
              <a:buSzTx/>
              <a:buNone/>
              <a:defRPr sz="1710"/>
            </a:pPr>
            <a:r>
              <a:t>… On the drive home… air from the side vent was blowing directly in my face… [After only a few days of driving] the battery… was almost completely drained…After a longer drive…  I noticed that the transmission was making strange noises. This prompted me to visit… my authorized repair shop to have the car thoroughly inspected.… After remarking that my family and I deserved a good product for the good money we earned through our labor, I was told that this wasn’t his problem and that, after all, I didn’t have to buy this car… </a:t>
            </a:r>
          </a:p>
        </p:txBody>
      </p:sp>
      <p:sp>
        <p:nvSpPr>
          <p:cNvPr id="168" name="Google Shape;166;p28"/>
          <p:cNvSpPr txBox="1"/>
          <p:nvPr/>
        </p:nvSpPr>
        <p:spPr>
          <a:xfrm>
            <a:off x="113549" y="1188924"/>
            <a:ext cx="9144001" cy="783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900" b="1">
                <a:latin typeface="Calibri"/>
                <a:ea typeface="Calibri"/>
                <a:cs typeface="Calibri"/>
                <a:sym typeface="Calibri"/>
              </a:defRPr>
            </a:lvl1pPr>
          </a:lstStyle>
          <a:p>
            <a:r>
              <a:t>Excerpt from Letter by Anton S. to the “Prisma” Programming Office of GDR Television</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Google Shape;172;p29"/>
          <p:cNvSpPr txBox="1">
            <a:spLocks noGrp="1"/>
          </p:cNvSpPr>
          <p:nvPr>
            <p:ph type="body" idx="1"/>
          </p:nvPr>
        </p:nvSpPr>
        <p:spPr>
          <a:xfrm>
            <a:off x="57149" y="1158250"/>
            <a:ext cx="8858402" cy="5025600"/>
          </a:xfrm>
          <a:prstGeom prst="rect">
            <a:avLst/>
          </a:prstGeom>
        </p:spPr>
        <p:txBody>
          <a:bodyPr>
            <a:normAutofit lnSpcReduction="10000"/>
          </a:bodyPr>
          <a:lstStyle/>
          <a:p>
            <a:pPr marL="416052" indent="-312039" defTabSz="832104">
              <a:lnSpc>
                <a:spcPct val="115000"/>
              </a:lnSpc>
              <a:buSzPts val="1600"/>
              <a:buChar char="●"/>
              <a:defRPr sz="1638" b="1"/>
            </a:pPr>
            <a:r>
              <a:rPr dirty="0"/>
              <a:t>What does the '601' in Trabant 601 stand for?</a:t>
            </a:r>
            <a:r>
              <a:rPr b="0" dirty="0"/>
              <a:t> 600 people will order one, but only one will get it delivered. (Or, by 1990: There are 600 cars on the lot, but only one customer.)</a:t>
            </a:r>
          </a:p>
          <a:p>
            <a:pPr marL="416052" indent="-312039" defTabSz="832104">
              <a:lnSpc>
                <a:spcPct val="115000"/>
              </a:lnSpc>
              <a:buSzPts val="1600"/>
              <a:buChar char="●"/>
              <a:defRPr sz="1638" b="1"/>
            </a:pPr>
            <a:r>
              <a:rPr dirty="0"/>
              <a:t>How do you double the value of a Trabant</a:t>
            </a:r>
            <a:r>
              <a:rPr b="0" dirty="0"/>
              <a:t>? Fill up the tank.</a:t>
            </a:r>
          </a:p>
          <a:p>
            <a:pPr marL="416052" indent="-312039" defTabSz="832104">
              <a:lnSpc>
                <a:spcPct val="115000"/>
              </a:lnSpc>
              <a:buSzPts val="1600"/>
              <a:buChar char="●"/>
              <a:defRPr sz="1638" b="1"/>
            </a:pPr>
            <a:r>
              <a:rPr dirty="0"/>
              <a:t>Why do East-Germans have trouble driving the Trabant?</a:t>
            </a:r>
            <a:r>
              <a:rPr b="0" dirty="0"/>
              <a:t> Because the wheel keeps pulling toward the west.</a:t>
            </a:r>
          </a:p>
          <a:p>
            <a:pPr marL="416052" indent="-312039" defTabSz="832104">
              <a:lnSpc>
                <a:spcPct val="115000"/>
              </a:lnSpc>
              <a:buSzPts val="1600"/>
              <a:buChar char="●"/>
              <a:defRPr sz="1638" b="1"/>
            </a:pPr>
            <a:r>
              <a:rPr dirty="0"/>
              <a:t>What do you call a Trabant on a hill?</a:t>
            </a:r>
            <a:r>
              <a:rPr b="0" dirty="0"/>
              <a:t> A miracle.</a:t>
            </a:r>
          </a:p>
          <a:p>
            <a:pPr marL="416052" indent="-312039" defTabSz="832104">
              <a:lnSpc>
                <a:spcPct val="115000"/>
              </a:lnSpc>
              <a:buSzPts val="1600"/>
              <a:buChar char="●"/>
              <a:defRPr sz="1638" b="1"/>
            </a:pPr>
            <a:r>
              <a:rPr dirty="0"/>
              <a:t>What do you call a Trabant with brakes?</a:t>
            </a:r>
            <a:r>
              <a:rPr b="0" dirty="0"/>
              <a:t> Customized.</a:t>
            </a:r>
          </a:p>
          <a:p>
            <a:pPr marL="416052" indent="-312039" defTabSz="832104">
              <a:lnSpc>
                <a:spcPct val="115000"/>
              </a:lnSpc>
              <a:buSzPts val="1600"/>
              <a:buChar char="●"/>
              <a:defRPr sz="1638" b="1"/>
            </a:pPr>
            <a:r>
              <a:rPr dirty="0"/>
              <a:t>When does the Trabant reach its top speed?</a:t>
            </a:r>
            <a:r>
              <a:rPr b="0" dirty="0"/>
              <a:t> When it’s towed away</a:t>
            </a:r>
            <a:r>
              <a:rPr b="0" dirty="0" smtClean="0"/>
              <a:t>.</a:t>
            </a:r>
            <a:endParaRPr lang="en-US" b="0" dirty="0" smtClean="0"/>
          </a:p>
          <a:p>
            <a:pPr marL="416052" indent="-312039" defTabSz="832104">
              <a:lnSpc>
                <a:spcPct val="115000"/>
              </a:lnSpc>
              <a:buSzPts val="1600"/>
              <a:buChar char="●"/>
              <a:defRPr sz="1638" b="1"/>
            </a:pPr>
            <a:endParaRPr lang="en-US" dirty="0"/>
          </a:p>
          <a:p>
            <a:pPr marL="416052" indent="-312039" defTabSz="832104">
              <a:lnSpc>
                <a:spcPct val="115000"/>
              </a:lnSpc>
              <a:buSzPts val="1600"/>
              <a:buChar char="●"/>
              <a:defRPr sz="1638" b="1"/>
            </a:pPr>
            <a:endParaRPr b="0" dirty="0"/>
          </a:p>
          <a:p>
            <a:pPr marL="416052" indent="-312039" defTabSz="832104">
              <a:lnSpc>
                <a:spcPct val="115000"/>
              </a:lnSpc>
              <a:buSzPts val="1600"/>
              <a:buFont typeface="Trebuchet MS"/>
              <a:buChar char="●"/>
              <a:defRPr sz="1638"/>
            </a:pPr>
            <a:r>
              <a:rPr dirty="0"/>
              <a:t>An East German driver pulled into a service station and asked, "Can I get a windshield wiper blade for this </a:t>
            </a:r>
            <a:r>
              <a:rPr dirty="0" err="1"/>
              <a:t>Trabi</a:t>
            </a:r>
            <a:r>
              <a:rPr dirty="0"/>
              <a:t>?" The mechanic looked the car over for a long time and finally said, "Okay, it's a trade!"</a:t>
            </a:r>
          </a:p>
          <a:p>
            <a:pPr marL="416052" indent="-312039" defTabSz="832104">
              <a:lnSpc>
                <a:spcPct val="115000"/>
              </a:lnSpc>
              <a:buSzPts val="1600"/>
              <a:buFont typeface="Trebuchet MS"/>
              <a:buChar char="●"/>
              <a:defRPr sz="1638"/>
            </a:pPr>
            <a:r>
              <a:rPr dirty="0"/>
              <a:t>An East German worker's five years were up, and he went to take delivery of his </a:t>
            </a:r>
            <a:r>
              <a:rPr dirty="0" err="1"/>
              <a:t>Trabi</a:t>
            </a:r>
            <a:r>
              <a:rPr dirty="0"/>
              <a:t>. He asked the company's representative, "Can I get a car with seat belts?" "Sure," said the representative, "and while we're at it, we can give you one with two-tone paint, air-conditioning, and an AM/FM/Longwave/Shortwave radio!" Mortified, the customer mumbled, "Now you're just making fun of me." "Well," roared the representative, "who started it?"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Google Shape;178;p30" descr="Google Shape;178;p30"/>
          <p:cNvPicPr>
            <a:picLocks noChangeAspect="1"/>
          </p:cNvPicPr>
          <p:nvPr/>
        </p:nvPicPr>
        <p:blipFill>
          <a:blip r:embed="rId2">
            <a:extLst/>
          </a:blip>
          <a:stretch>
            <a:fillRect/>
          </a:stretch>
        </p:blipFill>
        <p:spPr>
          <a:xfrm>
            <a:off x="630875" y="1645724"/>
            <a:ext cx="7691526" cy="4642001"/>
          </a:xfrm>
          <a:prstGeom prst="rect">
            <a:avLst/>
          </a:prstGeom>
          <a:ln w="12700">
            <a:miter lim="400000"/>
          </a:ln>
        </p:spPr>
      </p:pic>
      <p:sp>
        <p:nvSpPr>
          <p:cNvPr id="173" name="Google Shape;179;p30"/>
          <p:cNvSpPr txBox="1"/>
          <p:nvPr/>
        </p:nvSpPr>
        <p:spPr>
          <a:xfrm>
            <a:off x="377300" y="1066800"/>
            <a:ext cx="7184100" cy="404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600" b="1"/>
            </a:lvl1pPr>
          </a:lstStyle>
          <a:p>
            <a:r>
              <a:t>East German Cars on Budapest Roadsides (Summer 1989)</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Google Shape;185;p31" descr="Google Shape;185;p31"/>
          <p:cNvPicPr>
            <a:picLocks noChangeAspect="1"/>
          </p:cNvPicPr>
          <p:nvPr/>
        </p:nvPicPr>
        <p:blipFill>
          <a:blip r:embed="rId2">
            <a:extLst/>
          </a:blip>
          <a:stretch>
            <a:fillRect/>
          </a:stretch>
        </p:blipFill>
        <p:spPr>
          <a:xfrm>
            <a:off x="1109175" y="1639199"/>
            <a:ext cx="6925651" cy="4660651"/>
          </a:xfrm>
          <a:prstGeom prst="rect">
            <a:avLst/>
          </a:prstGeom>
          <a:ln w="12700">
            <a:miter lim="400000"/>
          </a:ln>
        </p:spPr>
      </p:pic>
      <p:sp>
        <p:nvSpPr>
          <p:cNvPr id="176" name="Google Shape;186;p31"/>
          <p:cNvSpPr txBox="1"/>
          <p:nvPr/>
        </p:nvSpPr>
        <p:spPr>
          <a:xfrm>
            <a:off x="377300" y="1066800"/>
            <a:ext cx="7184100" cy="4048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600" b="1"/>
            </a:lvl1pPr>
          </a:lstStyle>
          <a:p>
            <a:r>
              <a:t> Traffic at Border Crossing Near Rasdorf in Hesse (November 19, 1989)</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Google Shape;59;p14"/>
          <p:cNvSpPr txBox="1">
            <a:spLocks noGrp="1"/>
          </p:cNvSpPr>
          <p:nvPr>
            <p:ph type="title"/>
          </p:nvPr>
        </p:nvSpPr>
        <p:spPr>
          <a:xfrm>
            <a:off x="457198" y="1143421"/>
            <a:ext cx="8229601" cy="1143001"/>
          </a:xfrm>
          <a:prstGeom prst="rect">
            <a:avLst/>
          </a:prstGeom>
        </p:spPr>
        <p:txBody>
          <a:bodyPr/>
          <a:lstStyle>
            <a:lvl1pPr>
              <a:lnSpc>
                <a:spcPct val="142500"/>
              </a:lnSpc>
              <a:defRPr sz="4000"/>
            </a:lvl1pPr>
          </a:lstStyle>
          <a:p>
            <a:r>
              <a:t>EconEdLink Membership</a:t>
            </a:r>
          </a:p>
        </p:txBody>
      </p:sp>
      <p:sp>
        <p:nvSpPr>
          <p:cNvPr id="118" name="Google Shape;60;p14"/>
          <p:cNvSpPr txBox="1"/>
          <p:nvPr/>
        </p:nvSpPr>
        <p:spPr>
          <a:xfrm>
            <a:off x="482538" y="2114893"/>
            <a:ext cx="8175171" cy="4084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1800"/>
            </a:pPr>
            <a:r>
              <a:t>You can now access CEE’s professional development webinars directly on EconEdLink.org! To receive these new professional development benefits, </a:t>
            </a:r>
            <a:r>
              <a:rPr b="1"/>
              <a:t>become an EconEdLink </a:t>
            </a:r>
            <a:r>
              <a:rPr b="1" u="sng">
                <a:solidFill>
                  <a:srgbClr val="0000FF"/>
                </a:solidFill>
                <a:uFill>
                  <a:solidFill>
                    <a:srgbClr val="0000FF"/>
                  </a:solidFill>
                </a:uFill>
                <a:hlinkClick r:id="rId2"/>
              </a:rPr>
              <a:t>member</a:t>
            </a:r>
            <a:r>
              <a:t>. As a member, you will now be able to: </a:t>
            </a:r>
          </a:p>
          <a:p>
            <a:endParaRPr sz="1800"/>
          </a:p>
          <a:p>
            <a:pPr marL="285750" indent="-285750">
              <a:buClr>
                <a:srgbClr val="000000"/>
              </a:buClr>
              <a:buSzPts val="1800"/>
              <a:buFont typeface="Arial"/>
              <a:buChar char="•"/>
              <a:defRPr sz="1800"/>
            </a:pPr>
            <a:r>
              <a:t>Automatically receive a professional development certificate via e-mail within 24 hours after viewing any webinar for a minimum of 45 minutes</a:t>
            </a:r>
          </a:p>
          <a:p>
            <a:pPr marL="285750" indent="-285750">
              <a:buClr>
                <a:srgbClr val="000000"/>
              </a:buClr>
              <a:buSzPts val="1800"/>
              <a:buFont typeface="Arial"/>
              <a:buChar char="•"/>
              <a:defRPr sz="1800"/>
            </a:pPr>
            <a:r>
              <a:t>Register for upcoming webinars with a simple one-click process </a:t>
            </a:r>
          </a:p>
          <a:p>
            <a:pPr marL="285750" indent="-285750">
              <a:buClr>
                <a:srgbClr val="000000"/>
              </a:buClr>
              <a:buSzPts val="1800"/>
              <a:buFont typeface="Arial"/>
              <a:buChar char="•"/>
              <a:defRPr sz="1800"/>
            </a:pPr>
            <a:r>
              <a:t>Easily download presentations, lesson plan materials, and activities for each webinar </a:t>
            </a:r>
          </a:p>
          <a:p>
            <a:pPr marL="285750" indent="-285750">
              <a:buClr>
                <a:srgbClr val="000000"/>
              </a:buClr>
              <a:buSzPts val="1800"/>
              <a:buFont typeface="Arial"/>
              <a:buChar char="•"/>
              <a:defRPr sz="1800"/>
            </a:pPr>
            <a:r>
              <a:t>Search and view all webinars at your convenience </a:t>
            </a:r>
          </a:p>
          <a:p>
            <a:pPr marL="285750" indent="-285750">
              <a:buClr>
                <a:srgbClr val="000000"/>
              </a:buClr>
              <a:buSzPts val="1800"/>
              <a:buFont typeface="Arial"/>
              <a:buChar char="•"/>
              <a:defRPr sz="1800"/>
            </a:pPr>
            <a:r>
              <a:t>Save webinars to your EconEdLink dashboard for easy access to the event</a:t>
            </a:r>
          </a:p>
          <a:p>
            <a:endParaRPr sz="1800"/>
          </a:p>
          <a:p>
            <a:pPr algn="ctr">
              <a:defRPr sz="1800"/>
            </a:pPr>
            <a:r>
              <a:t>You may access our new </a:t>
            </a:r>
            <a:r>
              <a:rPr b="1"/>
              <a:t>Professional Development</a:t>
            </a:r>
            <a:r>
              <a:t> page </a:t>
            </a:r>
            <a:r>
              <a:rPr u="sng">
                <a:solidFill>
                  <a:srgbClr val="0000FF"/>
                </a:solidFill>
                <a:uFill>
                  <a:solidFill>
                    <a:srgbClr val="0000FF"/>
                  </a:solidFill>
                </a:uFill>
                <a:hlinkClick r:id="rId3"/>
              </a:rPr>
              <a:t>here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Google Shape;192;p32" descr="Google Shape;192;p32"/>
          <p:cNvPicPr>
            <a:picLocks noChangeAspect="1"/>
          </p:cNvPicPr>
          <p:nvPr/>
        </p:nvPicPr>
        <p:blipFill>
          <a:blip r:embed="rId2">
            <a:extLst/>
          </a:blip>
          <a:stretch>
            <a:fillRect/>
          </a:stretch>
        </p:blipFill>
        <p:spPr>
          <a:xfrm>
            <a:off x="1248187" y="2078024"/>
            <a:ext cx="6647625" cy="4374201"/>
          </a:xfrm>
          <a:prstGeom prst="rect">
            <a:avLst/>
          </a:prstGeom>
          <a:ln w="12700">
            <a:miter lim="400000"/>
          </a:ln>
        </p:spPr>
      </p:pic>
      <p:sp>
        <p:nvSpPr>
          <p:cNvPr id="179" name="Google Shape;193;p32"/>
          <p:cNvSpPr txBox="1"/>
          <p:nvPr/>
        </p:nvSpPr>
        <p:spPr>
          <a:xfrm>
            <a:off x="381025" y="1003724"/>
            <a:ext cx="9283618" cy="1340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1800" b="1">
                <a:latin typeface="Calibri"/>
                <a:ea typeface="Calibri"/>
                <a:cs typeface="Calibri"/>
                <a:sym typeface="Calibri"/>
              </a:defRPr>
            </a:pPr>
            <a:r>
              <a:t>The Stock of Motor Vehicles </a:t>
            </a:r>
          </a:p>
          <a:p>
            <a:pPr>
              <a:lnSpc>
                <a:spcPct val="115000"/>
              </a:lnSpc>
              <a:defRPr sz="1700">
                <a:latin typeface="Calibri"/>
                <a:ea typeface="Calibri"/>
                <a:cs typeface="Calibri"/>
                <a:sym typeface="Calibri"/>
              </a:defRPr>
            </a:pPr>
            <a:r>
              <a:t>“Total stock” of motor vehicles includes motorcycles, cars, vans, trucks, and tractors</a:t>
            </a:r>
          </a:p>
          <a:p>
            <a:pPr>
              <a:lnSpc>
                <a:spcPct val="115000"/>
              </a:lnSpc>
              <a:defRPr sz="1700">
                <a:latin typeface="Calibri"/>
                <a:ea typeface="Calibri"/>
                <a:cs typeface="Calibri"/>
                <a:sym typeface="Calibri"/>
              </a:defRPr>
            </a:pPr>
            <a:r>
              <a:t>All numbers are in thousands, so 4,489 actually equals 4,489,000 </a:t>
            </a:r>
            <a:endParaRPr sz="1800"/>
          </a:p>
        </p:txBody>
      </p:sp>
      <p:sp>
        <p:nvSpPr>
          <p:cNvPr id="180" name="Google Shape;194;p32"/>
          <p:cNvSpPr/>
          <p:nvPr/>
        </p:nvSpPr>
        <p:spPr>
          <a:xfrm>
            <a:off x="3726224" y="4581674"/>
            <a:ext cx="4169701" cy="34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225" y="2700"/>
                </a:moveTo>
                <a:lnTo>
                  <a:pt x="225" y="18900"/>
                </a:lnTo>
                <a:lnTo>
                  <a:pt x="21375" y="18900"/>
                </a:lnTo>
                <a:lnTo>
                  <a:pt x="21375" y="2700"/>
                </a:lnTo>
                <a:close/>
              </a:path>
            </a:pathLst>
          </a:custGeom>
          <a:solidFill>
            <a:srgbClr val="FF0000"/>
          </a:solidFill>
          <a:ln>
            <a:solidFill>
              <a:srgbClr val="FF0000"/>
            </a:solidFill>
          </a:ln>
        </p:spPr>
        <p:txBody>
          <a:bodyPr lIns="0" tIns="0" rIns="0" bIns="0" anchor="ctr"/>
          <a:lstStyle/>
          <a:p>
            <a:endParaRPr/>
          </a:p>
        </p:txBody>
      </p:sp>
      <p:sp>
        <p:nvSpPr>
          <p:cNvPr id="181" name="Google Shape;195;p32"/>
          <p:cNvSpPr/>
          <p:nvPr/>
        </p:nvSpPr>
        <p:spPr>
          <a:xfrm>
            <a:off x="3726250" y="6105674"/>
            <a:ext cx="4169701" cy="34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225" y="2700"/>
                </a:moveTo>
                <a:lnTo>
                  <a:pt x="225" y="18900"/>
                </a:lnTo>
                <a:lnTo>
                  <a:pt x="21375" y="18900"/>
                </a:lnTo>
                <a:lnTo>
                  <a:pt x="21375" y="2700"/>
                </a:lnTo>
                <a:close/>
              </a:path>
            </a:pathLst>
          </a:custGeom>
          <a:solidFill>
            <a:srgbClr val="000000"/>
          </a:solidFill>
          <a:ln>
            <a:solidFill>
              <a:srgbClr val="000000"/>
            </a:solidFill>
          </a:ln>
        </p:spPr>
        <p:txBody>
          <a:bodyPr lIns="0" tIns="0" rIns="0" bIns="0" anchor="ctr"/>
          <a:lstStyle/>
          <a:p>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0"/>
                                        </p:tgtEl>
                                        <p:attrNameLst>
                                          <p:attrName>style.visibility</p:attrName>
                                        </p:attrNameLst>
                                      </p:cBhvr>
                                      <p:to>
                                        <p:strVal val="visible"/>
                                      </p:to>
                                    </p:set>
                                    <p:animEffect transition="in" filter="dissolve">
                                      <p:cBhvr>
                                        <p:cTn id="7" dur="1000"/>
                                        <p:tgtEl>
                                          <p:spTgt spid="180"/>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181"/>
                                        </p:tgtEl>
                                        <p:attrNameLst>
                                          <p:attrName>style.visibility</p:attrName>
                                        </p:attrNameLst>
                                      </p:cBhvr>
                                      <p:to>
                                        <p:strVal val="visible"/>
                                      </p:to>
                                    </p:set>
                                    <p:animEffect transition="in" filter="dissolve">
                                      <p:cBhvr>
                                        <p:cTn id="11" dur="1000"/>
                                        <p:tgtEl>
                                          <p:spTgt spid="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animBg="1" advAuto="0"/>
      <p:bldP spid="181"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Google Shape;201;p33"/>
          <p:cNvSpPr txBox="1">
            <a:spLocks noGrp="1"/>
          </p:cNvSpPr>
          <p:nvPr>
            <p:ph type="body" idx="1"/>
          </p:nvPr>
        </p:nvSpPr>
        <p:spPr>
          <a:xfrm>
            <a:off x="457199" y="2141128"/>
            <a:ext cx="8203801" cy="3418800"/>
          </a:xfrm>
          <a:prstGeom prst="rect">
            <a:avLst/>
          </a:prstGeom>
        </p:spPr>
        <p:txBody>
          <a:bodyPr>
            <a:normAutofit lnSpcReduction="10000"/>
          </a:bodyPr>
          <a:lstStyle/>
          <a:p>
            <a:pPr marL="0" indent="0" defTabSz="795527">
              <a:lnSpc>
                <a:spcPct val="115000"/>
              </a:lnSpc>
              <a:buSzTx/>
              <a:buNone/>
              <a:defRPr sz="1740"/>
            </a:pPr>
            <a:r>
              <a:rPr dirty="0"/>
              <a:t>The addiction of East German car fans – who were condemned to drive </a:t>
            </a:r>
            <a:r>
              <a:rPr dirty="0" err="1"/>
              <a:t>Trabis</a:t>
            </a:r>
            <a:r>
              <a:rPr dirty="0"/>
              <a:t> all too long – to faster and more comfortable Western automobiles is one of the most striking </a:t>
            </a:r>
            <a:r>
              <a:rPr dirty="0" smtClean="0"/>
              <a:t>pan</a:t>
            </a:r>
            <a:r>
              <a:rPr lang="en-US" dirty="0" smtClean="0"/>
              <a:t> </a:t>
            </a:r>
            <a:r>
              <a:rPr dirty="0" smtClean="0"/>
              <a:t>-</a:t>
            </a:r>
            <a:r>
              <a:rPr dirty="0"/>
              <a:t>German impressions of the year. But differences in car ownership will remain considerable over the long run. In the West, three out of four households have a car on the road or in the garage (to be more precise: at least one car, since one in five households has a second car). In the East, barely more than half of all households have a car. </a:t>
            </a:r>
          </a:p>
          <a:p>
            <a:pPr marL="0" indent="0" defTabSz="795527">
              <a:lnSpc>
                <a:spcPct val="115000"/>
              </a:lnSpc>
              <a:buSzTx/>
              <a:buNone/>
              <a:defRPr sz="2436"/>
            </a:pPr>
            <a:endParaRPr sz="1740" dirty="0"/>
          </a:p>
          <a:p>
            <a:pPr marL="0" indent="0" defTabSz="795527">
              <a:lnSpc>
                <a:spcPct val="115000"/>
              </a:lnSpc>
              <a:buSzTx/>
              <a:buNone/>
              <a:defRPr sz="1740"/>
            </a:pPr>
            <a:r>
              <a:rPr dirty="0"/>
              <a:t>Their cars are also a lot older and less powerful. Half of all cars are at least eight years old (in the West only a quarter). In the West, only four percent of private cars have less than 45 horsepower; in the East that figure is 43 percent.</a:t>
            </a:r>
          </a:p>
        </p:txBody>
      </p:sp>
      <p:sp>
        <p:nvSpPr>
          <p:cNvPr id="184" name="Google Shape;202;p33"/>
          <p:cNvSpPr txBox="1"/>
          <p:nvPr/>
        </p:nvSpPr>
        <p:spPr>
          <a:xfrm>
            <a:off x="457199" y="1245099"/>
            <a:ext cx="7733702" cy="810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2000" b="1">
                <a:latin typeface="Calibri"/>
                <a:ea typeface="Calibri"/>
                <a:cs typeface="Calibri"/>
                <a:sym typeface="Calibri"/>
              </a:defRPr>
            </a:pPr>
            <a:r>
              <a:rPr dirty="0"/>
              <a:t> “Differences between East and West” </a:t>
            </a:r>
            <a:r>
              <a:rPr i="1" dirty="0"/>
              <a:t>Der Spiegel </a:t>
            </a:r>
            <a:r>
              <a:rPr dirty="0"/>
              <a:t>(November 12, 1990)</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Google Shape;208;p34"/>
          <p:cNvSpPr txBox="1"/>
          <p:nvPr/>
        </p:nvSpPr>
        <p:spPr>
          <a:xfrm>
            <a:off x="478449" y="1101924"/>
            <a:ext cx="8163002" cy="484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800" b="1">
                <a:latin typeface="Calibri"/>
                <a:ea typeface="Calibri"/>
                <a:cs typeface="Calibri"/>
                <a:sym typeface="Calibri"/>
              </a:defRPr>
            </a:lvl1pPr>
          </a:lstStyle>
          <a:p>
            <a:r>
              <a:rPr dirty="0"/>
              <a:t>“End </a:t>
            </a:r>
            <a:r>
              <a:rPr dirty="0" smtClean="0"/>
              <a:t>Near</a:t>
            </a:r>
            <a:r>
              <a:rPr lang="en-US" dirty="0" smtClean="0"/>
              <a:t>"</a:t>
            </a:r>
            <a:r>
              <a:rPr dirty="0" smtClean="0"/>
              <a:t> </a:t>
            </a:r>
            <a:r>
              <a:rPr dirty="0"/>
              <a:t>For E. German Car: Country's Symbol Of Failure On Road To Museum</a:t>
            </a:r>
          </a:p>
        </p:txBody>
      </p:sp>
      <p:sp>
        <p:nvSpPr>
          <p:cNvPr id="187" name="Google Shape;209;p34"/>
          <p:cNvSpPr txBox="1"/>
          <p:nvPr/>
        </p:nvSpPr>
        <p:spPr>
          <a:xfrm>
            <a:off x="532650" y="1504225"/>
            <a:ext cx="8078700" cy="5141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1600">
                <a:latin typeface="Calibri"/>
                <a:ea typeface="Calibri"/>
                <a:cs typeface="Calibri"/>
                <a:sym typeface="Calibri"/>
              </a:defRPr>
            </a:pPr>
            <a:r>
              <a:t>… Now that East Germany is moving toward monetary union with West Germany, it is hardly surprising that the Trabant-known more familiarly as the Trabi-apparently is headed for the automobile industry scrap yard… no one seriously imagines East Germans will go on buying the Trabant when they have West German marks to spend… </a:t>
            </a:r>
          </a:p>
          <a:p>
            <a:pPr>
              <a:lnSpc>
                <a:spcPct val="115000"/>
              </a:lnSpc>
            </a:pPr>
            <a:endParaRPr sz="1600">
              <a:latin typeface="Calibri"/>
              <a:ea typeface="Calibri"/>
              <a:cs typeface="Calibri"/>
              <a:sym typeface="Calibri"/>
            </a:endParaRPr>
          </a:p>
          <a:p>
            <a:pPr>
              <a:lnSpc>
                <a:spcPct val="115000"/>
              </a:lnSpc>
              <a:defRPr sz="1600">
                <a:latin typeface="Calibri"/>
                <a:ea typeface="Calibri"/>
                <a:cs typeface="Calibri"/>
                <a:sym typeface="Calibri"/>
              </a:defRPr>
            </a:pPr>
            <a:r>
              <a:t>…“This factory is a producing museum,” acknowledges Juergen Schiebert, press spokesman at the Trabant factory in Zwickau… The factory is a dark, dingy red-brick building where the work is highly labor intensive… </a:t>
            </a:r>
          </a:p>
          <a:p>
            <a:pPr>
              <a:lnSpc>
                <a:spcPct val="115000"/>
              </a:lnSpc>
            </a:pPr>
            <a:endParaRPr sz="1600">
              <a:latin typeface="Calibri"/>
              <a:ea typeface="Calibri"/>
              <a:cs typeface="Calibri"/>
              <a:sym typeface="Calibri"/>
            </a:endParaRPr>
          </a:p>
          <a:p>
            <a:pPr>
              <a:lnSpc>
                <a:spcPct val="115000"/>
              </a:lnSpc>
              <a:defRPr sz="1600">
                <a:latin typeface="Calibri"/>
                <a:ea typeface="Calibri"/>
                <a:cs typeface="Calibri"/>
                <a:sym typeface="Calibri"/>
              </a:defRPr>
            </a:pPr>
            <a:r>
              <a:t>...Meanwhile, West Germany`s Volkswagen is planning to move into Zwickau with a $3 billion investment. The automaker will build a new plant near here that will produce Volkswagens for the East European market starting in 1994.</a:t>
            </a:r>
          </a:p>
          <a:p>
            <a:pPr>
              <a:lnSpc>
                <a:spcPct val="115000"/>
              </a:lnSpc>
            </a:pPr>
            <a:endParaRPr sz="1600">
              <a:latin typeface="Calibri"/>
              <a:ea typeface="Calibri"/>
              <a:cs typeface="Calibri"/>
              <a:sym typeface="Calibri"/>
            </a:endParaRPr>
          </a:p>
          <a:p>
            <a:pPr>
              <a:lnSpc>
                <a:spcPct val="115000"/>
              </a:lnSpc>
              <a:defRPr sz="1600">
                <a:latin typeface="Calibri"/>
                <a:ea typeface="Calibri"/>
                <a:cs typeface="Calibri"/>
                <a:sym typeface="Calibri"/>
              </a:defRPr>
            </a:pPr>
            <a:r>
              <a:t>In the short term, there will be massive unemployment in the auto industry… about 100,000 people-70 percent of the automotive and supply workers-could lose their jobs. The Trabant factory employs 11,500. The VW plant will use robotics and other automated devices unknown in the Trabant works, and will be able to produce more cars with fewer workers.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Google Shape;215;p35" descr="Google Shape;215;p35"/>
          <p:cNvPicPr>
            <a:picLocks noChangeAspect="1"/>
          </p:cNvPicPr>
          <p:nvPr/>
        </p:nvPicPr>
        <p:blipFill>
          <a:blip r:embed="rId2">
            <a:extLst/>
          </a:blip>
          <a:srcRect t="10055"/>
          <a:stretch>
            <a:fillRect/>
          </a:stretch>
        </p:blipFill>
        <p:spPr>
          <a:xfrm>
            <a:off x="2461149" y="1670324"/>
            <a:ext cx="6044302" cy="4673326"/>
          </a:xfrm>
          <a:prstGeom prst="rect">
            <a:avLst/>
          </a:prstGeom>
          <a:ln w="12700">
            <a:miter lim="400000"/>
          </a:ln>
        </p:spPr>
      </p:pic>
      <p:pic>
        <p:nvPicPr>
          <p:cNvPr id="190" name="Google Shape;216;p35" descr="Google Shape;216;p35"/>
          <p:cNvPicPr>
            <a:picLocks noChangeAspect="1"/>
          </p:cNvPicPr>
          <p:nvPr/>
        </p:nvPicPr>
        <p:blipFill>
          <a:blip r:embed="rId3">
            <a:extLst/>
          </a:blip>
          <a:srcRect b="25138"/>
          <a:stretch>
            <a:fillRect/>
          </a:stretch>
        </p:blipFill>
        <p:spPr>
          <a:xfrm>
            <a:off x="449700" y="1670325"/>
            <a:ext cx="1887425" cy="1513192"/>
          </a:xfrm>
          <a:prstGeom prst="rect">
            <a:avLst/>
          </a:prstGeom>
          <a:ln w="12700">
            <a:miter lim="400000"/>
          </a:ln>
        </p:spPr>
      </p:pic>
      <p:pic>
        <p:nvPicPr>
          <p:cNvPr id="191" name="Google Shape;217;p35" descr="Google Shape;217;p35"/>
          <p:cNvPicPr>
            <a:picLocks noChangeAspect="1"/>
          </p:cNvPicPr>
          <p:nvPr/>
        </p:nvPicPr>
        <p:blipFill>
          <a:blip r:embed="rId4">
            <a:extLst/>
          </a:blip>
          <a:srcRect l="3891" r="12068"/>
          <a:stretch>
            <a:fillRect/>
          </a:stretch>
        </p:blipFill>
        <p:spPr>
          <a:xfrm>
            <a:off x="449699" y="3270649"/>
            <a:ext cx="1887426" cy="1486787"/>
          </a:xfrm>
          <a:prstGeom prst="rect">
            <a:avLst/>
          </a:prstGeom>
          <a:ln w="12700">
            <a:miter lim="400000"/>
          </a:ln>
        </p:spPr>
      </p:pic>
      <p:pic>
        <p:nvPicPr>
          <p:cNvPr id="192" name="Google Shape;218;p35" descr="Google Shape;218;p35"/>
          <p:cNvPicPr>
            <a:picLocks noChangeAspect="1"/>
          </p:cNvPicPr>
          <p:nvPr/>
        </p:nvPicPr>
        <p:blipFill>
          <a:blip r:embed="rId5">
            <a:extLst/>
          </a:blip>
          <a:srcRect l="21312" t="18923" r="13945"/>
          <a:stretch>
            <a:fillRect/>
          </a:stretch>
        </p:blipFill>
        <p:spPr>
          <a:xfrm>
            <a:off x="449700" y="4844551"/>
            <a:ext cx="1887425" cy="1499101"/>
          </a:xfrm>
          <a:prstGeom prst="rect">
            <a:avLst/>
          </a:prstGeom>
          <a:ln w="12700">
            <a:miter lim="400000"/>
          </a:ln>
        </p:spPr>
      </p:pic>
      <p:sp>
        <p:nvSpPr>
          <p:cNvPr id="193" name="Google Shape;219;p35"/>
          <p:cNvSpPr txBox="1"/>
          <p:nvPr/>
        </p:nvSpPr>
        <p:spPr>
          <a:xfrm>
            <a:off x="482649" y="1096250"/>
            <a:ext cx="8022902" cy="810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2000" b="1">
                <a:latin typeface="Calibri"/>
                <a:ea typeface="Calibri"/>
                <a:cs typeface="Calibri"/>
                <a:sym typeface="Calibri"/>
              </a:defRPr>
            </a:pPr>
            <a:r>
              <a:t>Berlin Wall Graffiti: “</a:t>
            </a:r>
            <a:r>
              <a:rPr b="0"/>
              <a:t>My God, Help Me to Survive This Deadly Love.”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Google Shape;225;p36" descr="Google Shape;225;p36"/>
          <p:cNvPicPr>
            <a:picLocks noChangeAspect="1"/>
          </p:cNvPicPr>
          <p:nvPr/>
        </p:nvPicPr>
        <p:blipFill>
          <a:blip r:embed="rId2">
            <a:extLst/>
          </a:blip>
          <a:stretch>
            <a:fillRect/>
          </a:stretch>
        </p:blipFill>
        <p:spPr>
          <a:xfrm>
            <a:off x="381000" y="2012175"/>
            <a:ext cx="8445476" cy="3803175"/>
          </a:xfrm>
          <a:prstGeom prst="rect">
            <a:avLst/>
          </a:prstGeom>
          <a:ln w="12700">
            <a:miter lim="400000"/>
          </a:ln>
        </p:spPr>
      </p:pic>
      <p:sp>
        <p:nvSpPr>
          <p:cNvPr id="196" name="Google Shape;226;p36"/>
          <p:cNvSpPr txBox="1"/>
          <p:nvPr/>
        </p:nvSpPr>
        <p:spPr>
          <a:xfrm>
            <a:off x="381000" y="939945"/>
            <a:ext cx="8445600" cy="1272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nSpc>
                <a:spcPct val="115000"/>
              </a:lnSpc>
              <a:defRPr sz="2200" b="1">
                <a:latin typeface="Calibri"/>
                <a:ea typeface="Calibri"/>
                <a:cs typeface="Calibri"/>
                <a:sym typeface="Calibri"/>
              </a:defRPr>
            </a:pPr>
            <a:r>
              <a:t>What does Germany Export? (2018)</a:t>
            </a:r>
          </a:p>
          <a:p>
            <a:pPr>
              <a:lnSpc>
                <a:spcPct val="115000"/>
              </a:lnSpc>
              <a:defRPr sz="2200" b="1">
                <a:latin typeface="Calibri"/>
                <a:ea typeface="Calibri"/>
                <a:cs typeface="Calibri"/>
                <a:sym typeface="Calibri"/>
              </a:defRPr>
            </a:pPr>
            <a:r>
              <a:t>Source: </a:t>
            </a:r>
            <a:r>
              <a:rPr u="sng">
                <a:solidFill>
                  <a:srgbClr val="0000FF"/>
                </a:solidFill>
                <a:uFill>
                  <a:solidFill>
                    <a:srgbClr val="0000FF"/>
                  </a:solidFill>
                </a:uFill>
                <a:hlinkClick r:id="rId3"/>
              </a:rPr>
              <a:t>Observatory of Economic Complexity, Germany Profile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Google Shape;232;p37" descr="Google Shape;232;p37"/>
          <p:cNvPicPr>
            <a:picLocks noChangeAspect="1"/>
          </p:cNvPicPr>
          <p:nvPr/>
        </p:nvPicPr>
        <p:blipFill>
          <a:blip r:embed="rId2">
            <a:extLst/>
          </a:blip>
          <a:stretch>
            <a:fillRect/>
          </a:stretch>
        </p:blipFill>
        <p:spPr>
          <a:xfrm>
            <a:off x="778238" y="1905849"/>
            <a:ext cx="7587526" cy="4559827"/>
          </a:xfrm>
          <a:prstGeom prst="rect">
            <a:avLst/>
          </a:prstGeom>
          <a:ln w="12700">
            <a:miter lim="400000"/>
          </a:ln>
        </p:spPr>
      </p:pic>
      <p:sp>
        <p:nvSpPr>
          <p:cNvPr id="199" name="Google Shape;233;p37"/>
          <p:cNvSpPr txBox="1"/>
          <p:nvPr/>
        </p:nvSpPr>
        <p:spPr>
          <a:xfrm>
            <a:off x="373600" y="760730"/>
            <a:ext cx="7587599" cy="165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nSpc>
                <a:spcPct val="115000"/>
              </a:lnSpc>
              <a:defRPr sz="2200" b="1">
                <a:latin typeface="Calibri"/>
                <a:ea typeface="Calibri"/>
                <a:cs typeface="Calibri"/>
                <a:sym typeface="Calibri"/>
              </a:defRPr>
            </a:pPr>
            <a:r>
              <a:t>Top Exporters of Cars (2018)</a:t>
            </a:r>
          </a:p>
          <a:p>
            <a:pPr>
              <a:lnSpc>
                <a:spcPct val="115000"/>
              </a:lnSpc>
              <a:defRPr sz="2200" b="1">
                <a:latin typeface="Calibri"/>
                <a:ea typeface="Calibri"/>
                <a:cs typeface="Calibri"/>
                <a:sym typeface="Calibri"/>
              </a:defRPr>
            </a:pPr>
            <a:r>
              <a:t>Source: </a:t>
            </a:r>
            <a:r>
              <a:rPr u="sng">
                <a:solidFill>
                  <a:srgbClr val="0000FF"/>
                </a:solidFill>
                <a:uFill>
                  <a:solidFill>
                    <a:srgbClr val="0000FF"/>
                  </a:solidFill>
                </a:uFill>
                <a:hlinkClick r:id="rId3"/>
              </a:rPr>
              <a:t>Observatory of Economic Complexity, Cars Profile</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Google Shape;239;p38" descr="Google Shape;239;p38"/>
          <p:cNvPicPr>
            <a:picLocks noChangeAspect="1"/>
          </p:cNvPicPr>
          <p:nvPr/>
        </p:nvPicPr>
        <p:blipFill>
          <a:blip r:embed="rId2">
            <a:extLst/>
          </a:blip>
          <a:srcRect l="6995" r="10698"/>
          <a:stretch>
            <a:fillRect/>
          </a:stretch>
        </p:blipFill>
        <p:spPr>
          <a:xfrm>
            <a:off x="2072475" y="1580400"/>
            <a:ext cx="5321976" cy="4883051"/>
          </a:xfrm>
          <a:prstGeom prst="rect">
            <a:avLst/>
          </a:prstGeom>
          <a:ln w="12700">
            <a:miter lim="400000"/>
          </a:ln>
        </p:spPr>
      </p:pic>
      <p:sp>
        <p:nvSpPr>
          <p:cNvPr id="202" name="Google Shape;240;p38"/>
          <p:cNvSpPr txBox="1"/>
          <p:nvPr/>
        </p:nvSpPr>
        <p:spPr>
          <a:xfrm>
            <a:off x="333475" y="1091124"/>
            <a:ext cx="6396000" cy="810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2000" b="1">
                <a:latin typeface="Calibri"/>
                <a:ea typeface="Calibri"/>
                <a:cs typeface="Calibri"/>
                <a:sym typeface="Calibri"/>
              </a:defRPr>
            </a:lvl1pPr>
          </a:lstStyle>
          <a:p>
            <a:r>
              <a:t>Headquarters of Major German Companies and Brands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Google Shape;246;p39" descr="Google Shape;246;p39"/>
          <p:cNvPicPr>
            <a:picLocks noChangeAspect="1"/>
          </p:cNvPicPr>
          <p:nvPr/>
        </p:nvPicPr>
        <p:blipFill>
          <a:blip r:embed="rId2">
            <a:extLst/>
          </a:blip>
          <a:stretch>
            <a:fillRect/>
          </a:stretch>
        </p:blipFill>
        <p:spPr>
          <a:xfrm>
            <a:off x="1714974" y="1478925"/>
            <a:ext cx="5654226" cy="5035042"/>
          </a:xfrm>
          <a:prstGeom prst="rect">
            <a:avLst/>
          </a:prstGeom>
          <a:ln w="12700">
            <a:miter lim="400000"/>
          </a:ln>
        </p:spPr>
      </p:pic>
      <p:sp>
        <p:nvSpPr>
          <p:cNvPr id="205" name="Google Shape;247;p39"/>
          <p:cNvSpPr txBox="1"/>
          <p:nvPr/>
        </p:nvSpPr>
        <p:spPr>
          <a:xfrm>
            <a:off x="381000" y="1010380"/>
            <a:ext cx="6988200" cy="899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nSpc>
                <a:spcPct val="115000"/>
              </a:lnSpc>
              <a:defRPr sz="2300" b="1">
                <a:latin typeface="Calibri"/>
                <a:ea typeface="Calibri"/>
                <a:cs typeface="Calibri"/>
                <a:sym typeface="Calibri"/>
              </a:defRPr>
            </a:pPr>
            <a:r>
              <a:t>Still Catching Up</a:t>
            </a:r>
            <a:r>
              <a:rPr b="0"/>
              <a:t>, </a:t>
            </a:r>
            <a:r>
              <a:rPr b="0" i="1"/>
              <a:t>The Economist, </a:t>
            </a:r>
            <a:r>
              <a:rPr b="0"/>
              <a:t>October 31, 2019</a:t>
            </a:r>
            <a:endParaRPr i="1"/>
          </a:p>
          <a:p>
            <a:pPr algn="ctr">
              <a:lnSpc>
                <a:spcPct val="115000"/>
              </a:lnSpc>
            </a:pPr>
            <a:endParaRPr sz="1100" b="1"/>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Google Shape;253;p40" descr="Google Shape;253;p40"/>
          <p:cNvPicPr>
            <a:picLocks noChangeAspect="1"/>
          </p:cNvPicPr>
          <p:nvPr/>
        </p:nvPicPr>
        <p:blipFill>
          <a:blip r:embed="rId2">
            <a:extLst/>
          </a:blip>
          <a:stretch>
            <a:fillRect/>
          </a:stretch>
        </p:blipFill>
        <p:spPr>
          <a:xfrm>
            <a:off x="1108199" y="4281475"/>
            <a:ext cx="1516101" cy="1868976"/>
          </a:xfrm>
          <a:prstGeom prst="rect">
            <a:avLst/>
          </a:prstGeom>
          <a:ln w="12700">
            <a:miter lim="400000"/>
          </a:ln>
        </p:spPr>
      </p:pic>
      <p:pic>
        <p:nvPicPr>
          <p:cNvPr id="208" name="Google Shape;254;p40" descr="Google Shape;254;p40"/>
          <p:cNvPicPr>
            <a:picLocks noChangeAspect="1"/>
          </p:cNvPicPr>
          <p:nvPr/>
        </p:nvPicPr>
        <p:blipFill>
          <a:blip r:embed="rId3">
            <a:extLst/>
          </a:blip>
          <a:srcRect l="6462" t="9858" r="24860" b="9071"/>
          <a:stretch>
            <a:fillRect/>
          </a:stretch>
        </p:blipFill>
        <p:spPr>
          <a:xfrm>
            <a:off x="2815875" y="1464400"/>
            <a:ext cx="4523950" cy="4751176"/>
          </a:xfrm>
          <a:prstGeom prst="rect">
            <a:avLst/>
          </a:prstGeom>
          <a:ln w="12700">
            <a:miter lim="400000"/>
          </a:ln>
        </p:spPr>
      </p:pic>
      <p:sp>
        <p:nvSpPr>
          <p:cNvPr id="209" name="Google Shape;255;p40"/>
          <p:cNvSpPr txBox="1"/>
          <p:nvPr/>
        </p:nvSpPr>
        <p:spPr>
          <a:xfrm>
            <a:off x="381000" y="819235"/>
            <a:ext cx="7938600" cy="10609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nSpc>
                <a:spcPct val="115000"/>
              </a:lnSpc>
              <a:defRPr sz="2100" b="1">
                <a:latin typeface="Calibri"/>
                <a:ea typeface="Calibri"/>
                <a:cs typeface="Calibri"/>
                <a:sym typeface="Calibri"/>
              </a:defRPr>
            </a:pPr>
            <a:r>
              <a:t>GDP/per Inhabitant in Europe, </a:t>
            </a:r>
            <a:r>
              <a:rPr u="sng">
                <a:solidFill>
                  <a:srgbClr val="0000FF"/>
                </a:solidFill>
                <a:uFill>
                  <a:solidFill>
                    <a:srgbClr val="0000FF"/>
                  </a:solidFill>
                </a:uFill>
                <a:hlinkClick r:id="rId4"/>
              </a:rPr>
              <a:t>Eurostat Regional Yearbook 2018</a:t>
            </a:r>
          </a:p>
          <a:p>
            <a:pPr>
              <a:lnSpc>
                <a:spcPct val="115000"/>
              </a:lnSpc>
              <a:defRPr sz="1100"/>
            </a:pPr>
            <a:r>
              <a:t>         </a:t>
            </a:r>
          </a:p>
        </p:txBody>
      </p:sp>
      <p:sp>
        <p:nvSpPr>
          <p:cNvPr id="210" name="Google Shape;256;p40"/>
          <p:cNvSpPr txBox="1"/>
          <p:nvPr/>
        </p:nvSpPr>
        <p:spPr>
          <a:xfrm>
            <a:off x="1528824" y="6150450"/>
            <a:ext cx="6016202" cy="614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1500">
                <a:latin typeface="Calibri"/>
                <a:ea typeface="Calibri"/>
                <a:cs typeface="Calibri"/>
                <a:sym typeface="Calibri"/>
              </a:defRPr>
            </a:lvl1pPr>
          </a:lstStyle>
          <a:p>
            <a:r>
              <a:t>GDP per inhabitant, 2017 in relation to the EU-28 average, EU-28 = 100</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Google Shape;262;p41"/>
          <p:cNvSpPr txBox="1"/>
          <p:nvPr/>
        </p:nvSpPr>
        <p:spPr>
          <a:xfrm>
            <a:off x="982354" y="-683286"/>
            <a:ext cx="6915650" cy="3404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spAutoFit/>
          </a:bodyPr>
          <a:lstStyle>
            <a:lvl1pPr algn="ctr">
              <a:lnSpc>
                <a:spcPct val="316666"/>
              </a:lnSpc>
              <a:defRPr sz="6600" b="1">
                <a:solidFill>
                  <a:srgbClr val="005CB8"/>
                </a:solidFill>
                <a:latin typeface="Calibri"/>
                <a:ea typeface="Calibri"/>
                <a:cs typeface="Calibri"/>
                <a:sym typeface="Calibri"/>
              </a:defRPr>
            </a:lvl1pPr>
          </a:lstStyle>
          <a:p>
            <a:r>
              <a:rPr dirty="0"/>
              <a:t>The Task Revisited</a:t>
            </a:r>
          </a:p>
        </p:txBody>
      </p:sp>
      <p:sp>
        <p:nvSpPr>
          <p:cNvPr id="213" name="Google Shape;263;p41"/>
          <p:cNvSpPr txBox="1"/>
          <p:nvPr/>
        </p:nvSpPr>
        <p:spPr>
          <a:xfrm>
            <a:off x="536399" y="2368792"/>
            <a:ext cx="8071202" cy="2923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2100"/>
            </a:pPr>
            <a:r>
              <a:rPr dirty="0"/>
              <a:t>Use the documents to</a:t>
            </a:r>
            <a:r>
              <a:rPr b="1" i="1" dirty="0"/>
              <a:t> evaluate the outcomes associated with command and free market economies. </a:t>
            </a:r>
            <a:r>
              <a:rPr dirty="0"/>
              <a:t>Your response should include...</a:t>
            </a:r>
            <a:r>
              <a:rPr b="1" i="1" dirty="0"/>
              <a:t> </a:t>
            </a:r>
          </a:p>
          <a:p>
            <a:pPr marL="457200" indent="-361950">
              <a:lnSpc>
                <a:spcPct val="115000"/>
              </a:lnSpc>
              <a:buClr>
                <a:srgbClr val="000000"/>
              </a:buClr>
              <a:buSzPts val="2100"/>
              <a:buFont typeface="Arial"/>
              <a:buChar char="●"/>
              <a:defRPr sz="2100"/>
            </a:pPr>
            <a:r>
              <a:rPr dirty="0"/>
              <a:t>A clear, well-stated claim/argument in response to the prompt.  </a:t>
            </a:r>
          </a:p>
          <a:p>
            <a:pPr marL="457200" indent="-361950">
              <a:lnSpc>
                <a:spcPct val="115000"/>
              </a:lnSpc>
              <a:buClr>
                <a:srgbClr val="000000"/>
              </a:buClr>
              <a:buSzPts val="2100"/>
              <a:buFont typeface="Arial"/>
              <a:buChar char="●"/>
              <a:defRPr sz="2100"/>
            </a:pPr>
            <a:r>
              <a:rPr dirty="0"/>
              <a:t>At least two well-developed body paragraphs in support of your claim.</a:t>
            </a:r>
          </a:p>
          <a:p>
            <a:pPr marL="457200" indent="-361950">
              <a:lnSpc>
                <a:spcPct val="115000"/>
              </a:lnSpc>
              <a:buClr>
                <a:srgbClr val="000000"/>
              </a:buClr>
              <a:buSzPts val="2100"/>
              <a:buFont typeface="Arial"/>
              <a:buChar char="●"/>
              <a:defRPr sz="2100"/>
            </a:pPr>
            <a:r>
              <a:rPr dirty="0"/>
              <a:t>Analysis of at least </a:t>
            </a:r>
            <a:r>
              <a:rPr u="sng" dirty="0"/>
              <a:t>seven</a:t>
            </a:r>
            <a:r>
              <a:rPr dirty="0"/>
              <a:t> documents to support your argument.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oogle Shape;66;p15"/>
          <p:cNvSpPr txBox="1">
            <a:spLocks noGrp="1"/>
          </p:cNvSpPr>
          <p:nvPr>
            <p:ph type="title"/>
          </p:nvPr>
        </p:nvSpPr>
        <p:spPr>
          <a:xfrm>
            <a:off x="433551" y="1061965"/>
            <a:ext cx="8229601" cy="1143001"/>
          </a:xfrm>
          <a:prstGeom prst="rect">
            <a:avLst/>
          </a:prstGeom>
        </p:spPr>
        <p:txBody>
          <a:bodyPr/>
          <a:lstStyle>
            <a:lvl1pPr defTabSz="832104">
              <a:lnSpc>
                <a:spcPct val="142500"/>
              </a:lnSpc>
              <a:defRPr sz="3640"/>
            </a:lvl1pPr>
          </a:lstStyle>
          <a:p>
            <a:r>
              <a:t>Professional Development Certificate</a:t>
            </a:r>
          </a:p>
        </p:txBody>
      </p:sp>
      <p:sp>
        <p:nvSpPr>
          <p:cNvPr id="121" name="Google Shape;67;p15"/>
          <p:cNvSpPr txBox="1"/>
          <p:nvPr/>
        </p:nvSpPr>
        <p:spPr>
          <a:xfrm>
            <a:off x="588955" y="2359260"/>
            <a:ext cx="8175171" cy="29557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p>
            <a:pPr>
              <a:defRPr sz="1800"/>
            </a:pPr>
            <a:r>
              <a:t>To earn your professional development certificate for this webinar, you must:</a:t>
            </a:r>
          </a:p>
          <a:p>
            <a:endParaRPr sz="1800"/>
          </a:p>
          <a:p>
            <a:pPr marL="285750" indent="-285750">
              <a:buClr>
                <a:srgbClr val="000000"/>
              </a:buClr>
              <a:buSzPts val="1800"/>
              <a:buFont typeface="Arial"/>
              <a:buChar char="•"/>
              <a:defRPr sz="1800"/>
            </a:pPr>
            <a:r>
              <a:t>Watch a minimum of 45-minutes and you will automatically receive a professional development </a:t>
            </a:r>
            <a:r>
              <a:rPr b="1">
                <a:solidFill>
                  <a:srgbClr val="7A9900"/>
                </a:solidFill>
              </a:rPr>
              <a:t>certificate </a:t>
            </a:r>
            <a:r>
              <a:t>via e-mail within 24 hours.</a:t>
            </a:r>
          </a:p>
          <a:p>
            <a:endParaRPr sz="1800"/>
          </a:p>
          <a:p>
            <a:pPr>
              <a:defRPr sz="1800"/>
            </a:pPr>
            <a:r>
              <a:t>Accessing resources: </a:t>
            </a:r>
          </a:p>
          <a:p>
            <a:endParaRPr sz="1800"/>
          </a:p>
          <a:p>
            <a:pPr marL="285750" indent="-285750">
              <a:buClr>
                <a:srgbClr val="000000"/>
              </a:buClr>
              <a:buSzPts val="1800"/>
              <a:buFont typeface="Arial"/>
              <a:buChar char="•"/>
              <a:defRPr sz="1800"/>
            </a:pPr>
            <a:r>
              <a:t>You can now easily download presentations, lesson plan materials, and activities for each webinar from </a:t>
            </a:r>
            <a:r>
              <a:rPr b="1" i="1">
                <a:solidFill>
                  <a:srgbClr val="005CB8"/>
                </a:solidFill>
              </a:rPr>
              <a:t>EconEdLink.org/professional-development/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Google Shape;269;p42"/>
          <p:cNvSpPr txBox="1"/>
          <p:nvPr/>
        </p:nvSpPr>
        <p:spPr>
          <a:xfrm>
            <a:off x="1027050" y="2870849"/>
            <a:ext cx="7089900" cy="99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ctr">
              <a:lnSpc>
                <a:spcPct val="103636"/>
              </a:lnSpc>
              <a:defRPr sz="5500" b="1">
                <a:solidFill>
                  <a:srgbClr val="005CB8"/>
                </a:solidFill>
                <a:latin typeface="Calibri"/>
                <a:ea typeface="Calibri"/>
                <a:cs typeface="Calibri"/>
                <a:sym typeface="Calibri"/>
              </a:defRPr>
            </a:lvl1pPr>
          </a:lstStyle>
          <a:p>
            <a:r>
              <a:t>Extension Activities!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oogle Shape;275;p43" descr="Google Shape;275;p43"/>
          <p:cNvPicPr>
            <a:picLocks noChangeAspect="1"/>
          </p:cNvPicPr>
          <p:nvPr/>
        </p:nvPicPr>
        <p:blipFill>
          <a:blip r:embed="rId2">
            <a:extLst/>
          </a:blip>
          <a:stretch>
            <a:fillRect/>
          </a:stretch>
        </p:blipFill>
        <p:spPr>
          <a:xfrm>
            <a:off x="611349" y="1391900"/>
            <a:ext cx="7921303" cy="5040827"/>
          </a:xfrm>
          <a:prstGeom prst="rect">
            <a:avLst/>
          </a:prstGeom>
          <a:ln w="12700">
            <a:miter lim="400000"/>
          </a:ln>
        </p:spPr>
      </p:pic>
      <p:sp>
        <p:nvSpPr>
          <p:cNvPr id="218" name="Google Shape;276;p43"/>
          <p:cNvSpPr/>
          <p:nvPr/>
        </p:nvSpPr>
        <p:spPr>
          <a:xfrm>
            <a:off x="710449" y="1391899"/>
            <a:ext cx="5625602" cy="3653701"/>
          </a:xfrm>
          <a:prstGeom prst="rect">
            <a:avLst/>
          </a:prstGeom>
          <a:solidFill>
            <a:srgbClr val="FFFFFF"/>
          </a:solidFill>
          <a:ln>
            <a:solidFill>
              <a:srgbClr val="FFFFFF"/>
            </a:solidFill>
          </a:ln>
        </p:spPr>
        <p:txBody>
          <a:bodyPr lIns="0" tIns="0" rIns="0" bIns="0" anchor="ctr"/>
          <a:lstStyle/>
          <a:p>
            <a:endParaRPr/>
          </a:p>
        </p:txBody>
      </p:sp>
      <p:sp>
        <p:nvSpPr>
          <p:cNvPr id="219" name="Google Shape;277;p43"/>
          <p:cNvSpPr txBox="1"/>
          <p:nvPr/>
        </p:nvSpPr>
        <p:spPr>
          <a:xfrm>
            <a:off x="380550" y="1087100"/>
            <a:ext cx="5988001" cy="2841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03636"/>
              </a:lnSpc>
              <a:defRPr sz="2400" b="1">
                <a:solidFill>
                  <a:srgbClr val="005CB8"/>
                </a:solidFill>
                <a:latin typeface="Calibri"/>
                <a:ea typeface="Calibri"/>
                <a:cs typeface="Calibri"/>
                <a:sym typeface="Calibri"/>
              </a:defRPr>
            </a:pPr>
            <a:r>
              <a:t>Extension Activity: </a:t>
            </a:r>
            <a:r>
              <a:rPr sz="2500" b="0">
                <a:solidFill>
                  <a:srgbClr val="000000"/>
                </a:solidFill>
              </a:rPr>
              <a:t>Compare &amp; contrast the East/West German example with North and South Korea’s Economic Systems. </a:t>
            </a:r>
            <a:endParaRPr sz="2500"/>
          </a:p>
          <a:p>
            <a:pPr>
              <a:lnSpc>
                <a:spcPct val="103636"/>
              </a:lnSpc>
            </a:pPr>
            <a:endParaRPr sz="2500">
              <a:latin typeface="Calibri"/>
              <a:ea typeface="Calibri"/>
              <a:cs typeface="Calibri"/>
              <a:sym typeface="Calibri"/>
            </a:endParaRPr>
          </a:p>
          <a:p>
            <a:pPr>
              <a:lnSpc>
                <a:spcPct val="103636"/>
              </a:lnSpc>
              <a:defRPr sz="2500" u="sng">
                <a:solidFill>
                  <a:srgbClr val="0000FF"/>
                </a:solidFill>
                <a:latin typeface="Calibri"/>
                <a:ea typeface="Calibri"/>
                <a:cs typeface="Calibri"/>
                <a:sym typeface="Calibri"/>
              </a:defRPr>
            </a:pPr>
            <a:r>
              <a:rPr>
                <a:uFill>
                  <a:solidFill>
                    <a:srgbClr val="0000FF"/>
                  </a:solidFill>
                </a:uFill>
                <a:hlinkClick r:id="rId3"/>
              </a:rPr>
              <a:t>How South Korea Left the North Behind</a:t>
            </a:r>
            <a:r>
              <a:rPr u="none">
                <a:solidFill>
                  <a:srgbClr val="000000"/>
                </a:solidFill>
              </a:rPr>
              <a:t> (</a:t>
            </a:r>
            <a:r>
              <a:rPr i="1" u="none">
                <a:solidFill>
                  <a:srgbClr val="000000"/>
                </a:solidFill>
              </a:rPr>
              <a:t>New York Times</a:t>
            </a:r>
            <a:r>
              <a:rPr u="none">
                <a:solidFill>
                  <a:srgbClr val="000000"/>
                </a:solidFill>
              </a:rPr>
              <a: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Google Shape;283;p44"/>
          <p:cNvSpPr txBox="1"/>
          <p:nvPr/>
        </p:nvSpPr>
        <p:spPr>
          <a:xfrm>
            <a:off x="380549" y="1087100"/>
            <a:ext cx="7999802" cy="932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03636"/>
              </a:lnSpc>
              <a:defRPr sz="2400" b="1">
                <a:solidFill>
                  <a:srgbClr val="005CB8"/>
                </a:solidFill>
                <a:latin typeface="Calibri"/>
                <a:ea typeface="Calibri"/>
                <a:cs typeface="Calibri"/>
                <a:sym typeface="Calibri"/>
              </a:defRPr>
            </a:pPr>
            <a:r>
              <a:t>Extension Activity: </a:t>
            </a:r>
            <a:r>
              <a:rPr sz="2500" b="0">
                <a:solidFill>
                  <a:srgbClr val="000000"/>
                </a:solidFill>
              </a:rPr>
              <a:t> Cuba’s Cars! Image from the </a:t>
            </a:r>
            <a:r>
              <a:rPr sz="2500" b="0" i="1" u="sng">
                <a:solidFill>
                  <a:srgbClr val="0000FF"/>
                </a:solidFill>
                <a:uFill>
                  <a:solidFill>
                    <a:srgbClr val="0000FF"/>
                  </a:solidFill>
                </a:uFill>
                <a:hlinkClick r:id="rId2"/>
              </a:rPr>
              <a:t>Telegraph</a:t>
            </a:r>
          </a:p>
        </p:txBody>
      </p:sp>
      <p:pic>
        <p:nvPicPr>
          <p:cNvPr id="222" name="Google Shape;284;p44" descr="Google Shape;284;p44"/>
          <p:cNvPicPr>
            <a:picLocks noChangeAspect="1"/>
          </p:cNvPicPr>
          <p:nvPr/>
        </p:nvPicPr>
        <p:blipFill>
          <a:blip r:embed="rId3">
            <a:extLst/>
          </a:blip>
          <a:stretch>
            <a:fillRect/>
          </a:stretch>
        </p:blipFill>
        <p:spPr>
          <a:xfrm>
            <a:off x="963163" y="1759600"/>
            <a:ext cx="7217675" cy="45110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Google Shape;290;p45" descr="Google Shape;290;p45"/>
          <p:cNvPicPr>
            <a:picLocks noChangeAspect="1"/>
          </p:cNvPicPr>
          <p:nvPr/>
        </p:nvPicPr>
        <p:blipFill>
          <a:blip r:embed="rId2">
            <a:extLst/>
          </a:blip>
          <a:stretch>
            <a:fillRect/>
          </a:stretch>
        </p:blipFill>
        <p:spPr>
          <a:xfrm>
            <a:off x="179049" y="2722399"/>
            <a:ext cx="8785899" cy="3597378"/>
          </a:xfrm>
          <a:prstGeom prst="rect">
            <a:avLst/>
          </a:prstGeom>
          <a:ln w="12700">
            <a:miter lim="400000"/>
          </a:ln>
        </p:spPr>
      </p:pic>
      <p:sp>
        <p:nvSpPr>
          <p:cNvPr id="225" name="Google Shape;291;p45"/>
          <p:cNvSpPr txBox="1"/>
          <p:nvPr/>
        </p:nvSpPr>
        <p:spPr>
          <a:xfrm>
            <a:off x="179050" y="1203100"/>
            <a:ext cx="8665200" cy="1314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03636"/>
              </a:lnSpc>
              <a:defRPr sz="2400" b="1">
                <a:solidFill>
                  <a:srgbClr val="005CB8"/>
                </a:solidFill>
                <a:latin typeface="Calibri"/>
                <a:ea typeface="Calibri"/>
                <a:cs typeface="Calibri"/>
                <a:sym typeface="Calibri"/>
              </a:defRPr>
            </a:pPr>
            <a:r>
              <a:t>Extension Activity: </a:t>
            </a:r>
            <a:r>
              <a:rPr sz="2500" b="0">
                <a:solidFill>
                  <a:srgbClr val="000000"/>
                </a:solidFill>
              </a:rPr>
              <a:t> Compare the historical rise of Germany’s automobile industry and exports with Japan’s post-WW2 growth. </a:t>
            </a:r>
          </a:p>
        </p:txBody>
      </p:sp>
      <p:sp>
        <p:nvSpPr>
          <p:cNvPr id="226" name="Google Shape;292;p45"/>
          <p:cNvSpPr txBox="1"/>
          <p:nvPr/>
        </p:nvSpPr>
        <p:spPr>
          <a:xfrm>
            <a:off x="482475" y="2319825"/>
            <a:ext cx="3823800" cy="442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800" b="1"/>
            </a:lvl1pPr>
          </a:lstStyle>
          <a:p>
            <a:r>
              <a:t>What does Japan Export? (2018)</a:t>
            </a:r>
          </a:p>
        </p:txBody>
      </p:sp>
      <p:sp>
        <p:nvSpPr>
          <p:cNvPr id="227" name="Google Shape;293;p45"/>
          <p:cNvSpPr txBox="1"/>
          <p:nvPr/>
        </p:nvSpPr>
        <p:spPr>
          <a:xfrm>
            <a:off x="4904449" y="2319825"/>
            <a:ext cx="3823801" cy="442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1800" b="1"/>
            </a:lvl1pPr>
          </a:lstStyle>
          <a:p>
            <a:r>
              <a:t>Car Export Destinations (2018)</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Google Shape;299;p46" descr="Google Shape;299;p46"/>
          <p:cNvPicPr>
            <a:picLocks noChangeAspect="1"/>
          </p:cNvPicPr>
          <p:nvPr/>
        </p:nvPicPr>
        <p:blipFill>
          <a:blip r:embed="rId2">
            <a:extLst/>
          </a:blip>
          <a:srcRect b="13696"/>
          <a:stretch>
            <a:fillRect/>
          </a:stretch>
        </p:blipFill>
        <p:spPr>
          <a:xfrm>
            <a:off x="259475" y="1180299"/>
            <a:ext cx="4312526" cy="5015128"/>
          </a:xfrm>
          <a:prstGeom prst="rect">
            <a:avLst/>
          </a:prstGeom>
          <a:ln w="12700">
            <a:miter lim="400000"/>
          </a:ln>
        </p:spPr>
      </p:pic>
      <p:sp>
        <p:nvSpPr>
          <p:cNvPr id="230" name="Google Shape;300;p46"/>
          <p:cNvSpPr txBox="1"/>
          <p:nvPr/>
        </p:nvSpPr>
        <p:spPr>
          <a:xfrm>
            <a:off x="5203724" y="2066362"/>
            <a:ext cx="3469201" cy="31327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03636"/>
              </a:lnSpc>
              <a:defRPr sz="2100" b="1">
                <a:solidFill>
                  <a:srgbClr val="005CB8"/>
                </a:solidFill>
                <a:latin typeface="Calibri"/>
                <a:ea typeface="Calibri"/>
                <a:cs typeface="Calibri"/>
                <a:sym typeface="Calibri"/>
              </a:defRPr>
            </a:pPr>
            <a:r>
              <a:t>Extension Activity: </a:t>
            </a:r>
            <a:r>
              <a:rPr b="0">
                <a:solidFill>
                  <a:srgbClr val="000000"/>
                </a:solidFill>
              </a:rPr>
              <a:t>Explore the supply chain of a modern automobile.</a:t>
            </a:r>
            <a:r>
              <a:t> </a:t>
            </a:r>
          </a:p>
          <a:p>
            <a:pPr>
              <a:lnSpc>
                <a:spcPct val="103636"/>
              </a:lnSpc>
            </a:pPr>
            <a:endParaRPr sz="2100">
              <a:latin typeface="Calibri"/>
              <a:ea typeface="Calibri"/>
              <a:cs typeface="Calibri"/>
              <a:sym typeface="Calibri"/>
            </a:endParaRPr>
          </a:p>
          <a:p>
            <a:pPr>
              <a:lnSpc>
                <a:spcPct val="103636"/>
              </a:lnSpc>
              <a:defRPr sz="2100">
                <a:latin typeface="Calibri"/>
                <a:ea typeface="Calibri"/>
                <a:cs typeface="Calibri"/>
                <a:sym typeface="Calibri"/>
              </a:defRPr>
            </a:pPr>
            <a:r>
              <a:t>Focusing on just one part or component is illustrative of the complex, interconnected nature of production and trade.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Google Shape;306;p47" descr="Google Shape;306;p47"/>
          <p:cNvPicPr>
            <a:picLocks noChangeAspect="1"/>
          </p:cNvPicPr>
          <p:nvPr/>
        </p:nvPicPr>
        <p:blipFill>
          <a:blip r:embed="rId2">
            <a:extLst/>
          </a:blip>
          <a:stretch>
            <a:fillRect/>
          </a:stretch>
        </p:blipFill>
        <p:spPr>
          <a:xfrm>
            <a:off x="1528937" y="2056225"/>
            <a:ext cx="6086124" cy="4336351"/>
          </a:xfrm>
          <a:prstGeom prst="rect">
            <a:avLst/>
          </a:prstGeom>
          <a:ln w="12700">
            <a:miter lim="400000"/>
          </a:ln>
        </p:spPr>
      </p:pic>
      <p:sp>
        <p:nvSpPr>
          <p:cNvPr id="233" name="Google Shape;307;p47"/>
          <p:cNvSpPr txBox="1"/>
          <p:nvPr/>
        </p:nvSpPr>
        <p:spPr>
          <a:xfrm>
            <a:off x="417574" y="1028425"/>
            <a:ext cx="8544302" cy="1211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2300" b="1">
                <a:solidFill>
                  <a:srgbClr val="005CB8"/>
                </a:solidFill>
                <a:latin typeface="Calibri"/>
                <a:ea typeface="Calibri"/>
                <a:cs typeface="Calibri"/>
                <a:sym typeface="Calibri"/>
              </a:defRPr>
            </a:pPr>
            <a:r>
              <a:t>Extension Activity: </a:t>
            </a:r>
            <a:r>
              <a:rPr b="0">
                <a:solidFill>
                  <a:srgbClr val="000000"/>
                </a:solidFill>
              </a:rPr>
              <a:t>Assess the winners and losers of tariff policies that target component parts or final products on this industry.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Google Shape;313;p48"/>
          <p:cNvSpPr txBox="1"/>
          <p:nvPr/>
        </p:nvSpPr>
        <p:spPr>
          <a:xfrm>
            <a:off x="372150" y="1252774"/>
            <a:ext cx="8399700" cy="124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2400" b="1">
                <a:solidFill>
                  <a:srgbClr val="005CB8"/>
                </a:solidFill>
                <a:latin typeface="Calibri"/>
                <a:ea typeface="Calibri"/>
                <a:cs typeface="Calibri"/>
                <a:sym typeface="Calibri"/>
              </a:defRPr>
            </a:pPr>
            <a:r>
              <a:t>Extension Activity: </a:t>
            </a:r>
            <a:r>
              <a:rPr b="0">
                <a:solidFill>
                  <a:srgbClr val="000000"/>
                </a:solidFill>
              </a:rPr>
              <a:t>Evaluate changes coming to the automobile market -- policies, energy, automation, self-driving technology. </a:t>
            </a:r>
          </a:p>
        </p:txBody>
      </p:sp>
      <p:pic>
        <p:nvPicPr>
          <p:cNvPr id="236" name="Google Shape;314;p48" descr="Google Shape;314;p48"/>
          <p:cNvPicPr>
            <a:picLocks noChangeAspect="1"/>
          </p:cNvPicPr>
          <p:nvPr/>
        </p:nvPicPr>
        <p:blipFill>
          <a:blip r:embed="rId2">
            <a:extLst/>
          </a:blip>
          <a:stretch>
            <a:fillRect/>
          </a:stretch>
        </p:blipFill>
        <p:spPr>
          <a:xfrm>
            <a:off x="4541723" y="2589975"/>
            <a:ext cx="4401529" cy="3147076"/>
          </a:xfrm>
          <a:prstGeom prst="rect">
            <a:avLst/>
          </a:prstGeom>
          <a:ln w="12700">
            <a:miter lim="400000"/>
          </a:ln>
        </p:spPr>
      </p:pic>
      <p:pic>
        <p:nvPicPr>
          <p:cNvPr id="237" name="Google Shape;315;p48" descr="Google Shape;315;p48"/>
          <p:cNvPicPr>
            <a:picLocks noChangeAspect="1"/>
          </p:cNvPicPr>
          <p:nvPr/>
        </p:nvPicPr>
        <p:blipFill>
          <a:blip r:embed="rId3">
            <a:extLst/>
          </a:blip>
          <a:stretch>
            <a:fillRect/>
          </a:stretch>
        </p:blipFill>
        <p:spPr>
          <a:xfrm>
            <a:off x="259724" y="2589965"/>
            <a:ext cx="4199851" cy="31470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Google Shape;321;p49"/>
          <p:cNvSpPr txBox="1"/>
          <p:nvPr/>
        </p:nvSpPr>
        <p:spPr>
          <a:xfrm>
            <a:off x="441150" y="1292749"/>
            <a:ext cx="8601000" cy="868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2300" b="1">
                <a:solidFill>
                  <a:srgbClr val="005CB8"/>
                </a:solidFill>
                <a:latin typeface="Calibri"/>
                <a:ea typeface="Calibri"/>
                <a:cs typeface="Calibri"/>
                <a:sym typeface="Calibri"/>
              </a:defRPr>
            </a:pPr>
            <a:r>
              <a:t>Extension Activity: </a:t>
            </a:r>
            <a:r>
              <a:rPr b="0">
                <a:solidFill>
                  <a:srgbClr val="000000"/>
                </a:solidFill>
              </a:rPr>
              <a:t>What are the current trends in car purchases? </a:t>
            </a:r>
          </a:p>
        </p:txBody>
      </p:sp>
      <p:pic>
        <p:nvPicPr>
          <p:cNvPr id="240" name="Google Shape;322;p49" descr="Google Shape;322;p49"/>
          <p:cNvPicPr>
            <a:picLocks noChangeAspect="1"/>
          </p:cNvPicPr>
          <p:nvPr/>
        </p:nvPicPr>
        <p:blipFill>
          <a:blip r:embed="rId2">
            <a:extLst/>
          </a:blip>
          <a:stretch>
            <a:fillRect/>
          </a:stretch>
        </p:blipFill>
        <p:spPr>
          <a:xfrm>
            <a:off x="1517250" y="2053725"/>
            <a:ext cx="5822601" cy="43287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Google Shape;328;p50" descr="Google Shape;328;p50"/>
          <p:cNvPicPr>
            <a:picLocks noChangeAspect="1"/>
          </p:cNvPicPr>
          <p:nvPr/>
        </p:nvPicPr>
        <p:blipFill>
          <a:blip r:embed="rId2">
            <a:extLst/>
          </a:blip>
          <a:stretch>
            <a:fillRect/>
          </a:stretch>
        </p:blipFill>
        <p:spPr>
          <a:xfrm>
            <a:off x="754874" y="2042749"/>
            <a:ext cx="7789404" cy="4381575"/>
          </a:xfrm>
          <a:prstGeom prst="rect">
            <a:avLst/>
          </a:prstGeom>
          <a:ln w="12700">
            <a:miter lim="400000"/>
          </a:ln>
        </p:spPr>
      </p:pic>
      <p:sp>
        <p:nvSpPr>
          <p:cNvPr id="243" name="Google Shape;329;p50"/>
          <p:cNvSpPr txBox="1"/>
          <p:nvPr/>
        </p:nvSpPr>
        <p:spPr>
          <a:xfrm>
            <a:off x="441150" y="1140349"/>
            <a:ext cx="8601000" cy="868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2300" b="1">
                <a:solidFill>
                  <a:srgbClr val="005CB8"/>
                </a:solidFill>
                <a:latin typeface="Calibri"/>
                <a:ea typeface="Calibri"/>
                <a:cs typeface="Calibri"/>
                <a:sym typeface="Calibri"/>
              </a:defRPr>
            </a:pPr>
            <a:r>
              <a:t>Extension Activity: </a:t>
            </a:r>
            <a:r>
              <a:rPr b="0">
                <a:solidFill>
                  <a:srgbClr val="000000"/>
                </a:solidFill>
              </a:rPr>
              <a:t>Where are car markets and infrastructure growing in the years ahead?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Google Shape;335;p51"/>
          <p:cNvSpPr txBox="1"/>
          <p:nvPr/>
        </p:nvSpPr>
        <p:spPr>
          <a:xfrm>
            <a:off x="441150" y="1064149"/>
            <a:ext cx="8322300" cy="868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2300" b="1">
                <a:solidFill>
                  <a:srgbClr val="005CB8"/>
                </a:solidFill>
                <a:latin typeface="Calibri"/>
                <a:ea typeface="Calibri"/>
                <a:cs typeface="Calibri"/>
                <a:sym typeface="Calibri"/>
              </a:defRPr>
            </a:pPr>
            <a:r>
              <a:t>Extension Activity: </a:t>
            </a:r>
            <a:r>
              <a:rPr b="0">
                <a:solidFill>
                  <a:srgbClr val="000000"/>
                </a:solidFill>
              </a:rPr>
              <a:t>What are the strengths and limitations of state owned enterprises in the 21st century? </a:t>
            </a:r>
          </a:p>
        </p:txBody>
      </p:sp>
      <p:pic>
        <p:nvPicPr>
          <p:cNvPr id="246" name="Google Shape;336;p51" descr="Google Shape;336;p51"/>
          <p:cNvPicPr>
            <a:picLocks noChangeAspect="1"/>
          </p:cNvPicPr>
          <p:nvPr/>
        </p:nvPicPr>
        <p:blipFill>
          <a:blip r:embed="rId2">
            <a:extLst/>
          </a:blip>
          <a:stretch>
            <a:fillRect/>
          </a:stretch>
        </p:blipFill>
        <p:spPr>
          <a:xfrm>
            <a:off x="628012" y="1963449"/>
            <a:ext cx="7887976" cy="4211877"/>
          </a:xfrm>
          <a:prstGeom prst="rect">
            <a:avLst/>
          </a:prstGeom>
          <a:ln w="12700">
            <a:miter lim="400000"/>
          </a:ln>
        </p:spPr>
      </p:pic>
      <p:sp>
        <p:nvSpPr>
          <p:cNvPr id="247" name="Google Shape;337;p51"/>
          <p:cNvSpPr txBox="1"/>
          <p:nvPr/>
        </p:nvSpPr>
        <p:spPr>
          <a:xfrm>
            <a:off x="7668024" y="1932150"/>
            <a:ext cx="845401" cy="767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2000" b="1">
                <a:latin typeface="Calibri"/>
                <a:ea typeface="Calibri"/>
                <a:cs typeface="Calibri"/>
                <a:sym typeface="Calibri"/>
              </a:defRPr>
            </a:lvl1pPr>
          </a:lstStyle>
          <a:p>
            <a:r>
              <a:t>China</a:t>
            </a:r>
          </a:p>
        </p:txBody>
      </p:sp>
      <p:sp>
        <p:nvSpPr>
          <p:cNvPr id="248" name="Google Shape;338;p51"/>
          <p:cNvSpPr txBox="1"/>
          <p:nvPr/>
        </p:nvSpPr>
        <p:spPr>
          <a:xfrm>
            <a:off x="2177300" y="6099125"/>
            <a:ext cx="6414901" cy="4924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2000" u="sng">
                <a:solidFill>
                  <a:srgbClr val="0000FF"/>
                </a:solidFill>
                <a:latin typeface="Calibri"/>
                <a:ea typeface="Calibri"/>
                <a:cs typeface="Calibri"/>
                <a:sym typeface="Calibri"/>
              </a:defRPr>
            </a:pPr>
            <a:r>
              <a:rPr sz="2000" dirty="0">
                <a:uFill>
                  <a:solidFill>
                    <a:srgbClr val="0000FF"/>
                  </a:solidFill>
                </a:uFill>
                <a:hlinkClick r:id="rId3"/>
              </a:rPr>
              <a:t>Are state-owned enterprises </a:t>
            </a:r>
            <a:r>
              <a:rPr sz="2000" dirty="0" err="1">
                <a:uFill>
                  <a:solidFill>
                    <a:srgbClr val="0000FF"/>
                  </a:solidFill>
                </a:uFill>
                <a:hlinkClick r:id="rId3"/>
              </a:rPr>
              <a:t>reformable</a:t>
            </a:r>
            <a:r>
              <a:rPr sz="2000" dirty="0">
                <a:uFill>
                  <a:solidFill>
                    <a:srgbClr val="0000FF"/>
                  </a:solidFill>
                </a:uFill>
                <a:hlinkClick r:id="rId3"/>
              </a:rPr>
              <a:t>?</a:t>
            </a:r>
            <a:r>
              <a:rPr sz="2000" u="none" dirty="0">
                <a:solidFill>
                  <a:srgbClr val="000000"/>
                </a:solidFill>
              </a:rPr>
              <a:t> (</a:t>
            </a:r>
            <a:r>
              <a:rPr sz="2000" i="1" u="none" dirty="0">
                <a:solidFill>
                  <a:srgbClr val="000000"/>
                </a:solidFill>
              </a:rPr>
              <a:t>The Economist</a:t>
            </a:r>
            <a:r>
              <a:rPr sz="2000" u="none" dirty="0">
                <a:solidFill>
                  <a:srgbClr val="000000"/>
                </a:solidFill>
              </a:rPr>
              <a: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Google Shape;73;p16"/>
          <p:cNvSpPr txBox="1">
            <a:spLocks noGrp="1"/>
          </p:cNvSpPr>
          <p:nvPr>
            <p:ph type="title"/>
          </p:nvPr>
        </p:nvSpPr>
        <p:spPr>
          <a:xfrm>
            <a:off x="457200" y="1069847"/>
            <a:ext cx="8229600" cy="1143001"/>
          </a:xfrm>
          <a:prstGeom prst="rect">
            <a:avLst/>
          </a:prstGeom>
        </p:spPr>
        <p:txBody>
          <a:bodyPr/>
          <a:lstStyle>
            <a:lvl1pPr>
              <a:lnSpc>
                <a:spcPct val="103636"/>
              </a:lnSpc>
              <a:defRPr sz="5500"/>
            </a:lvl1pPr>
          </a:lstStyle>
          <a:p>
            <a:r>
              <a:t>Agenda</a:t>
            </a:r>
          </a:p>
        </p:txBody>
      </p:sp>
      <p:sp>
        <p:nvSpPr>
          <p:cNvPr id="124" name="Google Shape;74;p16"/>
          <p:cNvSpPr txBox="1">
            <a:spLocks noGrp="1"/>
          </p:cNvSpPr>
          <p:nvPr>
            <p:ph type="body" sz="quarter" idx="1"/>
          </p:nvPr>
        </p:nvSpPr>
        <p:spPr>
          <a:xfrm>
            <a:off x="216274" y="2670050"/>
            <a:ext cx="5083802" cy="2194800"/>
          </a:xfrm>
          <a:prstGeom prst="rect">
            <a:avLst/>
          </a:prstGeom>
        </p:spPr>
        <p:txBody>
          <a:bodyPr>
            <a:normAutofit lnSpcReduction="10000"/>
          </a:bodyPr>
          <a:lstStyle/>
          <a:p>
            <a:pPr marL="374904" indent="-333247" defTabSz="749808">
              <a:buSzPts val="2300"/>
              <a:buFontTx/>
              <a:buAutoNum type="arabicPeriod"/>
              <a:defRPr sz="2378"/>
            </a:pPr>
            <a:r>
              <a:t>Why Cars? </a:t>
            </a:r>
          </a:p>
          <a:p>
            <a:pPr marL="374904" indent="-333247" defTabSz="749808">
              <a:buSzPts val="2300"/>
              <a:buFontTx/>
              <a:buAutoNum type="arabicPeriod"/>
              <a:defRPr sz="2378"/>
            </a:pPr>
            <a:r>
              <a:t>The assignment</a:t>
            </a:r>
          </a:p>
          <a:p>
            <a:pPr marL="374904" indent="-333247" defTabSz="749808">
              <a:buSzPts val="2300"/>
              <a:buFontTx/>
              <a:buAutoNum type="arabicPeriod"/>
              <a:defRPr sz="2378"/>
            </a:pPr>
            <a:r>
              <a:t>Highlighting the documents</a:t>
            </a:r>
          </a:p>
          <a:p>
            <a:pPr marL="374904" indent="-333247" defTabSz="749808">
              <a:buSzPts val="2300"/>
              <a:buFontTx/>
              <a:buAutoNum type="arabicPeriod"/>
              <a:defRPr sz="2378"/>
            </a:pPr>
            <a:r>
              <a:t>Areas of further exploration.</a:t>
            </a:r>
          </a:p>
          <a:p>
            <a:pPr marL="374904" indent="-338454" defTabSz="749808">
              <a:buSzPts val="2300"/>
              <a:buFontTx/>
              <a:buAutoNum type="arabicPeriod"/>
              <a:defRPr sz="2378"/>
            </a:pPr>
            <a:r>
              <a:t>Databases and resources</a:t>
            </a:r>
          </a:p>
          <a:p>
            <a:pPr marL="374904" indent="-338454" defTabSz="749808">
              <a:buSzPts val="2300"/>
              <a:buFontTx/>
              <a:buAutoNum type="arabicPeriod"/>
              <a:defRPr sz="2378"/>
            </a:pPr>
            <a:r>
              <a:t>Q and A?</a:t>
            </a:r>
          </a:p>
        </p:txBody>
      </p:sp>
      <p:pic>
        <p:nvPicPr>
          <p:cNvPr id="125" name="Google Shape;75;p16" descr="Google Shape;75;p16"/>
          <p:cNvPicPr>
            <a:picLocks noChangeAspect="1"/>
          </p:cNvPicPr>
          <p:nvPr/>
        </p:nvPicPr>
        <p:blipFill>
          <a:blip r:embed="rId2">
            <a:extLst/>
          </a:blip>
          <a:srcRect b="14317"/>
          <a:stretch>
            <a:fillRect/>
          </a:stretch>
        </p:blipFill>
        <p:spPr>
          <a:xfrm>
            <a:off x="5097050" y="2391474"/>
            <a:ext cx="3665950" cy="330955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Google Shape;344;p52"/>
          <p:cNvSpPr txBox="1">
            <a:spLocks noGrp="1"/>
          </p:cNvSpPr>
          <p:nvPr>
            <p:ph type="title"/>
          </p:nvPr>
        </p:nvSpPr>
        <p:spPr>
          <a:prstGeom prst="rect">
            <a:avLst/>
          </a:prstGeom>
        </p:spPr>
        <p:txBody>
          <a:bodyPr/>
          <a:lstStyle>
            <a:lvl1pPr>
              <a:lnSpc>
                <a:spcPct val="103636"/>
              </a:lnSpc>
              <a:defRPr sz="5500"/>
            </a:lvl1pPr>
          </a:lstStyle>
          <a:p>
            <a:r>
              <a:t>References</a:t>
            </a:r>
          </a:p>
        </p:txBody>
      </p:sp>
      <p:sp>
        <p:nvSpPr>
          <p:cNvPr id="251" name="Google Shape;345;p52"/>
          <p:cNvSpPr txBox="1">
            <a:spLocks noGrp="1"/>
          </p:cNvSpPr>
          <p:nvPr>
            <p:ph type="body" idx="1"/>
          </p:nvPr>
        </p:nvSpPr>
        <p:spPr>
          <a:xfrm>
            <a:off x="152699" y="2377450"/>
            <a:ext cx="8838602" cy="3779401"/>
          </a:xfrm>
          <a:prstGeom prst="rect">
            <a:avLst/>
          </a:prstGeom>
        </p:spPr>
        <p:txBody>
          <a:bodyPr/>
          <a:lstStyle/>
          <a:p>
            <a:pPr marL="342900" indent="-355600">
              <a:buSzPts val="3000"/>
              <a:buFont typeface="Times New Roman"/>
              <a:defRPr sz="3000" u="sng">
                <a:solidFill>
                  <a:srgbClr val="0000FF"/>
                </a:solidFill>
                <a:latin typeface="Cambria"/>
                <a:ea typeface="Cambria"/>
                <a:cs typeface="Cambria"/>
                <a:sym typeface="Cambria"/>
              </a:defRPr>
            </a:pPr>
            <a:r>
              <a:rPr>
                <a:uFill>
                  <a:solidFill>
                    <a:srgbClr val="0000FF"/>
                  </a:solidFill>
                </a:uFill>
                <a:hlinkClick r:id="rId2"/>
              </a:rPr>
              <a:t>German History in Documents and Images (GHDI)</a:t>
            </a:r>
          </a:p>
          <a:p>
            <a:pPr marL="0" indent="342900">
              <a:buSzTx/>
              <a:buNone/>
            </a:pPr>
            <a:endParaRPr sz="3000">
              <a:latin typeface="Cambria"/>
              <a:ea typeface="Cambria"/>
              <a:cs typeface="Cambria"/>
              <a:sym typeface="Cambria"/>
            </a:endParaRPr>
          </a:p>
          <a:p>
            <a:pPr marL="342900" indent="-355600">
              <a:buSzPts val="3000"/>
              <a:buFont typeface="Times New Roman"/>
              <a:defRPr sz="3000" u="sng">
                <a:solidFill>
                  <a:srgbClr val="0000FF"/>
                </a:solidFill>
                <a:latin typeface="Cambria"/>
                <a:ea typeface="Cambria"/>
                <a:cs typeface="Cambria"/>
                <a:sym typeface="Cambria"/>
              </a:defRPr>
            </a:pPr>
            <a:r>
              <a:rPr>
                <a:uFill>
                  <a:solidFill>
                    <a:srgbClr val="0000FF"/>
                  </a:solidFill>
                </a:uFill>
                <a:hlinkClick r:id="rId3"/>
              </a:rPr>
              <a:t>The Observatory of Economic Complexity: OEC</a:t>
            </a:r>
          </a:p>
          <a:p>
            <a:pPr marL="0" indent="342900">
              <a:buSzTx/>
              <a:buNone/>
            </a:pPr>
            <a:endParaRPr sz="3000">
              <a:latin typeface="Cambria"/>
              <a:ea typeface="Cambria"/>
              <a:cs typeface="Cambria"/>
              <a:sym typeface="Cambria"/>
            </a:endParaRPr>
          </a:p>
          <a:p>
            <a:pPr marL="342900" indent="-355600">
              <a:buSzPts val="3000"/>
              <a:buFont typeface="Times New Roman"/>
              <a:defRPr sz="3000" u="sng">
                <a:solidFill>
                  <a:srgbClr val="0000FF"/>
                </a:solidFill>
                <a:latin typeface="Cambria"/>
                <a:ea typeface="Cambria"/>
                <a:cs typeface="Cambria"/>
                <a:sym typeface="Cambria"/>
              </a:defRPr>
            </a:pPr>
            <a:r>
              <a:rPr>
                <a:uFill>
                  <a:solidFill>
                    <a:srgbClr val="0000FF"/>
                  </a:solidFill>
                </a:uFill>
                <a:hlinkClick r:id="rId4"/>
              </a:rPr>
              <a:t>Statistical Atlas Eurostat regional yearbook 2019</a:t>
            </a:r>
          </a:p>
          <a:p>
            <a:pPr marL="0" indent="342900">
              <a:buSzTx/>
              <a:buNone/>
            </a:pPr>
            <a:endParaRPr sz="3000">
              <a:latin typeface="Cambria"/>
              <a:ea typeface="Cambria"/>
              <a:cs typeface="Cambria"/>
              <a:sym typeface="Cambria"/>
            </a:endParaRPr>
          </a:p>
          <a:p>
            <a:pPr marL="342900" indent="-355600">
              <a:buSzPts val="3000"/>
              <a:buFont typeface="Times New Roman"/>
              <a:defRPr sz="3000" u="sng">
                <a:solidFill>
                  <a:srgbClr val="0000FF"/>
                </a:solidFill>
                <a:latin typeface="Cambria"/>
                <a:ea typeface="Cambria"/>
                <a:cs typeface="Cambria"/>
                <a:sym typeface="Cambria"/>
              </a:defRPr>
            </a:pPr>
            <a:r>
              <a:rPr>
                <a:uFill>
                  <a:solidFill>
                    <a:srgbClr val="0000FF"/>
                  </a:solidFill>
                </a:uFill>
                <a:hlinkClick r:id="rId5"/>
              </a:rPr>
              <a:t>Making the History of 1989</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Google Shape;351;p53"/>
          <p:cNvSpPr txBox="1"/>
          <p:nvPr/>
        </p:nvSpPr>
        <p:spPr>
          <a:xfrm>
            <a:off x="1027050" y="2870849"/>
            <a:ext cx="7089900" cy="99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ctr">
              <a:lnSpc>
                <a:spcPct val="103636"/>
              </a:lnSpc>
              <a:defRPr sz="5500" b="1">
                <a:solidFill>
                  <a:srgbClr val="005CB8"/>
                </a:solidFill>
                <a:latin typeface="Calibri"/>
                <a:ea typeface="Calibri"/>
                <a:cs typeface="Calibri"/>
                <a:sym typeface="Calibri"/>
              </a:defRPr>
            </a:lvl1pPr>
          </a:lstStyle>
          <a:p>
            <a:r>
              <a:t>Q&amp;A?</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Google Shape;357;p54"/>
          <p:cNvSpPr txBox="1">
            <a:spLocks noGrp="1"/>
          </p:cNvSpPr>
          <p:nvPr>
            <p:ph type="title"/>
          </p:nvPr>
        </p:nvSpPr>
        <p:spPr>
          <a:xfrm>
            <a:off x="457200" y="1069847"/>
            <a:ext cx="8229600" cy="1143001"/>
          </a:xfrm>
          <a:prstGeom prst="rect">
            <a:avLst/>
          </a:prstGeom>
        </p:spPr>
        <p:txBody>
          <a:bodyPr/>
          <a:lstStyle>
            <a:lvl1pPr>
              <a:lnSpc>
                <a:spcPct val="103636"/>
              </a:lnSpc>
              <a:defRPr sz="5500"/>
            </a:lvl1pPr>
          </a:lstStyle>
          <a:p>
            <a:r>
              <a:t>National Standards</a:t>
            </a:r>
          </a:p>
        </p:txBody>
      </p:sp>
      <p:sp>
        <p:nvSpPr>
          <p:cNvPr id="256" name="Google Shape;358;p54"/>
          <p:cNvSpPr txBox="1">
            <a:spLocks noGrp="1"/>
          </p:cNvSpPr>
          <p:nvPr>
            <p:ph type="body" idx="1"/>
          </p:nvPr>
        </p:nvSpPr>
        <p:spPr>
          <a:xfrm>
            <a:off x="457200" y="2377440"/>
            <a:ext cx="8229600" cy="4175760"/>
          </a:xfrm>
          <a:prstGeom prst="rect">
            <a:avLst/>
          </a:prstGeom>
        </p:spPr>
        <p:txBody>
          <a:bodyPr/>
          <a:lstStyle/>
          <a:p>
            <a:pPr marL="342900" indent="-323850">
              <a:buSzPts val="2200"/>
              <a:defRPr sz="2200"/>
            </a:pPr>
            <a:r>
              <a:t>ALLOCATION</a:t>
            </a:r>
          </a:p>
          <a:p>
            <a:pPr marL="742950" lvl="1" indent="-247650">
              <a:buSzPts val="2200"/>
              <a:defRPr sz="2200"/>
            </a:pPr>
            <a:r>
              <a:t>Different methods can be used to allocate goods and services. People acting individually or collectively must choose which methods to use to allocate different kinds of goods and services. </a:t>
            </a:r>
          </a:p>
          <a:p>
            <a:pPr marL="342900" indent="-323850">
              <a:buSzPts val="2200"/>
              <a:defRPr sz="2200"/>
            </a:pPr>
            <a:r>
              <a:t>COMPETITION AND MARKET STRUCTURE </a:t>
            </a:r>
          </a:p>
          <a:p>
            <a:pPr marL="742950" lvl="1" indent="-247650">
              <a:buSzPts val="2200"/>
              <a:defRPr sz="2200"/>
            </a:pPr>
            <a:r>
              <a:t>Explain how changes in the level of competition in different markets can affect price and output levels</a:t>
            </a:r>
          </a:p>
          <a:p>
            <a:pPr marL="342900" indent="-323850">
              <a:buSzPts val="2200"/>
              <a:defRPr sz="2200"/>
            </a:pPr>
            <a:r>
              <a:t>ECONOMIC GROWTH</a:t>
            </a:r>
          </a:p>
          <a:p>
            <a:pPr marL="742950" lvl="1" indent="-247650">
              <a:buSzPts val="2200"/>
              <a:defRPr sz="2200"/>
            </a:pPr>
            <a:r>
              <a:t>Investment in factories, machinery, new technology, and in the health, education, and training of people stimulates economic growth and can raise future standards of living.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Google Shape;364;p55"/>
          <p:cNvSpPr txBox="1">
            <a:spLocks noGrp="1"/>
          </p:cNvSpPr>
          <p:nvPr>
            <p:ph type="title"/>
          </p:nvPr>
        </p:nvSpPr>
        <p:spPr>
          <a:xfrm>
            <a:off x="457200" y="976522"/>
            <a:ext cx="8229600" cy="1143001"/>
          </a:xfrm>
          <a:prstGeom prst="rect">
            <a:avLst/>
          </a:prstGeom>
        </p:spPr>
        <p:txBody>
          <a:bodyPr/>
          <a:lstStyle>
            <a:lvl1pPr>
              <a:lnSpc>
                <a:spcPct val="103636"/>
              </a:lnSpc>
              <a:defRPr sz="5500"/>
            </a:lvl1pPr>
          </a:lstStyle>
          <a:p>
            <a:r>
              <a:t>State Standards</a:t>
            </a:r>
          </a:p>
        </p:txBody>
      </p:sp>
      <p:sp>
        <p:nvSpPr>
          <p:cNvPr id="259" name="Google Shape;365;p55"/>
          <p:cNvSpPr txBox="1">
            <a:spLocks noGrp="1"/>
          </p:cNvSpPr>
          <p:nvPr>
            <p:ph type="body" idx="1"/>
          </p:nvPr>
        </p:nvSpPr>
        <p:spPr>
          <a:xfrm>
            <a:off x="457200" y="1996449"/>
            <a:ext cx="8229600" cy="4443302"/>
          </a:xfrm>
          <a:prstGeom prst="rect">
            <a:avLst/>
          </a:prstGeom>
        </p:spPr>
        <p:txBody>
          <a:bodyPr/>
          <a:lstStyle/>
          <a:p>
            <a:pPr marL="0" indent="0">
              <a:buSzTx/>
              <a:buNone/>
              <a:defRPr sz="1600"/>
            </a:pPr>
            <a:r>
              <a:rPr u="sng" dirty="0"/>
              <a:t>Social Studies Practices Grades 9-12</a:t>
            </a:r>
          </a:p>
          <a:p>
            <a:pPr marL="342900" indent="-285750">
              <a:buSzPts val="1600"/>
              <a:defRPr sz="1600"/>
            </a:pPr>
            <a:r>
              <a:rPr dirty="0"/>
              <a:t>Gathering, Interpreting, and Using Evidence</a:t>
            </a:r>
          </a:p>
          <a:p>
            <a:pPr marL="742950" lvl="1" indent="-209550">
              <a:buSzPts val="1600"/>
              <a:defRPr sz="1600"/>
            </a:pPr>
            <a:r>
              <a:rPr dirty="0"/>
              <a:t>Identify, describe, and evaluate evidence about events from diverse sources (including written documents, works of art, photographs, charts and graphs, artifacts, oral traditions, and other primary and secondary sources).</a:t>
            </a:r>
          </a:p>
          <a:p>
            <a:pPr marL="342900" indent="-266700">
              <a:buSzPts val="1600"/>
              <a:defRPr sz="1600"/>
            </a:pPr>
            <a:r>
              <a:rPr dirty="0"/>
              <a:t>Economics and Economics Systems</a:t>
            </a:r>
          </a:p>
          <a:p>
            <a:pPr marL="742950" lvl="1" indent="-209550">
              <a:buSzPts val="1600"/>
              <a:defRPr sz="1600"/>
            </a:pPr>
            <a:r>
              <a:rPr dirty="0"/>
              <a:t>Evaluate the extent to which competition between sellers and between buyers exists in specific markets.</a:t>
            </a:r>
          </a:p>
          <a:p>
            <a:pPr marL="742950" lvl="1" indent="-209550">
              <a:buSzPts val="1600"/>
              <a:defRPr sz="1600"/>
            </a:pPr>
            <a:r>
              <a:rPr dirty="0"/>
              <a:t>Use economic indicators to analyze the current and future state of the economy.</a:t>
            </a:r>
          </a:p>
          <a:p>
            <a:pPr marL="742950" lvl="1" indent="-209550">
              <a:buSzPts val="1600"/>
              <a:defRPr sz="1600"/>
            </a:pPr>
            <a:r>
              <a:rPr dirty="0"/>
              <a:t>Analyze government economic policies and the effects on the national and global economy</a:t>
            </a:r>
          </a:p>
          <a:p>
            <a:pPr marL="0" indent="0">
              <a:buSzTx/>
              <a:buNone/>
            </a:pPr>
            <a:endParaRPr sz="1600" dirty="0"/>
          </a:p>
          <a:p>
            <a:pPr marL="0" indent="0">
              <a:buSzTx/>
              <a:buNone/>
              <a:defRPr sz="1600"/>
            </a:pPr>
            <a:r>
              <a:rPr u="sng" dirty="0"/>
              <a:t>Common Core</a:t>
            </a:r>
          </a:p>
          <a:p>
            <a:pPr marL="342900" indent="-266700">
              <a:buSzPts val="1600"/>
              <a:defRPr sz="1600"/>
            </a:pPr>
            <a:r>
              <a:rPr dirty="0"/>
              <a:t>Cite specific textual evidence to support analysis of primary and secondary sources, attending to such features as the date and origin of the information. </a:t>
            </a:r>
          </a:p>
          <a:p>
            <a:pPr marL="342900" indent="-266700">
              <a:buSzPts val="1600"/>
              <a:defRPr sz="1600"/>
            </a:pPr>
            <a:r>
              <a:rPr dirty="0"/>
              <a:t>Determine the central ideas or information of a primary or secondary source; provide an accurate summary of how key events or ideas develop over the course of the text.</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Google Shape;371;p56"/>
          <p:cNvSpPr txBox="1">
            <a:spLocks noGrp="1"/>
          </p:cNvSpPr>
          <p:nvPr>
            <p:ph type="title"/>
          </p:nvPr>
        </p:nvSpPr>
        <p:spPr>
          <a:xfrm>
            <a:off x="457200" y="1069847"/>
            <a:ext cx="8229600" cy="1143001"/>
          </a:xfrm>
          <a:prstGeom prst="rect">
            <a:avLst/>
          </a:prstGeom>
        </p:spPr>
        <p:txBody>
          <a:bodyPr/>
          <a:lstStyle>
            <a:lvl1pPr>
              <a:lnSpc>
                <a:spcPct val="103636"/>
              </a:lnSpc>
              <a:defRPr sz="5500"/>
            </a:lvl1pPr>
          </a:lstStyle>
          <a:p>
            <a:r>
              <a:t>CEE Affiliates</a:t>
            </a:r>
          </a:p>
        </p:txBody>
      </p:sp>
      <p:sp>
        <p:nvSpPr>
          <p:cNvPr id="262" name="Google Shape;372;p56"/>
          <p:cNvSpPr txBox="1"/>
          <p:nvPr/>
        </p:nvSpPr>
        <p:spPr>
          <a:xfrm>
            <a:off x="1501665" y="5134678"/>
            <a:ext cx="6140669" cy="6173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spAutoFit/>
          </a:bodyPr>
          <a:lstStyle>
            <a:lvl1pPr>
              <a:defRPr sz="1800" u="sng">
                <a:solidFill>
                  <a:srgbClr val="0000FF"/>
                </a:solidFill>
                <a:uFill>
                  <a:solidFill>
                    <a:srgbClr val="0000FF"/>
                  </a:solidFill>
                </a:uFill>
                <a:hlinkClick r:id="rId2"/>
              </a:defRPr>
            </a:lvl1pPr>
          </a:lstStyle>
          <a:p>
            <a:pPr>
              <a:defRPr>
                <a:uFillTx/>
              </a:defRPr>
            </a:pPr>
            <a:r>
              <a:rPr>
                <a:uFill>
                  <a:solidFill>
                    <a:srgbClr val="0000FF"/>
                  </a:solidFill>
                </a:uFill>
                <a:hlinkClick r:id="rId2"/>
              </a:rPr>
              <a:t>https://www.councilforeconed.org/resources/local-affiliates/</a:t>
            </a:r>
          </a:p>
        </p:txBody>
      </p:sp>
      <p:pic>
        <p:nvPicPr>
          <p:cNvPr id="263" name="Google Shape;373;p56" descr="Google Shape;373;p56"/>
          <p:cNvPicPr>
            <a:picLocks noChangeAspect="1"/>
          </p:cNvPicPr>
          <p:nvPr/>
        </p:nvPicPr>
        <p:blipFill>
          <a:blip r:embed="rId3">
            <a:extLst/>
          </a:blip>
          <a:stretch>
            <a:fillRect/>
          </a:stretch>
        </p:blipFill>
        <p:spPr>
          <a:xfrm>
            <a:off x="1524000" y="2335946"/>
            <a:ext cx="6096000" cy="240381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Google Shape;378;p57"/>
          <p:cNvSpPr txBox="1">
            <a:spLocks noGrp="1"/>
          </p:cNvSpPr>
          <p:nvPr>
            <p:ph type="ctrTitle"/>
          </p:nvPr>
        </p:nvSpPr>
        <p:spPr>
          <a:xfrm>
            <a:off x="685800" y="2693988"/>
            <a:ext cx="7772400" cy="1470001"/>
          </a:xfrm>
          <a:prstGeom prst="rect">
            <a:avLst/>
          </a:prstGeom>
        </p:spPr>
        <p:txBody>
          <a:bodyPr/>
          <a:lstStyle>
            <a:lvl1pPr defTabSz="694944">
              <a:defRPr sz="5016"/>
            </a:lvl1pPr>
          </a:lstStyle>
          <a:p>
            <a:r>
              <a:t>Thank You to Our Sponsors!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Google Shape;81;p17"/>
          <p:cNvSpPr txBox="1">
            <a:spLocks noGrp="1"/>
          </p:cNvSpPr>
          <p:nvPr>
            <p:ph type="title"/>
          </p:nvPr>
        </p:nvSpPr>
        <p:spPr>
          <a:xfrm>
            <a:off x="2241599" y="2417624"/>
            <a:ext cx="4660801" cy="333301"/>
          </a:xfrm>
          <a:prstGeom prst="rect">
            <a:avLst/>
          </a:prstGeom>
        </p:spPr>
        <p:txBody>
          <a:bodyPr>
            <a:normAutofit fontScale="90000"/>
          </a:bodyPr>
          <a:lstStyle>
            <a:lvl1pPr defTabSz="365760">
              <a:defRPr sz="2400"/>
            </a:lvl1pPr>
          </a:lstStyle>
          <a:p>
            <a:r>
              <a:t>Why Cars?</a:t>
            </a:r>
          </a:p>
        </p:txBody>
      </p:sp>
      <p:sp>
        <p:nvSpPr>
          <p:cNvPr id="128" name="Google Shape;82;p17"/>
          <p:cNvSpPr txBox="1">
            <a:spLocks noGrp="1"/>
          </p:cNvSpPr>
          <p:nvPr>
            <p:ph type="body" idx="1"/>
          </p:nvPr>
        </p:nvSpPr>
        <p:spPr>
          <a:xfrm>
            <a:off x="43199" y="2220849"/>
            <a:ext cx="9063602" cy="3758701"/>
          </a:xfrm>
          <a:prstGeom prst="rect">
            <a:avLst/>
          </a:prstGeom>
        </p:spPr>
        <p:txBody>
          <a:bodyPr/>
          <a:lstStyle/>
          <a:p>
            <a:pPr marL="0" indent="0" defTabSz="859536">
              <a:buSzTx/>
              <a:buNone/>
              <a:defRPr sz="2068"/>
            </a:pPr>
            <a:r>
              <a:t>Common product that reveals much about a country’s manufacturing capabilities and overall economic development.</a:t>
            </a:r>
          </a:p>
          <a:p>
            <a:pPr marL="0" indent="0" defTabSz="859536">
              <a:buSzTx/>
              <a:buNone/>
              <a:defRPr sz="2632"/>
            </a:pPr>
            <a:endParaRPr sz="2068"/>
          </a:p>
          <a:p>
            <a:pPr marL="0" indent="0" defTabSz="859536">
              <a:buSzTx/>
              <a:buNone/>
              <a:defRPr sz="2068"/>
            </a:pPr>
            <a:r>
              <a:t>Easy to understand symbol of Cold War Economic Systems. </a:t>
            </a:r>
          </a:p>
          <a:p>
            <a:pPr marL="0" indent="0" defTabSz="859536">
              <a:buSzTx/>
              <a:buNone/>
              <a:defRPr sz="2632"/>
            </a:pPr>
            <a:endParaRPr sz="2068"/>
          </a:p>
          <a:p>
            <a:pPr marL="0" indent="0" defTabSz="859536">
              <a:buSzTx/>
              <a:buNone/>
              <a:defRPr sz="2068"/>
            </a:pPr>
            <a:r>
              <a:t>Intro Brainstorm Questions: </a:t>
            </a:r>
          </a:p>
          <a:p>
            <a:pPr marL="859536" indent="-346202" defTabSz="859536">
              <a:buSzPts val="2000"/>
              <a:buFontTx/>
              <a:buAutoNum type="alphaLcPeriod"/>
              <a:defRPr sz="2068"/>
            </a:pPr>
            <a:r>
              <a:t>What is the significance of car </a:t>
            </a:r>
            <a:r>
              <a:rPr i="1"/>
              <a:t>production</a:t>
            </a:r>
            <a:r>
              <a:t> for individuals and society?</a:t>
            </a:r>
          </a:p>
          <a:p>
            <a:pPr marL="859536" indent="-346202" defTabSz="859536">
              <a:buSzPts val="2000"/>
              <a:buFontTx/>
              <a:buAutoNum type="alphaLcPeriod"/>
              <a:defRPr sz="2068"/>
            </a:pPr>
            <a:r>
              <a:t>What is the significance of car </a:t>
            </a:r>
            <a:r>
              <a:rPr i="1"/>
              <a:t>ownership</a:t>
            </a:r>
            <a:r>
              <a:t> for individuals and society?</a:t>
            </a:r>
          </a:p>
          <a:p>
            <a:pPr marL="859536" indent="-346202" defTabSz="859536">
              <a:buSzPts val="2000"/>
              <a:buFontTx/>
              <a:buAutoNum type="alphaLcPeriod"/>
              <a:defRPr sz="2068"/>
            </a:pPr>
            <a:r>
              <a:t>How are cars </a:t>
            </a:r>
            <a:r>
              <a:rPr i="1"/>
              <a:t>distributed</a:t>
            </a:r>
            <a:r>
              <a:t> in society? In other words, who makes decisions about pricing and allocation of this good within society?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Google Shape;88;p18"/>
          <p:cNvSpPr txBox="1"/>
          <p:nvPr/>
        </p:nvSpPr>
        <p:spPr>
          <a:xfrm>
            <a:off x="1012499" y="1130924"/>
            <a:ext cx="7119002" cy="2822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ctr">
              <a:lnSpc>
                <a:spcPct val="316666"/>
              </a:lnSpc>
              <a:defRPr sz="6600" b="1">
                <a:solidFill>
                  <a:srgbClr val="005CB8"/>
                </a:solidFill>
                <a:latin typeface="Calibri"/>
                <a:ea typeface="Calibri"/>
                <a:cs typeface="Calibri"/>
                <a:sym typeface="Calibri"/>
              </a:defRPr>
            </a:lvl1pPr>
          </a:lstStyle>
          <a:p>
            <a:endParaRPr dirty="0"/>
          </a:p>
        </p:txBody>
      </p:sp>
      <p:sp>
        <p:nvSpPr>
          <p:cNvPr id="131" name="Google Shape;89;p18"/>
          <p:cNvSpPr txBox="1"/>
          <p:nvPr/>
        </p:nvSpPr>
        <p:spPr>
          <a:xfrm>
            <a:off x="615820" y="2931500"/>
            <a:ext cx="8071202" cy="2923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2100"/>
            </a:pPr>
            <a:r>
              <a:rPr dirty="0"/>
              <a:t>Use the documents to</a:t>
            </a:r>
            <a:r>
              <a:rPr b="1" i="1" dirty="0"/>
              <a:t> evaluate the outcomes associated with command and free market economies. </a:t>
            </a:r>
            <a:r>
              <a:rPr dirty="0"/>
              <a:t>Your response should include...</a:t>
            </a:r>
            <a:r>
              <a:rPr b="1" i="1" dirty="0"/>
              <a:t> </a:t>
            </a:r>
          </a:p>
          <a:p>
            <a:pPr marL="457200" indent="-361950">
              <a:lnSpc>
                <a:spcPct val="115000"/>
              </a:lnSpc>
              <a:buClr>
                <a:srgbClr val="000000"/>
              </a:buClr>
              <a:buSzPts val="2100"/>
              <a:buFont typeface="Arial"/>
              <a:buChar char="●"/>
              <a:defRPr sz="2100"/>
            </a:pPr>
            <a:r>
              <a:rPr dirty="0"/>
              <a:t>A clear, well-stated claim/argument in response to the prompt.  </a:t>
            </a:r>
          </a:p>
          <a:p>
            <a:pPr marL="457200" indent="-361950">
              <a:lnSpc>
                <a:spcPct val="115000"/>
              </a:lnSpc>
              <a:buClr>
                <a:srgbClr val="000000"/>
              </a:buClr>
              <a:buSzPts val="2100"/>
              <a:buFont typeface="Arial"/>
              <a:buChar char="●"/>
              <a:defRPr sz="2100"/>
            </a:pPr>
            <a:r>
              <a:rPr dirty="0"/>
              <a:t>At least two well-developed body paragraphs in support of your claim.</a:t>
            </a:r>
          </a:p>
          <a:p>
            <a:pPr marL="457200" indent="-361950">
              <a:lnSpc>
                <a:spcPct val="115000"/>
              </a:lnSpc>
              <a:buClr>
                <a:srgbClr val="000000"/>
              </a:buClr>
              <a:buSzPts val="2100"/>
              <a:buFont typeface="Arial"/>
              <a:buChar char="●"/>
              <a:defRPr sz="2100"/>
            </a:pPr>
            <a:r>
              <a:rPr dirty="0"/>
              <a:t>Analysis of at least </a:t>
            </a:r>
            <a:r>
              <a:rPr u="sng" dirty="0"/>
              <a:t>seven</a:t>
            </a:r>
            <a:r>
              <a:rPr dirty="0"/>
              <a:t> documents to support your argument. </a:t>
            </a:r>
          </a:p>
        </p:txBody>
      </p:sp>
      <p:sp>
        <p:nvSpPr>
          <p:cNvPr id="2" name="Title 1"/>
          <p:cNvSpPr>
            <a:spLocks noGrp="1"/>
          </p:cNvSpPr>
          <p:nvPr>
            <p:ph type="title"/>
          </p:nvPr>
        </p:nvSpPr>
        <p:spPr>
          <a:xfrm>
            <a:off x="316523" y="385909"/>
            <a:ext cx="8229600" cy="1143000"/>
          </a:xfrm>
        </p:spPr>
        <p:txBody>
          <a:bodyPr>
            <a:normAutofit fontScale="90000"/>
          </a:bodyPr>
          <a:lstStyle/>
          <a:p>
            <a:r>
              <a:rPr lang="en-US" dirty="0" smtClean="0"/>
              <a:t>The Task</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Google Shape;95;p19"/>
          <p:cNvSpPr txBox="1"/>
          <p:nvPr/>
        </p:nvSpPr>
        <p:spPr>
          <a:xfrm>
            <a:off x="1027050" y="2870849"/>
            <a:ext cx="7089900" cy="995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ctr">
              <a:lnSpc>
                <a:spcPct val="103636"/>
              </a:lnSpc>
              <a:defRPr sz="5500" b="1">
                <a:solidFill>
                  <a:srgbClr val="005CB8"/>
                </a:solidFill>
                <a:latin typeface="Calibri"/>
                <a:ea typeface="Calibri"/>
                <a:cs typeface="Calibri"/>
                <a:sym typeface="Calibri"/>
              </a:defRPr>
            </a:lvl1pPr>
          </a:lstStyle>
          <a:p>
            <a:r>
              <a:t>The Documents! </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Google Shape;101;p20" descr="Google Shape;101;p20"/>
          <p:cNvPicPr>
            <a:picLocks noChangeAspect="1"/>
          </p:cNvPicPr>
          <p:nvPr/>
        </p:nvPicPr>
        <p:blipFill>
          <a:blip r:embed="rId2">
            <a:extLst/>
          </a:blip>
          <a:srcRect t="4552"/>
          <a:stretch>
            <a:fillRect/>
          </a:stretch>
        </p:blipFill>
        <p:spPr>
          <a:xfrm>
            <a:off x="3799749" y="1159900"/>
            <a:ext cx="4889751" cy="5260950"/>
          </a:xfrm>
          <a:prstGeom prst="rect">
            <a:avLst/>
          </a:prstGeom>
          <a:ln w="12700">
            <a:miter lim="400000"/>
          </a:ln>
        </p:spPr>
      </p:pic>
      <p:sp>
        <p:nvSpPr>
          <p:cNvPr id="136" name="Google Shape;102;p20"/>
          <p:cNvSpPr txBox="1"/>
          <p:nvPr/>
        </p:nvSpPr>
        <p:spPr>
          <a:xfrm>
            <a:off x="236650" y="2435749"/>
            <a:ext cx="3563100" cy="2235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3100" b="1">
                <a:solidFill>
                  <a:srgbClr val="005CB8"/>
                </a:solidFill>
              </a:defRPr>
            </a:pPr>
            <a:r>
              <a:t>Cold War Context</a:t>
            </a:r>
          </a:p>
          <a:p>
            <a:endParaRPr sz="3100" b="1">
              <a:solidFill>
                <a:srgbClr val="005CB8"/>
              </a:solidFill>
            </a:endParaRPr>
          </a:p>
          <a:p>
            <a:pPr>
              <a:lnSpc>
                <a:spcPct val="115000"/>
              </a:lnSpc>
              <a:defRPr b="1">
                <a:latin typeface="Calibri"/>
                <a:ea typeface="Calibri"/>
                <a:cs typeface="Calibri"/>
                <a:sym typeface="Calibri"/>
              </a:defRPr>
            </a:pPr>
            <a:r>
              <a:t>West: Federal Republic of Germany (FRG)	 </a:t>
            </a:r>
          </a:p>
          <a:p>
            <a:pPr>
              <a:lnSpc>
                <a:spcPct val="115000"/>
              </a:lnSpc>
            </a:pPr>
            <a:endParaRPr b="1">
              <a:latin typeface="Calibri"/>
              <a:ea typeface="Calibri"/>
              <a:cs typeface="Calibri"/>
              <a:sym typeface="Calibri"/>
            </a:endParaRPr>
          </a:p>
          <a:p>
            <a:pPr>
              <a:lnSpc>
                <a:spcPct val="115000"/>
              </a:lnSpc>
              <a:defRPr b="1">
                <a:latin typeface="Calibri"/>
                <a:ea typeface="Calibri"/>
                <a:cs typeface="Calibri"/>
                <a:sym typeface="Calibri"/>
              </a:defRPr>
            </a:pPr>
            <a:r>
              <a:t>East: German Democratic Republic (GDR)</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Google Shape;108;p21"/>
          <p:cNvSpPr txBox="1"/>
          <p:nvPr/>
        </p:nvSpPr>
        <p:spPr>
          <a:xfrm>
            <a:off x="421099" y="1859875"/>
            <a:ext cx="5777402" cy="46195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1500">
                <a:latin typeface="Calibri"/>
                <a:ea typeface="Calibri"/>
                <a:cs typeface="Calibri"/>
                <a:sym typeface="Calibri"/>
              </a:defRPr>
            </a:pPr>
            <a:r>
              <a:t>Ignoring his sceptical superiors, Hirst could see the potential amid the shattered debris of the Wolfsburg factory. Rebuilding Volkswagen, he thought, would be a step towards rehabilitating Germany as a prosperous, peaceful European ally… </a:t>
            </a:r>
          </a:p>
          <a:p>
            <a:pPr>
              <a:lnSpc>
                <a:spcPct val="115000"/>
              </a:lnSpc>
            </a:pPr>
            <a:endParaRPr sz="1500">
              <a:latin typeface="Calibri"/>
              <a:ea typeface="Calibri"/>
              <a:cs typeface="Calibri"/>
              <a:sym typeface="Calibri"/>
            </a:endParaRPr>
          </a:p>
          <a:p>
            <a:pPr>
              <a:lnSpc>
                <a:spcPct val="115000"/>
              </a:lnSpc>
              <a:defRPr sz="1500">
                <a:latin typeface="Calibri"/>
                <a:ea typeface="Calibri"/>
                <a:cs typeface="Calibri"/>
                <a:sym typeface="Calibri"/>
              </a:defRPr>
            </a:pPr>
            <a:r>
              <a:t>In the next few years, Hirst restarted production of a car we know today as the Beetle. And from then on, VW was flying. By the late 1950s, with production up and employment buoyant, West Germany was enjoying an economic miracle. The memories of Nazism were banished, and the Germans began to rebrand themselves as a forward-thinking, hard-working and supremely modern industrial nation.</a:t>
            </a:r>
          </a:p>
          <a:p>
            <a:pPr>
              <a:lnSpc>
                <a:spcPct val="115000"/>
              </a:lnSpc>
            </a:pPr>
            <a:endParaRPr sz="1500">
              <a:latin typeface="Calibri"/>
              <a:ea typeface="Calibri"/>
              <a:cs typeface="Calibri"/>
              <a:sym typeface="Calibri"/>
            </a:endParaRPr>
          </a:p>
          <a:p>
            <a:pPr>
              <a:lnSpc>
                <a:spcPct val="115000"/>
              </a:lnSpc>
              <a:defRPr sz="1500">
                <a:latin typeface="Calibri"/>
                <a:ea typeface="Calibri"/>
                <a:cs typeface="Calibri"/>
                <a:sym typeface="Calibri"/>
              </a:defRPr>
            </a:pPr>
            <a:r>
              <a:t>In Germany, management and unions worked closely together in the interests of the common good. Indeed, by law all major German firms are required to set up Works Councils, where the bosses and the unions must work together 'in a spirit of mutual trust'.</a:t>
            </a:r>
          </a:p>
        </p:txBody>
      </p:sp>
      <p:pic>
        <p:nvPicPr>
          <p:cNvPr id="139" name="Google Shape;109;p21" descr="Google Shape;109;p21"/>
          <p:cNvPicPr>
            <a:picLocks noChangeAspect="1"/>
          </p:cNvPicPr>
          <p:nvPr/>
        </p:nvPicPr>
        <p:blipFill>
          <a:blip r:embed="rId2">
            <a:extLst/>
          </a:blip>
          <a:stretch>
            <a:fillRect/>
          </a:stretch>
        </p:blipFill>
        <p:spPr>
          <a:xfrm>
            <a:off x="6285500" y="4130874"/>
            <a:ext cx="2552701" cy="1924051"/>
          </a:xfrm>
          <a:prstGeom prst="rect">
            <a:avLst/>
          </a:prstGeom>
          <a:ln w="12700">
            <a:miter lim="400000"/>
          </a:ln>
        </p:spPr>
      </p:pic>
      <p:sp>
        <p:nvSpPr>
          <p:cNvPr id="140" name="Google Shape;110;p21"/>
          <p:cNvSpPr txBox="1"/>
          <p:nvPr/>
        </p:nvSpPr>
        <p:spPr>
          <a:xfrm>
            <a:off x="330599" y="1290400"/>
            <a:ext cx="8482802" cy="703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1900">
                <a:latin typeface="Calibri"/>
                <a:ea typeface="Calibri"/>
                <a:cs typeface="Calibri"/>
                <a:sym typeface="Calibri"/>
              </a:defRPr>
            </a:pPr>
            <a:r>
              <a:t>Excerpt from </a:t>
            </a:r>
            <a:r>
              <a:rPr sz="1600" b="1"/>
              <a:t>“</a:t>
            </a:r>
            <a:r>
              <a:rPr sz="1600" b="1" u="sng">
                <a:solidFill>
                  <a:srgbClr val="0000FF"/>
                </a:solidFill>
                <a:uFill>
                  <a:solidFill>
                    <a:srgbClr val="0000FF"/>
                  </a:solidFill>
                </a:uFill>
                <a:hlinkClick r:id="rId3"/>
              </a:rPr>
              <a:t>How German cars beat British motors - and kept going</a:t>
            </a:r>
            <a:r>
              <a:rPr sz="1600" b="1"/>
              <a:t>.” BBC August, 2013</a:t>
            </a:r>
          </a:p>
        </p:txBody>
      </p:sp>
      <p:pic>
        <p:nvPicPr>
          <p:cNvPr id="141" name="Google Shape;111;p21" descr="Google Shape;111;p21"/>
          <p:cNvPicPr>
            <a:picLocks noChangeAspect="1"/>
          </p:cNvPicPr>
          <p:nvPr/>
        </p:nvPicPr>
        <p:blipFill>
          <a:blip r:embed="rId4">
            <a:extLst/>
          </a:blip>
          <a:srcRect l="4816"/>
          <a:stretch>
            <a:fillRect/>
          </a:stretch>
        </p:blipFill>
        <p:spPr>
          <a:xfrm>
            <a:off x="6285500" y="2063200"/>
            <a:ext cx="2552701" cy="162847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2133</Words>
  <Application>Microsoft Office PowerPoint</Application>
  <PresentationFormat>On-screen Show (4:3)</PresentationFormat>
  <Paragraphs>156</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Cambria</vt:lpstr>
      <vt:lpstr>Times New Roman</vt:lpstr>
      <vt:lpstr>Trebuchet MS</vt:lpstr>
      <vt:lpstr>Office Theme</vt:lpstr>
      <vt:lpstr>Cold War Cars A Comparison of Economic Systems  Ian Tiedemann 8/11/2020 Ian_Tiedemann@greenwich.k12.ct.us</vt:lpstr>
      <vt:lpstr>EconEdLink Membership</vt:lpstr>
      <vt:lpstr>Professional Development Certificate</vt:lpstr>
      <vt:lpstr>Agenda</vt:lpstr>
      <vt:lpstr>Why Cars?</vt:lpstr>
      <vt:lpstr>The Task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PowerPoint Presentation</vt:lpstr>
      <vt:lpstr>National Standards</vt:lpstr>
      <vt:lpstr>State Standards</vt:lpstr>
      <vt:lpstr>CEE Affiliates</vt:lpstr>
      <vt:lpstr>Thank You to Our Sponsors!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Cold War Cars A Comparison of Economic Systems  Ian Tiedemann 8/11/2020 Ian_Tiedemann@greenwich.k12.ct.us</dc:title>
  <cp:lastModifiedBy>Jarvon Carson</cp:lastModifiedBy>
  <cp:revision>5</cp:revision>
  <dcterms:modified xsi:type="dcterms:W3CDTF">2020-08-10T21:39:35Z</dcterms:modified>
</cp:coreProperties>
</file>