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256" r:id="rId5"/>
    <p:sldId id="289" r:id="rId6"/>
    <p:sldId id="261" r:id="rId7"/>
    <p:sldId id="267" r:id="rId8"/>
    <p:sldId id="257" r:id="rId9"/>
    <p:sldId id="258" r:id="rId10"/>
    <p:sldId id="262" r:id="rId11"/>
    <p:sldId id="265" r:id="rId12"/>
    <p:sldId id="286" r:id="rId13"/>
    <p:sldId id="273" r:id="rId14"/>
    <p:sldId id="268" r:id="rId15"/>
    <p:sldId id="270" r:id="rId16"/>
    <p:sldId id="271" r:id="rId17"/>
    <p:sldId id="272" r:id="rId18"/>
    <p:sldId id="274" r:id="rId19"/>
    <p:sldId id="275" r:id="rId20"/>
    <p:sldId id="276" r:id="rId21"/>
    <p:sldId id="277" r:id="rId22"/>
    <p:sldId id="278" r:id="rId23"/>
    <p:sldId id="279" r:id="rId24"/>
    <p:sldId id="280" r:id="rId25"/>
    <p:sldId id="281" r:id="rId26"/>
    <p:sldId id="287" r:id="rId27"/>
    <p:sldId id="288" r:id="rId28"/>
    <p:sldId id="282" r:id="rId29"/>
    <p:sldId id="283" r:id="rId30"/>
    <p:sldId id="284" r:id="rId31"/>
    <p:sldId id="285" r:id="rId32"/>
    <p:sldId id="260" r:id="rId33"/>
    <p:sldId id="290" r:id="rId34"/>
    <p:sldId id="266"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900"/>
    <a:srgbClr val="005CB8"/>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5"/>
    <p:restoredTop sz="67063"/>
  </p:normalViewPr>
  <p:slideViewPr>
    <p:cSldViewPr snapToGrid="0">
      <p:cViewPr varScale="1">
        <p:scale>
          <a:sx n="54" d="100"/>
          <a:sy n="54" d="100"/>
        </p:scale>
        <p:origin x="2290" y="48"/>
      </p:cViewPr>
      <p:guideLst>
        <p:guide orient="horz" pos="2160"/>
        <p:guide pos="2880"/>
      </p:guideLst>
    </p:cSldViewPr>
  </p:slideViewPr>
  <p:notesTextViewPr>
    <p:cViewPr>
      <p:scale>
        <a:sx n="1" d="1"/>
        <a:sy n="1" d="1"/>
      </p:scale>
      <p:origin x="0" y="0"/>
    </p:cViewPr>
  </p:notesTextViewPr>
  <p:notesViewPr>
    <p:cSldViewPr snapToGrid="0">
      <p:cViewPr varScale="1">
        <p:scale>
          <a:sx n="61" d="100"/>
          <a:sy n="61" d="100"/>
        </p:scale>
        <p:origin x="3245"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C71E40-4267-4DE2-99C8-1E5CAD403263}" type="datetimeFigureOut">
              <a:rPr lang="en-US" smtClean="0"/>
              <a:t>6/12/2020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2C17B4-754D-465F-928D-B513B973A6EF}" type="slidenum">
              <a:rPr lang="en-US" smtClean="0"/>
              <a:t>‹#›</a:t>
            </a:fld>
            <a:endParaRPr lang="en-US"/>
          </a:p>
        </p:txBody>
      </p:sp>
    </p:spTree>
    <p:extLst>
      <p:ext uri="{BB962C8B-B14F-4D97-AF65-F5344CB8AC3E}">
        <p14:creationId xmlns:p14="http://schemas.microsoft.com/office/powerpoint/2010/main" val="1100705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6/12/2020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dirty="0" smtClean="0"/>
              <a:t>“</a:t>
            </a:r>
            <a:r>
              <a:rPr lang="en-US" b="1" dirty="0"/>
              <a:t>Many teachers feel overwhelmed by the challenges urban youth face in their lives and consider themselves ill-equipped to respond with a pedagogy that will develop hope in the face of such daunting hardships. They are liberal-minded enough to avoid </a:t>
            </a:r>
            <a:r>
              <a:rPr lang="en-US" b="1" dirty="0" smtClean="0"/>
              <a:t>‘blaming </a:t>
            </a:r>
            <a:r>
              <a:rPr lang="en-US" b="1" dirty="0"/>
              <a:t>the victim</a:t>
            </a:r>
            <a:r>
              <a:rPr lang="en-US" b="1" dirty="0" smtClean="0"/>
              <a:t>,’ </a:t>
            </a:r>
            <a:r>
              <a:rPr lang="en-US" b="1" dirty="0"/>
              <a:t>turning instead to blaming the economy, the violence in society, the lack of social services, the </a:t>
            </a:r>
            <a:r>
              <a:rPr lang="en-US" b="1" dirty="0" smtClean="0"/>
              <a:t>‘system.’” </a:t>
            </a:r>
            <a:endParaRPr lang="en-US" b="1" dirty="0"/>
          </a:p>
          <a:p>
            <a:pPr marL="0" indent="0" algn="l">
              <a:buNone/>
            </a:pPr>
            <a:endParaRPr lang="en-US" b="1"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08" charset="-128"/>
                <a:cs typeface="ＭＳ Ｐゴシック" pitchFamily="-108" charset="-128"/>
              </a:rPr>
              <a:t>“</a:t>
            </a:r>
            <a:r>
              <a:rPr lang="en-US" sz="1200" b="1" kern="1200" dirty="0">
                <a:solidFill>
                  <a:schemeClr val="tx1"/>
                </a:solidFill>
                <a:effectLst/>
                <a:latin typeface="+mn-lt"/>
                <a:ea typeface="ＭＳ Ｐゴシック" pitchFamily="-108" charset="-128"/>
                <a:cs typeface="ＭＳ Ｐゴシック" pitchFamily="-108" charset="-128"/>
              </a:rPr>
              <a:t>These teachers have a critique of social inequality but cannot manifest this critique in any kind of transformative pedagogical project (</a:t>
            </a:r>
            <a:r>
              <a:rPr lang="en-US" sz="1200" b="1" kern="1200" dirty="0" err="1">
                <a:solidFill>
                  <a:schemeClr val="tx1"/>
                </a:solidFill>
                <a:effectLst/>
                <a:latin typeface="+mn-lt"/>
                <a:ea typeface="ＭＳ Ｐゴシック" pitchFamily="-108" charset="-128"/>
                <a:cs typeface="ＭＳ Ｐゴシック" pitchFamily="-108" charset="-128"/>
              </a:rPr>
              <a:t>Solórzano</a:t>
            </a:r>
            <a:r>
              <a:rPr lang="en-US" sz="1200" b="1" kern="1200" dirty="0">
                <a:solidFill>
                  <a:schemeClr val="tx1"/>
                </a:solidFill>
                <a:effectLst/>
                <a:latin typeface="+mn-lt"/>
                <a:ea typeface="ＭＳ Ｐゴシック" pitchFamily="-108" charset="-128"/>
                <a:cs typeface="ＭＳ Ｐゴシック" pitchFamily="-108" charset="-128"/>
              </a:rPr>
              <a:t> &amp; Delgado-Bernal, 2001). They </a:t>
            </a:r>
            <a:r>
              <a:rPr lang="en-US" sz="1200" b="1" kern="1200" dirty="0" smtClean="0">
                <a:solidFill>
                  <a:schemeClr val="tx1"/>
                </a:solidFill>
                <a:effectLst/>
                <a:latin typeface="+mn-lt"/>
                <a:ea typeface="ＭＳ Ｐゴシック" pitchFamily="-108" charset="-128"/>
                <a:cs typeface="ＭＳ Ｐゴシック" pitchFamily="-108" charset="-128"/>
              </a:rPr>
              <a:t>‘hope’ </a:t>
            </a:r>
            <a:r>
              <a:rPr lang="en-US" sz="1200" b="1" kern="1200" dirty="0">
                <a:solidFill>
                  <a:schemeClr val="tx1"/>
                </a:solidFill>
                <a:effectLst/>
                <a:latin typeface="+mn-lt"/>
                <a:ea typeface="ＭＳ Ｐゴシック" pitchFamily="-108" charset="-128"/>
                <a:cs typeface="ＭＳ Ｐゴシック" pitchFamily="-108" charset="-128"/>
              </a:rPr>
              <a:t>for change in its most deferred forms: either a collective utopia of a future reformed society or, more often, the individual student’s future ascent to the middle </a:t>
            </a:r>
            <a:r>
              <a:rPr lang="en-US" sz="1200" b="1" kern="1200" dirty="0" smtClean="0">
                <a:solidFill>
                  <a:schemeClr val="tx1"/>
                </a:solidFill>
                <a:effectLst/>
                <a:latin typeface="+mn-lt"/>
                <a:ea typeface="ＭＳ Ｐゴシック" pitchFamily="-108" charset="-128"/>
                <a:cs typeface="ＭＳ Ｐゴシック" pitchFamily="-108" charset="-128"/>
              </a:rPr>
              <a:t>class.”</a:t>
            </a:r>
            <a:endParaRPr lang="en-US" b="1" dirty="0">
              <a:effectLst/>
            </a:endParaRPr>
          </a:p>
          <a:p>
            <a:pPr marL="0" indent="0" algn="l">
              <a:buNone/>
            </a:pPr>
            <a:endParaRPr lang="en-US" dirty="0"/>
          </a:p>
          <a:p>
            <a:pPr marL="0" indent="0" algn="l">
              <a:buNone/>
            </a:pPr>
            <a:endParaRPr lang="en-US" dirty="0"/>
          </a:p>
          <a:p>
            <a:pPr marL="0" indent="0" algn="l">
              <a:buNone/>
            </a:pPr>
            <a:r>
              <a:rPr lang="en-US" i="1" dirty="0"/>
              <a:t>Jeffrey Duncan-Andrade</a:t>
            </a: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13</a:t>
            </a:fld>
            <a:endParaRPr lang="en-US"/>
          </a:p>
        </p:txBody>
      </p:sp>
    </p:spTree>
    <p:extLst>
      <p:ext uri="{BB962C8B-B14F-4D97-AF65-F5344CB8AC3E}">
        <p14:creationId xmlns:p14="http://schemas.microsoft.com/office/powerpoint/2010/main" val="2981648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Tupac Shakur </a:t>
            </a:r>
            <a:r>
              <a:rPr lang="en-US" sz="1200" b="1" kern="1200" dirty="0" smtClean="0">
                <a:solidFill>
                  <a:schemeClr val="tx1"/>
                </a:solidFill>
                <a:effectLst/>
                <a:latin typeface="+mn-lt"/>
                <a:ea typeface="ＭＳ Ｐゴシック" pitchFamily="-108" charset="-128"/>
                <a:cs typeface="ＭＳ Ｐゴシック" pitchFamily="-108" charset="-128"/>
              </a:rPr>
              <a:t>(</a:t>
            </a:r>
            <a:r>
              <a:rPr lang="en-US" sz="1200" b="1" i="1" kern="1200" dirty="0" smtClean="0">
                <a:solidFill>
                  <a:schemeClr val="tx1"/>
                </a:solidFill>
                <a:effectLst/>
                <a:latin typeface="+mn-lt"/>
                <a:ea typeface="ＭＳ Ｐゴシック" pitchFamily="-108" charset="-128"/>
                <a:cs typeface="ＭＳ Ｐゴシック" pitchFamily="-108" charset="-128"/>
              </a:rPr>
              <a:t>The Rose that Grew from Concrete, </a:t>
            </a:r>
            <a:r>
              <a:rPr lang="en-US" sz="1200" b="1" kern="1200" dirty="0" smtClean="0">
                <a:solidFill>
                  <a:schemeClr val="tx1"/>
                </a:solidFill>
                <a:effectLst/>
                <a:latin typeface="+mn-lt"/>
                <a:ea typeface="ＭＳ Ｐゴシック" pitchFamily="-108" charset="-128"/>
                <a:cs typeface="ＭＳ Ｐゴシック" pitchFamily="-108" charset="-128"/>
              </a:rPr>
              <a:t>1999</a:t>
            </a:r>
            <a:r>
              <a:rPr lang="en-US" sz="1200" b="1" kern="1200" dirty="0">
                <a:solidFill>
                  <a:schemeClr val="tx1"/>
                </a:solidFill>
                <a:effectLst/>
                <a:latin typeface="+mn-lt"/>
                <a:ea typeface="ＭＳ Ｐゴシック" pitchFamily="-108" charset="-128"/>
                <a:cs typeface="ＭＳ Ｐゴシック" pitchFamily="-108" charset="-128"/>
              </a:rPr>
              <a:t>) referred to young people who emerge in defiance of socially toxic environments as the “roses that grow from concrete.” Concrete is one of the worst imaginable surfaces in which to grow, devoid of essential nutrients and frequently contaminated by pollutants. Any growth in such an environment is painful because all of the basic requirements for healthy development (sun, water, and nutrient-rich soil) must be </a:t>
            </a:r>
            <a:r>
              <a:rPr lang="en-US" sz="1200" b="1" kern="1200" dirty="0" smtClean="0">
                <a:solidFill>
                  <a:schemeClr val="tx1"/>
                </a:solidFill>
                <a:effectLst/>
                <a:latin typeface="+mn-lt"/>
                <a:ea typeface="ＭＳ Ｐゴシック" pitchFamily="-108" charset="-128"/>
                <a:cs typeface="ＭＳ Ｐゴシック" pitchFamily="-108" charset="-128"/>
              </a:rPr>
              <a:t>hard-won. </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14</a:t>
            </a:fld>
            <a:endParaRPr lang="en-US"/>
          </a:p>
        </p:txBody>
      </p:sp>
    </p:spTree>
    <p:extLst>
      <p:ext uri="{BB962C8B-B14F-4D97-AF65-F5344CB8AC3E}">
        <p14:creationId xmlns:p14="http://schemas.microsoft.com/office/powerpoint/2010/main" val="2343499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“Material hope is one element of the critical hope that teachers can cultivate in their students, and it comes from the sense of control young people have when they are given the resources to </a:t>
            </a:r>
            <a:r>
              <a:rPr lang="en-US" sz="1200" b="1" kern="1200" dirty="0" smtClean="0">
                <a:solidFill>
                  <a:schemeClr val="tx1"/>
                </a:solidFill>
                <a:effectLst/>
                <a:latin typeface="+mn-lt"/>
                <a:ea typeface="ＭＳ Ｐゴシック" pitchFamily="-108" charset="-128"/>
                <a:cs typeface="ＭＳ Ｐゴシック" pitchFamily="-108" charset="-128"/>
              </a:rPr>
              <a:t>‘deal </a:t>
            </a:r>
            <a:r>
              <a:rPr lang="en-US" sz="1200" b="1" kern="1200" dirty="0">
                <a:solidFill>
                  <a:schemeClr val="tx1"/>
                </a:solidFill>
                <a:effectLst/>
                <a:latin typeface="+mn-lt"/>
                <a:ea typeface="ＭＳ Ｐゴシック" pitchFamily="-108" charset="-128"/>
                <a:cs typeface="ＭＳ Ｐゴシック" pitchFamily="-108" charset="-128"/>
              </a:rPr>
              <a:t>with the forces that affect their </a:t>
            </a:r>
            <a:r>
              <a:rPr lang="en-US" sz="1200" b="1" kern="1200" dirty="0" smtClean="0">
                <a:solidFill>
                  <a:schemeClr val="tx1"/>
                </a:solidFill>
                <a:effectLst/>
                <a:latin typeface="+mn-lt"/>
                <a:ea typeface="ＭＳ Ｐゴシック" pitchFamily="-108" charset="-128"/>
                <a:cs typeface="ＭＳ Ｐゴシック" pitchFamily="-108" charset="-128"/>
              </a:rPr>
              <a:t>lives’” </a:t>
            </a:r>
            <a:r>
              <a:rPr lang="en-US" sz="1200" b="1" kern="1200" dirty="0">
                <a:solidFill>
                  <a:schemeClr val="tx1"/>
                </a:solidFill>
                <a:effectLst/>
                <a:latin typeface="+mn-lt"/>
                <a:ea typeface="ＭＳ Ｐゴシック" pitchFamily="-108" charset="-128"/>
                <a:cs typeface="ＭＳ Ｐゴシック" pitchFamily="-108" charset="-128"/>
              </a:rPr>
              <a:t>(Syme, 2004, p. 3).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“It seems like a simple point, but teachers who want to build material hope must understand that quality teaching is the most significant </a:t>
            </a:r>
            <a:r>
              <a:rPr lang="en-US" sz="1200" b="1" kern="1200" dirty="0" smtClean="0">
                <a:solidFill>
                  <a:schemeClr val="tx1"/>
                </a:solidFill>
                <a:effectLst/>
                <a:latin typeface="+mn-lt"/>
                <a:ea typeface="ＭＳ Ｐゴシック" pitchFamily="-108" charset="-128"/>
                <a:cs typeface="ＭＳ Ｐゴシック" pitchFamily="-108" charset="-128"/>
              </a:rPr>
              <a:t>‘material’ </a:t>
            </a:r>
            <a:r>
              <a:rPr lang="en-US" sz="1200" b="1" kern="1200" dirty="0">
                <a:solidFill>
                  <a:schemeClr val="tx1"/>
                </a:solidFill>
                <a:effectLst/>
                <a:latin typeface="+mn-lt"/>
                <a:ea typeface="ＭＳ Ｐゴシック" pitchFamily="-108" charset="-128"/>
                <a:cs typeface="ＭＳ Ｐゴシック" pitchFamily="-108" charset="-128"/>
              </a:rPr>
              <a:t>resource they have to offer youth. The best of the research in our field defines </a:t>
            </a:r>
            <a:r>
              <a:rPr lang="en-US" sz="1200" b="1" kern="1200" dirty="0" smtClean="0">
                <a:solidFill>
                  <a:schemeClr val="tx1"/>
                </a:solidFill>
                <a:effectLst/>
                <a:latin typeface="+mn-lt"/>
                <a:ea typeface="ＭＳ Ｐゴシック" pitchFamily="-108" charset="-128"/>
                <a:cs typeface="ＭＳ Ｐゴシック" pitchFamily="-108" charset="-128"/>
              </a:rPr>
              <a:t>‘quality’ </a:t>
            </a:r>
            <a:r>
              <a:rPr lang="en-US" sz="1200" b="1" kern="1200" dirty="0">
                <a:solidFill>
                  <a:schemeClr val="tx1"/>
                </a:solidFill>
                <a:effectLst/>
                <a:latin typeface="+mn-lt"/>
                <a:ea typeface="ＭＳ Ｐゴシック" pitchFamily="-108" charset="-128"/>
                <a:cs typeface="ＭＳ Ｐゴシック" pitchFamily="-108" charset="-128"/>
              </a:rPr>
              <a:t>in teaching by our ability to produce student growth across assessment measures (grades, social development, test scores, student engagement, etc.). To accomplish this, we have to bust the false binary that suggests we must choose between an academically rigorous pedagogy and one geared toward social </a:t>
            </a:r>
            <a:r>
              <a:rPr lang="en-US" sz="1200" b="1" kern="1200" dirty="0" smtClean="0">
                <a:solidFill>
                  <a:schemeClr val="tx1"/>
                </a:solidFill>
                <a:effectLst/>
                <a:latin typeface="+mn-lt"/>
                <a:ea typeface="ＭＳ Ｐゴシック" pitchFamily="-108" charset="-128"/>
                <a:cs typeface="ＭＳ Ｐゴシック" pitchFamily="-108" charset="-128"/>
              </a:rPr>
              <a:t>justice.”</a:t>
            </a:r>
            <a:endParaRPr lang="en-US" sz="1200" b="1"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ＭＳ Ｐゴシック" pitchFamily="-108" charset="-128"/>
              <a:cs typeface="ＭＳ Ｐゴシック" pitchFamily="-108" charset="-128"/>
            </a:endParaRPr>
          </a:p>
          <a:p>
            <a:r>
              <a:rPr lang="en-US" sz="1200" b="1" kern="1200" dirty="0">
                <a:solidFill>
                  <a:schemeClr val="tx1"/>
                </a:solidFill>
                <a:effectLst/>
                <a:latin typeface="+mn-lt"/>
                <a:ea typeface="ＭＳ Ｐゴシック" pitchFamily="-108" charset="-128"/>
                <a:cs typeface="ＭＳ Ｐゴシック" pitchFamily="-108" charset="-128"/>
              </a:rPr>
              <a:t>“The most effective urban educators, in every discipline at every grade level, connect the academic rigor of content areas with their students’ lives (Duncan-Andrade, 2007). If we are serious about giving our children hope, we must reflect on how to connect our pedagogy to the harsh realities of </a:t>
            </a:r>
            <a:r>
              <a:rPr lang="en-US" sz="1200" b="1" kern="1200" dirty="0">
                <a:solidFill>
                  <a:schemeClr val="tx1"/>
                </a:solidFill>
                <a:effectLst/>
                <a:latin typeface="+mn-lt"/>
                <a:ea typeface="ＭＳ Ｐゴシック" pitchFamily="-108" charset="-128"/>
                <a:cs typeface="ＭＳ Ｐゴシック" pitchFamily="-108" charset="-128"/>
              </a:rPr>
              <a:t>p</a:t>
            </a:r>
            <a:r>
              <a:rPr lang="en-US" sz="1200" b="1" kern="1200" dirty="0" smtClean="0">
                <a:solidFill>
                  <a:schemeClr val="tx1"/>
                </a:solidFill>
                <a:effectLst/>
                <a:latin typeface="+mn-lt"/>
                <a:ea typeface="ＭＳ Ｐゴシック" pitchFamily="-108" charset="-128"/>
                <a:cs typeface="ＭＳ Ｐゴシック" pitchFamily="-108" charset="-128"/>
              </a:rPr>
              <a:t>oor</a:t>
            </a:r>
            <a:r>
              <a:rPr lang="en-US" sz="1200" b="1" kern="1200" dirty="0">
                <a:solidFill>
                  <a:schemeClr val="tx1"/>
                </a:solidFill>
                <a:effectLst/>
                <a:latin typeface="+mn-lt"/>
                <a:ea typeface="ＭＳ Ｐゴシック" pitchFamily="-108" charset="-128"/>
                <a:cs typeface="ＭＳ Ｐゴシック" pitchFamily="-108" charset="-128"/>
              </a:rPr>
              <a:t>, urban </a:t>
            </a:r>
            <a:r>
              <a:rPr lang="en-US" sz="1200" b="1" kern="1200" dirty="0" smtClean="0">
                <a:solidFill>
                  <a:schemeClr val="tx1"/>
                </a:solidFill>
                <a:effectLst/>
                <a:latin typeface="+mn-lt"/>
                <a:ea typeface="ＭＳ Ｐゴシック" pitchFamily="-108" charset="-128"/>
                <a:cs typeface="ＭＳ Ｐゴシック" pitchFamily="-108" charset="-128"/>
              </a:rPr>
              <a:t>communities.”</a:t>
            </a:r>
            <a:endParaRPr lang="en-US" b="1" dirty="0">
              <a:effectLst/>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08" charset="-128"/>
                <a:cs typeface="ＭＳ Ｐゴシック" pitchFamily="-108" charset="-128"/>
              </a:rPr>
              <a:t>Jeffrey </a:t>
            </a:r>
            <a:r>
              <a:rPr lang="en-US" sz="1200" i="1" kern="1200" dirty="0">
                <a:solidFill>
                  <a:schemeClr val="tx1"/>
                </a:solidFill>
                <a:effectLst/>
                <a:latin typeface="+mn-lt"/>
                <a:ea typeface="ＭＳ Ｐゴシック" pitchFamily="-108" charset="-128"/>
                <a:cs typeface="ＭＳ Ｐゴシック" pitchFamily="-108" charset="-128"/>
              </a:rPr>
              <a:t>Duncan-Andrade </a:t>
            </a:r>
            <a:endParaRPr lang="en-US" i="1" dirty="0">
              <a:effectLst/>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15</a:t>
            </a:fld>
            <a:endParaRPr lang="en-US"/>
          </a:p>
        </p:txBody>
      </p:sp>
    </p:spTree>
    <p:extLst>
      <p:ext uri="{BB962C8B-B14F-4D97-AF65-F5344CB8AC3E}">
        <p14:creationId xmlns:p14="http://schemas.microsoft.com/office/powerpoint/2010/main" val="2119065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pitchFamily="-108" charset="-128"/>
                <a:cs typeface="ＭＳ Ｐゴシック" pitchFamily="-108" charset="-128"/>
              </a:rPr>
              <a:t>“West (2001) describes </a:t>
            </a:r>
            <a:r>
              <a:rPr lang="en-US" sz="1200" b="1" kern="1200" dirty="0" smtClean="0">
                <a:solidFill>
                  <a:schemeClr val="tx1"/>
                </a:solidFill>
                <a:effectLst/>
                <a:latin typeface="+mn-lt"/>
                <a:ea typeface="ＭＳ Ｐゴシック" pitchFamily="-108" charset="-128"/>
                <a:cs typeface="ＭＳ Ｐゴシック" pitchFamily="-108" charset="-128"/>
              </a:rPr>
              <a:t>‘Socratic sensibility’ </a:t>
            </a:r>
            <a:r>
              <a:rPr lang="en-US" sz="1200" b="1" kern="1200" dirty="0">
                <a:solidFill>
                  <a:schemeClr val="tx1"/>
                </a:solidFill>
                <a:effectLst/>
                <a:latin typeface="+mn-lt"/>
                <a:ea typeface="ＭＳ Ｐゴシック" pitchFamily="-108" charset="-128"/>
                <a:cs typeface="ＭＳ Ｐゴシック" pitchFamily="-108" charset="-128"/>
              </a:rPr>
              <a:t>as the understanding of both Socrates’ statement that </a:t>
            </a:r>
            <a:r>
              <a:rPr lang="en-US" sz="1200" b="1" kern="1200" dirty="0" smtClean="0">
                <a:solidFill>
                  <a:schemeClr val="tx1"/>
                </a:solidFill>
                <a:effectLst/>
                <a:latin typeface="+mn-lt"/>
                <a:ea typeface="ＭＳ Ｐゴシック" pitchFamily="-108" charset="-128"/>
                <a:cs typeface="ＭＳ Ｐゴシック" pitchFamily="-108" charset="-128"/>
              </a:rPr>
              <a:t>‘the unexamined </a:t>
            </a:r>
            <a:r>
              <a:rPr lang="en-US" sz="1200" b="1" kern="1200" dirty="0">
                <a:solidFill>
                  <a:schemeClr val="tx1"/>
                </a:solidFill>
                <a:effectLst/>
                <a:latin typeface="+mn-lt"/>
                <a:ea typeface="ＭＳ Ｐゴシック" pitchFamily="-108" charset="-128"/>
                <a:cs typeface="ＭＳ Ｐゴシック" pitchFamily="-108" charset="-128"/>
              </a:rPr>
              <a:t>life is not worth </a:t>
            </a:r>
            <a:r>
              <a:rPr lang="en-US" sz="1200" b="1" kern="1200" dirty="0" smtClean="0">
                <a:solidFill>
                  <a:schemeClr val="tx1"/>
                </a:solidFill>
                <a:effectLst/>
                <a:latin typeface="+mn-lt"/>
                <a:ea typeface="ＭＳ Ｐゴシック" pitchFamily="-108" charset="-128"/>
                <a:cs typeface="ＭＳ Ｐゴシック" pitchFamily="-108" charset="-128"/>
              </a:rPr>
              <a:t>living’ </a:t>
            </a:r>
            <a:r>
              <a:rPr lang="en-US" sz="1200" b="1" kern="1200" dirty="0">
                <a:solidFill>
                  <a:schemeClr val="tx1"/>
                </a:solidFill>
                <a:effectLst/>
                <a:latin typeface="+mn-lt"/>
                <a:ea typeface="ＭＳ Ｐゴシック" pitchFamily="-108" charset="-128"/>
                <a:cs typeface="ＭＳ Ｐゴシック" pitchFamily="-108" charset="-128"/>
              </a:rPr>
              <a:t>and Malcolm X’s extension that the </a:t>
            </a:r>
            <a:r>
              <a:rPr lang="en-US" sz="1200" b="1" kern="1200" dirty="0" smtClean="0">
                <a:solidFill>
                  <a:schemeClr val="tx1"/>
                </a:solidFill>
                <a:effectLst/>
                <a:latin typeface="+mn-lt"/>
                <a:ea typeface="ＭＳ Ｐゴシック" pitchFamily="-108" charset="-128"/>
                <a:cs typeface="ＭＳ Ｐゴシック" pitchFamily="-108" charset="-128"/>
              </a:rPr>
              <a:t>‘examined </a:t>
            </a:r>
            <a:r>
              <a:rPr lang="en-US" sz="1200" b="1" kern="1200" dirty="0">
                <a:solidFill>
                  <a:schemeClr val="tx1"/>
                </a:solidFill>
                <a:effectLst/>
                <a:latin typeface="+mn-lt"/>
                <a:ea typeface="ＭＳ Ｐゴシック" pitchFamily="-108" charset="-128"/>
                <a:cs typeface="ＭＳ Ｐゴシック" pitchFamily="-108" charset="-128"/>
              </a:rPr>
              <a:t>life is </a:t>
            </a:r>
            <a:r>
              <a:rPr lang="en-US" sz="1200" b="1" kern="1200" dirty="0" smtClean="0">
                <a:solidFill>
                  <a:schemeClr val="tx1"/>
                </a:solidFill>
                <a:effectLst/>
                <a:latin typeface="+mn-lt"/>
                <a:ea typeface="ＭＳ Ｐゴシック" pitchFamily="-108" charset="-128"/>
                <a:cs typeface="ＭＳ Ｐゴシック" pitchFamily="-108" charset="-128"/>
              </a:rPr>
              <a:t>painful.’</a:t>
            </a:r>
            <a:r>
              <a:rPr lang="en-US" sz="1200" b="1" kern="1200" baseline="0" dirty="0" smtClean="0">
                <a:solidFill>
                  <a:schemeClr val="tx1"/>
                </a:solidFill>
                <a:effectLst/>
                <a:latin typeface="+mn-lt"/>
                <a:ea typeface="ＭＳ Ｐゴシック" pitchFamily="-108" charset="-128"/>
                <a:cs typeface="ＭＳ Ｐゴシック" pitchFamily="-108" charset="-128"/>
              </a:rPr>
              <a:t> </a:t>
            </a:r>
            <a:r>
              <a:rPr lang="en-US" sz="1200" b="1" i="1" kern="1200" dirty="0" smtClean="0">
                <a:solidFill>
                  <a:schemeClr val="tx1"/>
                </a:solidFill>
                <a:effectLst/>
                <a:latin typeface="+mn-lt"/>
                <a:ea typeface="ＭＳ Ｐゴシック" pitchFamily="-108" charset="-128"/>
                <a:cs typeface="ＭＳ Ｐゴシック" pitchFamily="-108" charset="-128"/>
              </a:rPr>
              <a:t>Socratic </a:t>
            </a:r>
            <a:r>
              <a:rPr lang="en-US" sz="1200" b="1" i="1" kern="1200" dirty="0">
                <a:solidFill>
                  <a:schemeClr val="tx1"/>
                </a:solidFill>
                <a:effectLst/>
                <a:latin typeface="+mn-lt"/>
                <a:ea typeface="ＭＳ Ｐゴシック" pitchFamily="-108" charset="-128"/>
                <a:cs typeface="ＭＳ Ｐゴシック" pitchFamily="-108" charset="-128"/>
              </a:rPr>
              <a:t>hope </a:t>
            </a:r>
            <a:r>
              <a:rPr lang="en-US" sz="1200" b="1" kern="1200" dirty="0">
                <a:solidFill>
                  <a:schemeClr val="tx1"/>
                </a:solidFill>
                <a:effectLst/>
                <a:latin typeface="+mn-lt"/>
                <a:ea typeface="ＭＳ Ｐゴシック" pitchFamily="-108" charset="-128"/>
                <a:cs typeface="ＭＳ Ｐゴシック" pitchFamily="-108" charset="-128"/>
              </a:rPr>
              <a:t>requires both teachers and students to painfully examine our </a:t>
            </a:r>
            <a:r>
              <a:rPr lang="en-US" sz="1200" b="1" kern="1200" dirty="0" smtClean="0">
                <a:solidFill>
                  <a:schemeClr val="tx1"/>
                </a:solidFill>
                <a:effectLst/>
                <a:latin typeface="+mn-lt"/>
                <a:ea typeface="ＭＳ Ｐゴシック" pitchFamily="-108" charset="-128"/>
                <a:cs typeface="ＭＳ Ｐゴシック" pitchFamily="-108" charset="-128"/>
              </a:rPr>
              <a:t>lives</a:t>
            </a:r>
            <a:r>
              <a:rPr lang="en-US" sz="1200" b="1" kern="1200" baseline="0" dirty="0" smtClean="0">
                <a:solidFill>
                  <a:schemeClr val="tx1"/>
                </a:solidFill>
                <a:effectLst/>
                <a:latin typeface="+mn-lt"/>
                <a:ea typeface="ＭＳ Ｐゴシック" pitchFamily="-108" charset="-128"/>
                <a:cs typeface="ＭＳ Ｐゴシック" pitchFamily="-108" charset="-128"/>
              </a:rPr>
              <a:t> </a:t>
            </a:r>
            <a:r>
              <a:rPr lang="en-US" sz="1200" b="1" kern="1200" dirty="0" smtClean="0">
                <a:solidFill>
                  <a:schemeClr val="tx1"/>
                </a:solidFill>
                <a:effectLst/>
                <a:latin typeface="+mn-lt"/>
                <a:ea typeface="ＭＳ Ｐゴシック" pitchFamily="-108" charset="-128"/>
                <a:cs typeface="ＭＳ Ｐゴシック" pitchFamily="-108" charset="-128"/>
              </a:rPr>
              <a:t>and </a:t>
            </a:r>
            <a:r>
              <a:rPr lang="en-US" sz="1200" b="1" kern="1200" dirty="0">
                <a:solidFill>
                  <a:schemeClr val="tx1"/>
                </a:solidFill>
                <a:effectLst/>
                <a:latin typeface="+mn-lt"/>
                <a:ea typeface="ＭＳ Ｐゴシック" pitchFamily="-108" charset="-128"/>
                <a:cs typeface="ＭＳ Ｐゴシック" pitchFamily="-108" charset="-128"/>
              </a:rPr>
              <a:t>actions within an unjust society and to share the sensibility that pain may pave the path to </a:t>
            </a:r>
            <a:r>
              <a:rPr lang="en-US" sz="1200" b="1" kern="1200" dirty="0" smtClean="0">
                <a:solidFill>
                  <a:schemeClr val="tx1"/>
                </a:solidFill>
                <a:effectLst/>
                <a:latin typeface="+mn-lt"/>
                <a:ea typeface="ＭＳ Ｐゴシック" pitchFamily="-108" charset="-128"/>
                <a:cs typeface="ＭＳ Ｐゴシック" pitchFamily="-108" charset="-128"/>
              </a:rPr>
              <a:t>justice.”</a:t>
            </a:r>
            <a:endParaRPr lang="en-US" b="1" dirty="0">
              <a:effectLst/>
            </a:endParaRPr>
          </a:p>
          <a:p>
            <a:endParaRPr lang="en-US" b="1"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“To show the sermon, rather than preach it, is the essence of Socratic </a:t>
            </a:r>
            <a:r>
              <a:rPr lang="en-US" sz="1200" b="1" kern="1200" dirty="0" smtClean="0">
                <a:solidFill>
                  <a:schemeClr val="tx1"/>
                </a:solidFill>
                <a:effectLst/>
                <a:latin typeface="+mn-lt"/>
                <a:ea typeface="ＭＳ Ｐゴシック" pitchFamily="-108" charset="-128"/>
                <a:cs typeface="ＭＳ Ｐゴシック" pitchFamily="-108" charset="-128"/>
              </a:rPr>
              <a:t>hope.” </a:t>
            </a:r>
            <a:endParaRPr lang="en-US" b="1" dirty="0">
              <a:effectLst/>
            </a:endParaRPr>
          </a:p>
          <a:p>
            <a:endParaRPr lang="en-US" dirty="0"/>
          </a:p>
          <a:p>
            <a:r>
              <a:rPr lang="en-US" i="1" dirty="0"/>
              <a:t>Jeffrey Duncan-Andrade</a:t>
            </a: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16</a:t>
            </a:fld>
            <a:endParaRPr lang="en-US"/>
          </a:p>
        </p:txBody>
      </p:sp>
    </p:spTree>
    <p:extLst>
      <p:ext uri="{BB962C8B-B14F-4D97-AF65-F5344CB8AC3E}">
        <p14:creationId xmlns:p14="http://schemas.microsoft.com/office/powerpoint/2010/main" val="3991341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1" dirty="0"/>
              <a:t>“</a:t>
            </a:r>
            <a:r>
              <a:rPr lang="en-US" sz="1200" b="1" kern="1200" dirty="0">
                <a:solidFill>
                  <a:schemeClr val="tx1"/>
                </a:solidFill>
                <a:effectLst/>
                <a:latin typeface="+mn-lt"/>
                <a:ea typeface="ＭＳ Ｐゴシック" pitchFamily="-108" charset="-128"/>
                <a:cs typeface="ＭＳ Ｐゴシック" pitchFamily="-108" charset="-128"/>
              </a:rPr>
              <a:t>The stockpiling of resources in privileged portions of the population so that they may be </a:t>
            </a:r>
            <a:r>
              <a:rPr lang="en-US" sz="1200" b="1" kern="1200" dirty="0" smtClean="0">
                <a:solidFill>
                  <a:schemeClr val="tx1"/>
                </a:solidFill>
                <a:effectLst/>
                <a:latin typeface="+mn-lt"/>
                <a:ea typeface="ＭＳ Ｐゴシック" pitchFamily="-108" charset="-128"/>
                <a:cs typeface="ＭＳ Ｐゴシック" pitchFamily="-108" charset="-128"/>
              </a:rPr>
              <a:t>‘immune’ </a:t>
            </a:r>
            <a:r>
              <a:rPr lang="en-US" sz="1200" b="1" kern="1200" dirty="0">
                <a:solidFill>
                  <a:schemeClr val="tx1"/>
                </a:solidFill>
                <a:effectLst/>
                <a:latin typeface="+mn-lt"/>
                <a:ea typeface="ＭＳ Ｐゴシック" pitchFamily="-108" charset="-128"/>
                <a:cs typeface="ＭＳ Ｐゴシック" pitchFamily="-108" charset="-128"/>
              </a:rPr>
              <a:t>to suffering, while heaping the unnatural causes of socially toxic environments onto others, creates undeserved suffering while simultaneously delegitimizing it. In the face of these conditions, critical hope is audacious in two ways. First, it boldly stands in solidarity with urban communities, sharing the burden of their undeserved suffering as a manifestation of a humanizing hope in our collective capacity for healing. Second, critical hope audaciously defies the dominant ideology of defense, entitlement, and preservation of privileged bodies at the expense of the policing, disposal, and dispossession of marginalized </a:t>
            </a:r>
            <a:r>
              <a:rPr lang="en-US" sz="1200" b="1" kern="1200" dirty="0" smtClean="0">
                <a:solidFill>
                  <a:schemeClr val="tx1"/>
                </a:solidFill>
                <a:effectLst/>
                <a:latin typeface="+mn-lt"/>
                <a:ea typeface="ＭＳ Ｐゴシック" pitchFamily="-108" charset="-128"/>
                <a:cs typeface="ＭＳ Ｐゴシック" pitchFamily="-108" charset="-128"/>
              </a:rPr>
              <a:t>‘others.’ </a:t>
            </a:r>
            <a:endParaRPr lang="en-US" b="1" dirty="0">
              <a:effectLst/>
            </a:endParaRPr>
          </a:p>
          <a:p>
            <a:endParaRPr lang="en-US" b="1"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“We cannot treat our students as </a:t>
            </a:r>
            <a:r>
              <a:rPr lang="en-US" sz="1200" b="1" kern="1200" dirty="0" smtClean="0">
                <a:solidFill>
                  <a:schemeClr val="tx1"/>
                </a:solidFill>
                <a:effectLst/>
                <a:latin typeface="+mn-lt"/>
                <a:ea typeface="ＭＳ Ｐゴシック" pitchFamily="-108" charset="-128"/>
                <a:cs typeface="ＭＳ Ｐゴシック" pitchFamily="-108" charset="-128"/>
              </a:rPr>
              <a:t>‘other </a:t>
            </a:r>
            <a:r>
              <a:rPr lang="en-US" sz="1200" b="1" kern="1200" dirty="0">
                <a:solidFill>
                  <a:schemeClr val="tx1"/>
                </a:solidFill>
                <a:effectLst/>
                <a:latin typeface="+mn-lt"/>
                <a:ea typeface="ＭＳ Ｐゴシック" pitchFamily="-108" charset="-128"/>
                <a:cs typeface="ＭＳ Ｐゴシック" pitchFamily="-108" charset="-128"/>
              </a:rPr>
              <a:t>people’s </a:t>
            </a:r>
            <a:r>
              <a:rPr lang="en-US" sz="1200" b="1" kern="1200" dirty="0" smtClean="0">
                <a:solidFill>
                  <a:schemeClr val="tx1"/>
                </a:solidFill>
                <a:effectLst/>
                <a:latin typeface="+mn-lt"/>
                <a:ea typeface="ＭＳ Ｐゴシック" pitchFamily="-108" charset="-128"/>
                <a:cs typeface="ＭＳ Ｐゴシック" pitchFamily="-108" charset="-128"/>
              </a:rPr>
              <a:t>children’ </a:t>
            </a:r>
            <a:r>
              <a:rPr lang="en-US" sz="1200" b="1" kern="1200" dirty="0">
                <a:solidFill>
                  <a:schemeClr val="tx1"/>
                </a:solidFill>
                <a:effectLst/>
                <a:latin typeface="+mn-lt"/>
                <a:ea typeface="ＭＳ Ｐゴシック" pitchFamily="-108" charset="-128"/>
                <a:cs typeface="ＭＳ Ｐゴシック" pitchFamily="-108" charset="-128"/>
              </a:rPr>
              <a:t>(</a:t>
            </a:r>
            <a:r>
              <a:rPr lang="en-US" sz="1200" b="1" kern="1200" dirty="0" err="1">
                <a:solidFill>
                  <a:schemeClr val="tx1"/>
                </a:solidFill>
                <a:effectLst/>
                <a:latin typeface="+mn-lt"/>
                <a:ea typeface="ＭＳ Ｐゴシック" pitchFamily="-108" charset="-128"/>
                <a:cs typeface="ＭＳ Ｐゴシック" pitchFamily="-108" charset="-128"/>
              </a:rPr>
              <a:t>Delpit</a:t>
            </a:r>
            <a:r>
              <a:rPr lang="en-US" sz="1200" b="1" kern="1200" dirty="0">
                <a:solidFill>
                  <a:schemeClr val="tx1"/>
                </a:solidFill>
                <a:effectLst/>
                <a:latin typeface="+mn-lt"/>
                <a:ea typeface="ＭＳ Ｐゴシック" pitchFamily="-108" charset="-128"/>
                <a:cs typeface="ＭＳ Ｐゴシック" pitchFamily="-108" charset="-128"/>
              </a:rPr>
              <a:t>, 1995)—their pain </a:t>
            </a:r>
            <a:r>
              <a:rPr lang="en-US" sz="1200" b="1" i="1" kern="1200" dirty="0">
                <a:solidFill>
                  <a:schemeClr val="tx1"/>
                </a:solidFill>
                <a:effectLst/>
                <a:latin typeface="+mn-lt"/>
                <a:ea typeface="ＭＳ Ｐゴシック" pitchFamily="-108" charset="-128"/>
                <a:cs typeface="ＭＳ Ｐゴシック" pitchFamily="-108" charset="-128"/>
              </a:rPr>
              <a:t>is </a:t>
            </a:r>
            <a:r>
              <a:rPr lang="en-US" sz="1200" b="1" kern="1200" dirty="0">
                <a:solidFill>
                  <a:schemeClr val="tx1"/>
                </a:solidFill>
                <a:effectLst/>
                <a:latin typeface="+mn-lt"/>
                <a:ea typeface="ＭＳ Ｐゴシック" pitchFamily="-108" charset="-128"/>
                <a:cs typeface="ＭＳ Ｐゴシック" pitchFamily="-108" charset="-128"/>
              </a:rPr>
              <a:t>our </a:t>
            </a:r>
            <a:r>
              <a:rPr lang="en-US" sz="1200" b="1" kern="1200" dirty="0" smtClean="0">
                <a:solidFill>
                  <a:schemeClr val="tx1"/>
                </a:solidFill>
                <a:effectLst/>
                <a:latin typeface="+mn-lt"/>
                <a:ea typeface="ＭＳ Ｐゴシック" pitchFamily="-108" charset="-128"/>
                <a:cs typeface="ＭＳ Ｐゴシック" pitchFamily="-108" charset="-128"/>
              </a:rPr>
              <a:t>pain.” </a:t>
            </a:r>
            <a:endParaRPr lang="en-US" sz="1200" b="1"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rPr>
              <a:t>“</a:t>
            </a:r>
            <a:r>
              <a:rPr lang="en-US" sz="1200" b="1" kern="1200" dirty="0">
                <a:solidFill>
                  <a:schemeClr val="tx1"/>
                </a:solidFill>
                <a:effectLst/>
                <a:latin typeface="+mn-lt"/>
                <a:ea typeface="ＭＳ Ｐゴシック" pitchFamily="-108" charset="-128"/>
                <a:cs typeface="ＭＳ Ｐゴシック" pitchFamily="-108" charset="-128"/>
              </a:rPr>
              <a:t>Too many of us try to create classroom spaces that are safe from righteous rage, or, worse, we design plans to weed out children who display it. The question we should be grappling with is not how to manage students with these emotions, but how to help students channel them. The way I take on this challenge is by thinking about my classroom as a micro-ecosystem. Ecologists would tell me that to build a healthy micro-ecosystem, I need to understand the principle of interdependency—in short, that both pain and healing are transferable from person to person inside the </a:t>
            </a:r>
            <a:r>
              <a:rPr lang="en-US" sz="1200" b="1" kern="1200" dirty="0" smtClean="0">
                <a:solidFill>
                  <a:schemeClr val="tx1"/>
                </a:solidFill>
                <a:effectLst/>
                <a:latin typeface="+mn-lt"/>
                <a:ea typeface="ＭＳ Ｐゴシック" pitchFamily="-108" charset="-128"/>
                <a:cs typeface="ＭＳ Ｐゴシック" pitchFamily="-108" charset="-128"/>
              </a:rPr>
              <a:t>classroom.”</a:t>
            </a:r>
            <a:endParaRPr lang="en-US" sz="1200" b="1"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r>
              <a:rPr lang="en-US" sz="1200" b="1" kern="1200" dirty="0" smtClean="0">
                <a:solidFill>
                  <a:schemeClr val="tx1"/>
                </a:solidFill>
                <a:effectLst/>
                <a:latin typeface="+mn-lt"/>
                <a:ea typeface="ＭＳ Ｐゴシック" pitchFamily="-108" charset="-128"/>
                <a:cs typeface="ＭＳ Ｐゴシック" pitchFamily="-108" charset="-128"/>
              </a:rPr>
              <a:t>“</a:t>
            </a:r>
            <a:r>
              <a:rPr lang="en-US" sz="1200" b="1" kern="1200" dirty="0">
                <a:solidFill>
                  <a:schemeClr val="tx1"/>
                </a:solidFill>
                <a:effectLst/>
                <a:latin typeface="+mn-lt"/>
                <a:ea typeface="ＭＳ Ｐゴシック" pitchFamily="-108" charset="-128"/>
                <a:cs typeface="ＭＳ Ｐゴシック" pitchFamily="-108" charset="-128"/>
              </a:rPr>
              <a:t>All my students are indigenous to my classroom and therefore there are no weeds in my classroom.” 3 From this perspective, the decision to remove a child, rather than to heal her, is not only bad for the child but is also destructive to the social ecosystem of the </a:t>
            </a:r>
            <a:r>
              <a:rPr lang="en-US" sz="1200" b="1" kern="1200" dirty="0" smtClean="0">
                <a:solidFill>
                  <a:schemeClr val="tx1"/>
                </a:solidFill>
                <a:effectLst/>
                <a:latin typeface="+mn-lt"/>
                <a:ea typeface="ＭＳ Ｐゴシック" pitchFamily="-108" charset="-128"/>
                <a:cs typeface="ＭＳ Ｐゴシック" pitchFamily="-108" charset="-128"/>
              </a:rPr>
              <a:t>classroom.”</a:t>
            </a:r>
            <a:endParaRPr lang="en-US" sz="1200" b="1" kern="1200" dirty="0">
              <a:solidFill>
                <a:schemeClr val="tx1"/>
              </a:solidFill>
              <a:effectLst/>
              <a:latin typeface="+mn-lt"/>
              <a:ea typeface="ＭＳ Ｐゴシック" pitchFamily="-108" charset="-128"/>
              <a:cs typeface="ＭＳ Ｐゴシック" pitchFamily="-108" charset="-128"/>
            </a:endParaRPr>
          </a:p>
          <a:p>
            <a:endParaRPr lang="en-US" sz="1200" i="1" kern="1200" dirty="0">
              <a:solidFill>
                <a:schemeClr val="tx1"/>
              </a:solidFill>
              <a:effectLst/>
              <a:latin typeface="+mn-lt"/>
              <a:ea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smtClean="0">
                <a:solidFill>
                  <a:schemeClr val="tx1"/>
                </a:solidFill>
                <a:effectLst/>
                <a:latin typeface="+mn-lt"/>
                <a:ea typeface="ＭＳ Ｐゴシック" pitchFamily="-108" charset="-128"/>
              </a:rPr>
              <a:t>Jeffrey </a:t>
            </a:r>
            <a:r>
              <a:rPr lang="en-US" sz="1200" i="1" kern="1200" dirty="0">
                <a:solidFill>
                  <a:schemeClr val="tx1"/>
                </a:solidFill>
                <a:effectLst/>
                <a:latin typeface="+mn-lt"/>
                <a:ea typeface="ＭＳ Ｐゴシック" pitchFamily="-108" charset="-128"/>
              </a:rPr>
              <a:t>Duncan- </a:t>
            </a:r>
            <a:r>
              <a:rPr lang="en-US" sz="1200" i="1" kern="1200" dirty="0" smtClean="0">
                <a:solidFill>
                  <a:schemeClr val="tx1"/>
                </a:solidFill>
                <a:effectLst/>
                <a:latin typeface="+mn-lt"/>
                <a:ea typeface="ＭＳ Ｐゴシック" pitchFamily="-108" charset="-128"/>
              </a:rPr>
              <a:t>Andrade</a:t>
            </a:r>
            <a:endParaRPr lang="en-US" i="1" dirty="0">
              <a:effectLst/>
            </a:endParaRP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17</a:t>
            </a:fld>
            <a:endParaRPr lang="en-US"/>
          </a:p>
        </p:txBody>
      </p:sp>
    </p:spTree>
    <p:extLst>
      <p:ext uri="{BB962C8B-B14F-4D97-AF65-F5344CB8AC3E}">
        <p14:creationId xmlns:p14="http://schemas.microsoft.com/office/powerpoint/2010/main" val="4040534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“One of the most dangerous dimensions of prevailing educational hegemony in the U.S. and, increasingly, across the western world, is a culture of pragmatism. Exacerbated by a flood of education policy that requires assessment of student, teacher, and administrator performance on the basis of standardized test scores, the culture of pragmatism dissuades deeply theoretical or philosophical discourses among educators in favor of discourses focused on immediate, practical strategies and resources. I find, for example, that educators who attend my workshops increasingly show resistance to activities and discussions aimed at deepening theoretical understanding and </a:t>
            </a:r>
            <a:r>
              <a:rPr lang="en-US" sz="1200" b="1" kern="1200" dirty="0" smtClean="0">
                <a:solidFill>
                  <a:schemeClr val="tx1"/>
                </a:solidFill>
                <a:effectLst/>
                <a:latin typeface="+mn-lt"/>
                <a:ea typeface="ＭＳ Ｐゴシック" pitchFamily="-108" charset="-128"/>
                <a:cs typeface="ＭＳ Ｐゴシック" pitchFamily="-108" charset="-128"/>
              </a:rPr>
              <a:t>consciousness.”</a:t>
            </a:r>
            <a:endParaRPr lang="en-US" sz="1200" b="1"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latin typeface="+mn-lt"/>
                <a:ea typeface="ＭＳ Ｐゴシック" pitchFamily="-108" charset="-128"/>
                <a:cs typeface="ＭＳ Ｐゴシック" pitchFamily="-108" charset="-128"/>
              </a:rPr>
              <a:t>Paul Gorski </a:t>
            </a:r>
            <a:endParaRPr lang="en-US" i="1" dirty="0"/>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19</a:t>
            </a:fld>
            <a:endParaRPr lang="en-US"/>
          </a:p>
        </p:txBody>
      </p:sp>
    </p:spTree>
    <p:extLst>
      <p:ext uri="{BB962C8B-B14F-4D97-AF65-F5344CB8AC3E}">
        <p14:creationId xmlns:p14="http://schemas.microsoft.com/office/powerpoint/2010/main" val="2086649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“An </a:t>
            </a:r>
            <a:r>
              <a:rPr lang="en-US" sz="1200" b="1" kern="1200" dirty="0" smtClean="0">
                <a:solidFill>
                  <a:schemeClr val="tx1"/>
                </a:solidFill>
                <a:effectLst/>
                <a:latin typeface="+mn-lt"/>
                <a:ea typeface="ＭＳ Ｐゴシック" pitchFamily="-108" charset="-128"/>
                <a:cs typeface="ＭＳ Ｐゴシック" pitchFamily="-108" charset="-128"/>
              </a:rPr>
              <a:t>unwillingness </a:t>
            </a:r>
            <a:r>
              <a:rPr lang="en-US" sz="1200" b="1" kern="1200" dirty="0">
                <a:solidFill>
                  <a:schemeClr val="tx1"/>
                </a:solidFill>
                <a:effectLst/>
                <a:latin typeface="+mn-lt"/>
                <a:ea typeface="ＭＳ Ｐゴシック" pitchFamily="-108" charset="-128"/>
                <a:cs typeface="ＭＳ Ｐゴシック" pitchFamily="-108" charset="-128"/>
              </a:rPr>
              <a:t>to undertake change can often reflect attitudes of </a:t>
            </a:r>
            <a:r>
              <a:rPr lang="en-US" sz="1200" b="1" kern="1200" dirty="0" smtClean="0">
                <a:solidFill>
                  <a:schemeClr val="tx1"/>
                </a:solidFill>
                <a:effectLst/>
                <a:latin typeface="+mn-lt"/>
                <a:ea typeface="ＭＳ Ｐゴシック" pitchFamily="-108" charset="-128"/>
                <a:cs typeface="ＭＳ Ｐゴシック" pitchFamily="-108" charset="-128"/>
              </a:rPr>
              <a:t>complacency </a:t>
            </a:r>
            <a:r>
              <a:rPr lang="en-US" sz="1200" b="1" kern="1200" dirty="0">
                <a:solidFill>
                  <a:schemeClr val="tx1"/>
                </a:solidFill>
                <a:effectLst/>
                <a:latin typeface="+mn-lt"/>
                <a:ea typeface="ＭＳ Ｐゴシック" pitchFamily="-108" charset="-128"/>
                <a:cs typeface="ＭＳ Ｐゴシック" pitchFamily="-108" charset="-128"/>
              </a:rPr>
              <a:t>on the part of educators, that their school is doing an adequate job in educating its students, or resignation that they can do no more to educate them more effectively (Finnan &amp; Swanson, 2000). Such assumptions often lead to efforts to superimpose programs designed for historically successful students and families on students and on families from low-income and culturally/linguistically diverse (CLD) </a:t>
            </a:r>
            <a:r>
              <a:rPr lang="en-US" sz="1200" b="1" kern="1200" dirty="0" smtClean="0">
                <a:solidFill>
                  <a:schemeClr val="tx1"/>
                </a:solidFill>
                <a:effectLst/>
                <a:latin typeface="+mn-lt"/>
                <a:ea typeface="ＭＳ Ｐゴシック" pitchFamily="-108" charset="-128"/>
                <a:cs typeface="ＭＳ Ｐゴシック" pitchFamily="-108" charset="-128"/>
              </a:rPr>
              <a:t>communities.”</a:t>
            </a:r>
            <a:endParaRPr lang="en-US" sz="1200" b="1"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latin typeface="+mn-lt"/>
                <a:ea typeface="ＭＳ Ｐゴシック" pitchFamily="-108" charset="-128"/>
                <a:cs typeface="ＭＳ Ｐゴシック" pitchFamily="-108" charset="-128"/>
              </a:rPr>
              <a:t>SHERNAZ B. GARCÍA &amp; PATRICIA L. GUERRA </a:t>
            </a:r>
            <a:endParaRPr lang="en-US" i="1"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8" charset="-128"/>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20</a:t>
            </a:fld>
            <a:endParaRPr lang="en-US"/>
          </a:p>
        </p:txBody>
      </p:sp>
    </p:spTree>
    <p:extLst>
      <p:ext uri="{BB962C8B-B14F-4D97-AF65-F5344CB8AC3E}">
        <p14:creationId xmlns:p14="http://schemas.microsoft.com/office/powerpoint/2010/main" val="97325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b="1" dirty="0" smtClean="0"/>
              <a:t>"</a:t>
            </a:r>
            <a:r>
              <a:rPr lang="en-US" sz="1200" b="1" kern="1200" dirty="0">
                <a:solidFill>
                  <a:schemeClr val="tx1"/>
                </a:solidFill>
                <a:effectLst/>
                <a:latin typeface="+mn-lt"/>
                <a:ea typeface="ＭＳ Ｐゴシック" pitchFamily="-108" charset="-128"/>
                <a:cs typeface="ＭＳ Ｐゴシック" pitchFamily="-108" charset="-128"/>
              </a:rPr>
              <a:t>One thing ‘urban,’ ‘diverse,’ ‘minority,’ ‘underserved,’ ‘at-risk’ and so many terms our fields and society use to name students of color have in common is their avoidance of the prominence of race, racialization, and racism. This erasure – and it is an erasure – is no coincidence. It is part of a schooling system, of which educational research is part, which continues to perpetuate beliefs in the superiority of White, middle-class, monolingual, cis-hetero-patriarchal-ableist ways of being at the expense of all </a:t>
            </a:r>
            <a:r>
              <a:rPr lang="en-US" sz="1200" b="1" kern="1200" dirty="0" smtClean="0">
                <a:solidFill>
                  <a:schemeClr val="tx1"/>
                </a:solidFill>
                <a:effectLst/>
                <a:latin typeface="+mn-lt"/>
                <a:ea typeface="ＭＳ Ｐゴシック" pitchFamily="-108" charset="-128"/>
                <a:cs typeface="ＭＳ Ｐゴシック" pitchFamily="-108" charset="-128"/>
              </a:rPr>
              <a:t>others.”</a:t>
            </a:r>
            <a:endParaRPr lang="en-US" sz="1200" b="1"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b="1"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08" charset="-128"/>
                <a:cs typeface="ＭＳ Ｐゴシック" pitchFamily="-108" charset="-128"/>
              </a:rPr>
              <a:t>“</a:t>
            </a:r>
            <a:r>
              <a:rPr lang="en-US" sz="1200" b="1" kern="1200" dirty="0">
                <a:solidFill>
                  <a:schemeClr val="tx1"/>
                </a:solidFill>
                <a:effectLst/>
                <a:latin typeface="+mn-lt"/>
                <a:ea typeface="ＭＳ Ｐゴシック" pitchFamily="-108" charset="-128"/>
                <a:cs typeface="ＭＳ Ｐゴシック" pitchFamily="-108" charset="-128"/>
              </a:rPr>
              <a:t>Erasure and deficiency-based naming in our fields can be understood through what Tuck (2009) has called damage-centered research. The history and ongoing practice of such research have been waged for centuries against Indigenous, Black, and other people of color by the </a:t>
            </a:r>
            <a:r>
              <a:rPr lang="en-US" sz="1200" b="1" kern="1200" dirty="0" smtClean="0">
                <a:solidFill>
                  <a:schemeClr val="tx1"/>
                </a:solidFill>
                <a:effectLst/>
                <a:latin typeface="+mn-lt"/>
                <a:ea typeface="ＭＳ Ｐゴシック" pitchFamily="-108" charset="-128"/>
                <a:cs typeface="ＭＳ Ｐゴシック" pitchFamily="-108" charset="-128"/>
              </a:rPr>
              <a:t>academic </a:t>
            </a:r>
            <a:r>
              <a:rPr lang="en-US" sz="1200" b="1" kern="1200" dirty="0">
                <a:solidFill>
                  <a:schemeClr val="tx1"/>
                </a:solidFill>
                <a:effectLst/>
                <a:latin typeface="+mn-lt"/>
                <a:ea typeface="ＭＳ Ｐゴシック" pitchFamily="-108" charset="-128"/>
                <a:cs typeface="ＭＳ Ｐゴシック" pitchFamily="-108" charset="-128"/>
              </a:rPr>
              <a:t>settler colonial project (Smith, 1999; Tuck &amp; Yang, 2014, 2018). Tuck (2009) provides a way forward through her conception of desire-based research, which ‘accounts for the loss and </a:t>
            </a:r>
            <a:r>
              <a:rPr lang="en-US" sz="1200" b="1" kern="1200" dirty="0" smtClean="0">
                <a:solidFill>
                  <a:schemeClr val="tx1"/>
                </a:solidFill>
                <a:effectLst/>
                <a:latin typeface="+mn-lt"/>
                <a:ea typeface="ＭＳ Ｐゴシック" pitchFamily="-108" charset="-128"/>
                <a:cs typeface="ＭＳ Ｐゴシック" pitchFamily="-108" charset="-128"/>
              </a:rPr>
              <a:t>despair</a:t>
            </a:r>
            <a:r>
              <a:rPr lang="en-US" sz="1200" b="1" kern="1200" dirty="0">
                <a:solidFill>
                  <a:schemeClr val="tx1"/>
                </a:solidFill>
                <a:effectLst/>
                <a:latin typeface="+mn-lt"/>
                <a:ea typeface="ＭＳ Ｐゴシック" pitchFamily="-108" charset="-128"/>
                <a:cs typeface="ＭＳ Ｐゴシック" pitchFamily="-108" charset="-128"/>
              </a:rPr>
              <a:t>, but also the hope, the visions, the wisdom of lived lives and communities</a:t>
            </a:r>
            <a:r>
              <a:rPr lang="en-US" sz="1200" b="1" kern="1200" dirty="0" smtClean="0">
                <a:solidFill>
                  <a:schemeClr val="tx1"/>
                </a:solidFill>
                <a:effectLst/>
                <a:latin typeface="+mn-lt"/>
                <a:ea typeface="ＭＳ Ｐゴシック" pitchFamily="-108" charset="-128"/>
                <a:cs typeface="ＭＳ Ｐゴシック" pitchFamily="-108" charset="-128"/>
              </a:rPr>
              <a:t>’” </a:t>
            </a:r>
            <a:r>
              <a:rPr lang="en-US" sz="1200" b="1" kern="1200" dirty="0">
                <a:solidFill>
                  <a:schemeClr val="tx1"/>
                </a:solidFill>
                <a:effectLst/>
                <a:latin typeface="+mn-lt"/>
                <a:ea typeface="ＭＳ Ｐゴシック" pitchFamily="-108" charset="-128"/>
                <a:cs typeface="ＭＳ Ｐゴシック" pitchFamily="-108" charset="-128"/>
              </a:rPr>
              <a:t>(p. 417). </a:t>
            </a:r>
            <a:endParaRPr lang="en-US" b="1"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pitchFamily="-108" charset="-128"/>
              <a:cs typeface="ＭＳ Ｐゴシック" pitchFamily="-108"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latin typeface="+mn-lt"/>
                <a:ea typeface="ＭＳ Ｐゴシック" pitchFamily="-108" charset="-128"/>
                <a:cs typeface="ＭＳ Ｐゴシック" pitchFamily="-108" charset="-128"/>
              </a:rPr>
              <a:t>Django Paris </a:t>
            </a:r>
            <a:endParaRPr lang="en-US" i="1" dirty="0"/>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21</a:t>
            </a:fld>
            <a:endParaRPr lang="en-US"/>
          </a:p>
        </p:txBody>
      </p:sp>
    </p:spTree>
    <p:extLst>
      <p:ext uri="{BB962C8B-B14F-4D97-AF65-F5344CB8AC3E}">
        <p14:creationId xmlns:p14="http://schemas.microsoft.com/office/powerpoint/2010/main" val="843968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Making space for students</a:t>
            </a: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23</a:t>
            </a:fld>
            <a:endParaRPr lang="en-US"/>
          </a:p>
        </p:txBody>
      </p:sp>
    </p:spTree>
    <p:extLst>
      <p:ext uri="{BB962C8B-B14F-4D97-AF65-F5344CB8AC3E}">
        <p14:creationId xmlns:p14="http://schemas.microsoft.com/office/powerpoint/2010/main" val="639665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Must Haves…</a:t>
            </a: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24</a:t>
            </a:fld>
            <a:endParaRPr lang="en-US"/>
          </a:p>
        </p:txBody>
      </p:sp>
    </p:spTree>
    <p:extLst>
      <p:ext uri="{BB962C8B-B14F-4D97-AF65-F5344CB8AC3E}">
        <p14:creationId xmlns:p14="http://schemas.microsoft.com/office/powerpoint/2010/main" val="386761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Questions to follow the presentation of student Where </a:t>
            </a:r>
            <a:r>
              <a:rPr lang="en-US" b="1" dirty="0" smtClean="0"/>
              <a:t>I’m From poems</a:t>
            </a:r>
            <a:endParaRPr lang="en-US" b="1"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27</a:t>
            </a:fld>
            <a:endParaRPr lang="en-US"/>
          </a:p>
        </p:txBody>
      </p:sp>
    </p:spTree>
    <p:extLst>
      <p:ext uri="{BB962C8B-B14F-4D97-AF65-F5344CB8AC3E}">
        <p14:creationId xmlns:p14="http://schemas.microsoft.com/office/powerpoint/2010/main" val="3231638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29</a:t>
            </a:fld>
            <a:endParaRPr lang="en-US"/>
          </a:p>
        </p:txBody>
      </p:sp>
    </p:spTree>
    <p:extLst>
      <p:ext uri="{BB962C8B-B14F-4D97-AF65-F5344CB8AC3E}">
        <p14:creationId xmlns:p14="http://schemas.microsoft.com/office/powerpoint/2010/main" val="4076892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31</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a:p>
        </p:txBody>
      </p:sp>
    </p:spTree>
    <p:extLst>
      <p:ext uri="{BB962C8B-B14F-4D97-AF65-F5344CB8AC3E}">
        <p14:creationId xmlns:p14="http://schemas.microsoft.com/office/powerpoint/2010/main" val="200991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a:p>
        </p:txBody>
      </p:sp>
    </p:spTree>
    <p:extLst>
      <p:ext uri="{BB962C8B-B14F-4D97-AF65-F5344CB8AC3E}">
        <p14:creationId xmlns:p14="http://schemas.microsoft.com/office/powerpoint/2010/main" val="34958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8</a:t>
            </a:fld>
            <a:endParaRPr lang="en-US"/>
          </a:p>
        </p:txBody>
      </p:sp>
    </p:spTree>
    <p:extLst>
      <p:ext uri="{BB962C8B-B14F-4D97-AF65-F5344CB8AC3E}">
        <p14:creationId xmlns:p14="http://schemas.microsoft.com/office/powerpoint/2010/main" val="333169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pitchFamily="-108" charset="-128"/>
                <a:cs typeface="ＭＳ Ｐゴシック" pitchFamily="-108" charset="-128"/>
              </a:rPr>
              <a:t>“In the past three decades, however, there has been an assault on hope, particularly in our nation’s urban centers. This attack has taken place on numerous fronts, including disinvestment in schools and overinvestment in a prison industrial complex. Such policies have eroded true hope and given rise to false hope, a reactionary distortion of the radical premise of hope. Therefore, this essay begins by cautioning educators against three types of false hope often promulgated in urban schools: hokey hope, mythical hope, and hope </a:t>
            </a:r>
            <a:r>
              <a:rPr lang="en-US" sz="1200" b="1" kern="1200" dirty="0" smtClean="0">
                <a:solidFill>
                  <a:schemeClr val="tx1"/>
                </a:solidFill>
                <a:effectLst/>
                <a:latin typeface="+mn-lt"/>
                <a:ea typeface="ＭＳ Ｐゴシック" pitchFamily="-108" charset="-128"/>
                <a:cs typeface="ＭＳ Ｐゴシック" pitchFamily="-108" charset="-128"/>
              </a:rPr>
              <a:t>deferred.”</a:t>
            </a:r>
            <a:endParaRPr lang="en-US" b="1" dirty="0">
              <a:effectLst/>
            </a:endParaRPr>
          </a:p>
          <a:p>
            <a:endParaRPr lang="en-US" i="1" dirty="0"/>
          </a:p>
          <a:p>
            <a:r>
              <a:rPr lang="en-US" i="1" dirty="0"/>
              <a:t>Jeffrey Duncan-Andrade</a:t>
            </a:r>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10</a:t>
            </a:fld>
            <a:endParaRPr lang="en-US"/>
          </a:p>
        </p:txBody>
      </p:sp>
    </p:spTree>
    <p:extLst>
      <p:ext uri="{BB962C8B-B14F-4D97-AF65-F5344CB8AC3E}">
        <p14:creationId xmlns:p14="http://schemas.microsoft.com/office/powerpoint/2010/main" val="3365183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dirty="0"/>
              <a:t>-“</a:t>
            </a:r>
            <a:r>
              <a:rPr lang="en-US" b="1" i="1" dirty="0"/>
              <a:t>… </a:t>
            </a:r>
            <a:r>
              <a:rPr lang="en-US" b="1" dirty="0"/>
              <a:t>is peddled in urban schools all the time. It is akin to what Martin Luther King Jr. (1963) referred to as “the tranquilizing drug of gradualism” (para. 5): an individualistic up-by-your-bootstraps hyperbole that suggests if urban youth just work hard, pay attention, and play by the rules, then they will go to college and live out the </a:t>
            </a:r>
            <a:r>
              <a:rPr lang="en-US" b="1" dirty="0" smtClean="0"/>
              <a:t>‘American </a:t>
            </a:r>
            <a:r>
              <a:rPr lang="en-US" b="1" dirty="0"/>
              <a:t>dream</a:t>
            </a:r>
            <a:r>
              <a:rPr lang="en-US" b="1" dirty="0" smtClean="0"/>
              <a:t>.’” </a:t>
            </a:r>
            <a:endParaRPr lang="en-US" b="1" dirty="0"/>
          </a:p>
          <a:p>
            <a:pPr marL="0" indent="0" algn="l">
              <a:buNone/>
            </a:pPr>
            <a:endParaRPr lang="en-US" b="1" dirty="0"/>
          </a:p>
          <a:p>
            <a:pPr marL="0" indent="0" algn="l">
              <a:buNone/>
            </a:pPr>
            <a:r>
              <a:rPr lang="en-US" b="1" dirty="0" smtClean="0"/>
              <a:t>-“…this </a:t>
            </a:r>
            <a:r>
              <a:rPr lang="en-US" b="1" dirty="0"/>
              <a:t>hope is </a:t>
            </a:r>
            <a:r>
              <a:rPr lang="en-US" b="1" dirty="0" smtClean="0"/>
              <a:t>‘hokey’ </a:t>
            </a:r>
            <a:r>
              <a:rPr lang="en-US" b="1" dirty="0"/>
              <a:t>because it ignores the laundry list of inequities that impact the lives of urban youth long before they get to the under-resourced schools that reinforce an uneven playing </a:t>
            </a:r>
            <a:r>
              <a:rPr lang="en-US" b="1" dirty="0" smtClean="0"/>
              <a:t>field.” </a:t>
            </a:r>
            <a:endParaRPr lang="en-US" b="1" dirty="0"/>
          </a:p>
          <a:p>
            <a:pPr marL="0" indent="0" algn="l">
              <a:buNone/>
            </a:pPr>
            <a:endParaRPr lang="en-US" dirty="0"/>
          </a:p>
          <a:p>
            <a:pPr marL="0" indent="0" algn="l">
              <a:buNone/>
            </a:pPr>
            <a:r>
              <a:rPr lang="en-US" i="1" dirty="0"/>
              <a:t>Jeffrey Duncan-Andrade</a:t>
            </a: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11</a:t>
            </a:fld>
            <a:endParaRPr lang="en-US"/>
          </a:p>
        </p:txBody>
      </p:sp>
    </p:spTree>
    <p:extLst>
      <p:ext uri="{BB962C8B-B14F-4D97-AF65-F5344CB8AC3E}">
        <p14:creationId xmlns:p14="http://schemas.microsoft.com/office/powerpoint/2010/main" val="3174258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dirty="0" smtClean="0"/>
              <a:t>“</a:t>
            </a:r>
            <a:r>
              <a:rPr lang="en-US" b="1" dirty="0"/>
              <a:t>Mythical hope is a profoundly ahistorical and depoliticized denial of suffering that is rooted in celebrating individual exceptions. These individuals are used to construct a myth of meritocracy that simultaneously fetishizes them as objects of that </a:t>
            </a:r>
            <a:r>
              <a:rPr lang="en-US" b="1" dirty="0" smtClean="0"/>
              <a:t>myth.”</a:t>
            </a:r>
            <a:endParaRPr lang="en-US" b="1" dirty="0"/>
          </a:p>
          <a:p>
            <a:pPr marL="0" indent="0" algn="l">
              <a:buNone/>
            </a:pPr>
            <a:endParaRPr lang="en-US" b="1" dirty="0"/>
          </a:p>
          <a:p>
            <a:pPr marL="0" marR="0" lvl="0" indent="0" algn="l" defTabSz="457200" rtl="0" eaLnBrk="1" fontAlgn="base" latinLnBrk="0" hangingPunct="1">
              <a:lnSpc>
                <a:spcPct val="100000"/>
              </a:lnSpc>
              <a:spcBef>
                <a:spcPct val="30000"/>
              </a:spcBef>
              <a:spcAft>
                <a:spcPct val="0"/>
              </a:spcAft>
              <a:buClrTx/>
              <a:buSzTx/>
              <a:buFontTx/>
              <a:buNone/>
              <a:tabLst/>
              <a:defRPr/>
            </a:pPr>
            <a:r>
              <a:rPr lang="en-US" b="1" dirty="0" smtClean="0"/>
              <a:t>"</a:t>
            </a:r>
            <a:r>
              <a:rPr lang="en-US" sz="1200" b="1" kern="1200" dirty="0">
                <a:solidFill>
                  <a:schemeClr val="tx1"/>
                </a:solidFill>
                <a:effectLst/>
                <a:latin typeface="+mn-lt"/>
                <a:ea typeface="ＭＳ Ｐゴシック" pitchFamily="-108" charset="-128"/>
                <a:cs typeface="ＭＳ Ｐゴシック" pitchFamily="-108" charset="-128"/>
              </a:rPr>
              <a:t>Ultimately, mythical hope depends on luck and the law of averages to produce individual exceptions to the tyranny of injustice, and thus it denies the legitimacy of the suffering of the </a:t>
            </a:r>
            <a:r>
              <a:rPr lang="en-US" sz="1200" b="1" kern="1200" dirty="0" smtClean="0">
                <a:solidFill>
                  <a:schemeClr val="tx1"/>
                </a:solidFill>
                <a:effectLst/>
                <a:latin typeface="+mn-lt"/>
                <a:ea typeface="ＭＳ Ｐゴシック" pitchFamily="-108" charset="-128"/>
                <a:cs typeface="ＭＳ Ｐゴシック" pitchFamily="-108" charset="-128"/>
              </a:rPr>
              <a:t>oppressed.” </a:t>
            </a:r>
            <a:endParaRPr lang="en-US" b="1" dirty="0">
              <a:effectLst/>
            </a:endParaRPr>
          </a:p>
          <a:p>
            <a:pPr marL="0" indent="0" algn="l">
              <a:buNone/>
            </a:pPr>
            <a:endParaRPr lang="en-US" dirty="0"/>
          </a:p>
          <a:p>
            <a:pPr marL="0" indent="0" algn="l">
              <a:buNone/>
            </a:pPr>
            <a:r>
              <a:rPr lang="en-US" i="1" dirty="0"/>
              <a:t>Jeffrey Duncan-Andrade</a:t>
            </a:r>
          </a:p>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12</a:t>
            </a:fld>
            <a:endParaRPr lang="en-US"/>
          </a:p>
        </p:txBody>
      </p:sp>
    </p:spTree>
    <p:extLst>
      <p:ext uri="{BB962C8B-B14F-4D97-AF65-F5344CB8AC3E}">
        <p14:creationId xmlns:p14="http://schemas.microsoft.com/office/powerpoint/2010/main" val="3903955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tiff"/></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512" y="1249680"/>
            <a:ext cx="7772400" cy="5224272"/>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3600" b="0" dirty="0">
                <a:effectLst/>
              </a:rPr>
              <a:t>Culturally Responsive Teaching: </a:t>
            </a:r>
            <a:r>
              <a:rPr lang="en-US" sz="3600" b="0" dirty="0" smtClean="0">
                <a:effectLst/>
              </a:rPr>
              <a:t/>
            </a:r>
            <a:br>
              <a:rPr lang="en-US" sz="3600" b="0" dirty="0" smtClean="0">
                <a:effectLst/>
              </a:rPr>
            </a:br>
            <a:r>
              <a:rPr lang="en-US" sz="3600" b="0" dirty="0" smtClean="0">
                <a:effectLst/>
              </a:rPr>
              <a:t>Building </a:t>
            </a:r>
            <a:r>
              <a:rPr lang="en-US" sz="3600" b="0" dirty="0">
                <a:effectLst/>
              </a:rPr>
              <a:t>Relationship Capital through Culturally Sustaining Classrooms</a:t>
            </a:r>
            <a:r>
              <a:rPr lang="en-US" b="0" dirty="0">
                <a:effectLst/>
              </a:rPr>
              <a:t/>
            </a:r>
            <a:br>
              <a:rPr lang="en-US" b="0" dirty="0">
                <a:effectLst/>
              </a:rPr>
            </a:br>
            <a:r>
              <a:rPr lang="en-US" sz="2000" b="0" dirty="0">
                <a:solidFill>
                  <a:schemeClr val="tx1"/>
                </a:solidFill>
                <a:effectLst/>
              </a:rPr>
              <a:t>By</a:t>
            </a:r>
            <a:r>
              <a:rPr lang="en-US" sz="2000" b="0" dirty="0">
                <a:effectLst/>
              </a:rPr>
              <a:t>: </a:t>
            </a:r>
            <a:r>
              <a:rPr lang="en-US" sz="2000" b="0" dirty="0">
                <a:solidFill>
                  <a:schemeClr val="tx1"/>
                </a:solidFill>
                <a:effectLst/>
              </a:rPr>
              <a:t>William Anderson</a:t>
            </a:r>
            <a:br>
              <a:rPr lang="en-US" sz="2000" b="0" dirty="0">
                <a:solidFill>
                  <a:schemeClr val="tx1"/>
                </a:solidFill>
                <a:effectLst/>
              </a:rPr>
            </a:br>
            <a:r>
              <a:rPr lang="en-US" sz="2000" b="0" dirty="0">
                <a:solidFill>
                  <a:schemeClr val="tx1"/>
                </a:solidFill>
                <a:effectLst/>
              </a:rPr>
              <a:t>Date: June 11</a:t>
            </a:r>
            <a:r>
              <a:rPr lang="en-US" sz="2000" b="0" baseline="30000" dirty="0">
                <a:solidFill>
                  <a:schemeClr val="tx1"/>
                </a:solidFill>
                <a:effectLst/>
              </a:rPr>
              <a:t>th</a:t>
            </a:r>
            <a:r>
              <a:rPr lang="en-US" sz="2000" b="0" dirty="0">
                <a:solidFill>
                  <a:schemeClr val="tx1"/>
                </a:solidFill>
                <a:effectLst/>
              </a:rPr>
              <a:t> 2020</a:t>
            </a:r>
            <a:br>
              <a:rPr lang="en-US" sz="2000" b="0" dirty="0">
                <a:solidFill>
                  <a:schemeClr val="tx1"/>
                </a:solidFill>
                <a:effectLst/>
              </a:rPr>
            </a:br>
            <a:r>
              <a:rPr lang="en-US" sz="2000" b="0" dirty="0">
                <a:solidFill>
                  <a:schemeClr val="tx1"/>
                </a:solidFill>
                <a:effectLst/>
              </a:rPr>
              <a:t>William_Anderson@dpsk12.org</a:t>
            </a:r>
            <a:br>
              <a:rPr lang="en-US" sz="2000" b="0" dirty="0">
                <a:solidFill>
                  <a:schemeClr val="tx1"/>
                </a:solidFill>
                <a:effectLst/>
              </a:rPr>
            </a:br>
            <a:r>
              <a:rPr lang="en-US" sz="2000" b="0" dirty="0">
                <a:solidFill>
                  <a:schemeClr val="tx1"/>
                </a:solidFill>
                <a:effectLst/>
              </a:rPr>
              <a:t>Twitter: @Mizter_A</a:t>
            </a:r>
            <a:endParaRPr lang="en-US" sz="2000" dirty="0">
              <a:ln w="11430"/>
              <a:solidFill>
                <a:schemeClr val="tx1"/>
              </a:solidFill>
              <a:effectLst>
                <a:outerShdw blurRad="80000" dist="40000" dir="5040000" algn="tl">
                  <a:srgbClr val="000000">
                    <a:alpha val="0"/>
                  </a:srgbClr>
                </a:outerShdw>
              </a:effectLst>
              <a:ea typeface="+mj-ea"/>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2AEF88-884F-C846-A42E-E8CEC55CD72C}"/>
              </a:ext>
            </a:extLst>
          </p:cNvPr>
          <p:cNvSpPr>
            <a:spLocks noGrp="1"/>
          </p:cNvSpPr>
          <p:nvPr>
            <p:ph type="title"/>
          </p:nvPr>
        </p:nvSpPr>
        <p:spPr>
          <a:xfrm>
            <a:off x="868680" y="896112"/>
            <a:ext cx="7406640" cy="594360"/>
          </a:xfrm>
        </p:spPr>
        <p:txBody>
          <a:bodyPr/>
          <a:lstStyle/>
          <a:p>
            <a:r>
              <a:rPr lang="en-US" sz="3200" dirty="0"/>
              <a:t>Enemies of Hope</a:t>
            </a:r>
          </a:p>
        </p:txBody>
      </p:sp>
      <p:pic>
        <p:nvPicPr>
          <p:cNvPr id="4" name="Picture 3">
            <a:extLst>
              <a:ext uri="{FF2B5EF4-FFF2-40B4-BE49-F238E27FC236}">
                <a16:creationId xmlns="" xmlns:a16="http://schemas.microsoft.com/office/drawing/2014/main" id="{A26F805A-41E8-D843-BE67-7C9E53604EAA}"/>
              </a:ext>
            </a:extLst>
          </p:cNvPr>
          <p:cNvPicPr>
            <a:picLocks noChangeAspect="1"/>
          </p:cNvPicPr>
          <p:nvPr/>
        </p:nvPicPr>
        <p:blipFill>
          <a:blip r:embed="rId3"/>
          <a:stretch>
            <a:fillRect/>
          </a:stretch>
        </p:blipFill>
        <p:spPr>
          <a:xfrm>
            <a:off x="2244852" y="1856232"/>
            <a:ext cx="4654296" cy="4654296"/>
          </a:xfrm>
          <a:prstGeom prst="rect">
            <a:avLst/>
          </a:prstGeom>
        </p:spPr>
      </p:pic>
    </p:spTree>
    <p:extLst>
      <p:ext uri="{BB962C8B-B14F-4D97-AF65-F5344CB8AC3E}">
        <p14:creationId xmlns:p14="http://schemas.microsoft.com/office/powerpoint/2010/main" val="166222927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4867DF-75B0-514E-9CD3-8C538AC15AA3}"/>
              </a:ext>
            </a:extLst>
          </p:cNvPr>
          <p:cNvSpPr>
            <a:spLocks noGrp="1"/>
          </p:cNvSpPr>
          <p:nvPr>
            <p:ph type="title"/>
          </p:nvPr>
        </p:nvSpPr>
        <p:spPr>
          <a:xfrm>
            <a:off x="1556359" y="826717"/>
            <a:ext cx="6031282" cy="817323"/>
          </a:xfrm>
        </p:spPr>
        <p:txBody>
          <a:bodyPr/>
          <a:lstStyle/>
          <a:p>
            <a:r>
              <a:rPr lang="en-US" sz="3200" dirty="0"/>
              <a:t>Hokey Hope</a:t>
            </a:r>
          </a:p>
        </p:txBody>
      </p:sp>
      <p:pic>
        <p:nvPicPr>
          <p:cNvPr id="4" name="Picture 3">
            <a:extLst>
              <a:ext uri="{FF2B5EF4-FFF2-40B4-BE49-F238E27FC236}">
                <a16:creationId xmlns="" xmlns:a16="http://schemas.microsoft.com/office/drawing/2014/main" id="{82BA6BD3-EA76-7A40-AB00-A0F8AC0F02DF}"/>
              </a:ext>
            </a:extLst>
          </p:cNvPr>
          <p:cNvPicPr>
            <a:picLocks noChangeAspect="1"/>
          </p:cNvPicPr>
          <p:nvPr/>
        </p:nvPicPr>
        <p:blipFill>
          <a:blip r:embed="rId3"/>
          <a:stretch>
            <a:fillRect/>
          </a:stretch>
        </p:blipFill>
        <p:spPr>
          <a:xfrm>
            <a:off x="2336800" y="1907032"/>
            <a:ext cx="4470400" cy="4470400"/>
          </a:xfrm>
          <a:prstGeom prst="rect">
            <a:avLst/>
          </a:prstGeom>
        </p:spPr>
      </p:pic>
    </p:spTree>
    <p:extLst>
      <p:ext uri="{BB962C8B-B14F-4D97-AF65-F5344CB8AC3E}">
        <p14:creationId xmlns:p14="http://schemas.microsoft.com/office/powerpoint/2010/main" val="412172830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666DD3-90CE-8A4D-AA99-41325417E525}"/>
              </a:ext>
            </a:extLst>
          </p:cNvPr>
          <p:cNvSpPr>
            <a:spLocks noGrp="1"/>
          </p:cNvSpPr>
          <p:nvPr>
            <p:ph type="title"/>
          </p:nvPr>
        </p:nvSpPr>
        <p:spPr>
          <a:xfrm>
            <a:off x="2232764" y="839243"/>
            <a:ext cx="4678471" cy="779745"/>
          </a:xfrm>
        </p:spPr>
        <p:txBody>
          <a:bodyPr/>
          <a:lstStyle/>
          <a:p>
            <a:r>
              <a:rPr lang="en-US" sz="3200" dirty="0"/>
              <a:t>Mythical Hope</a:t>
            </a:r>
          </a:p>
        </p:txBody>
      </p:sp>
      <p:pic>
        <p:nvPicPr>
          <p:cNvPr id="6" name="Picture 5">
            <a:extLst>
              <a:ext uri="{FF2B5EF4-FFF2-40B4-BE49-F238E27FC236}">
                <a16:creationId xmlns="" xmlns:a16="http://schemas.microsoft.com/office/drawing/2014/main" id="{D8156A3D-BA77-A64C-B02A-9BC9D5DD8921}"/>
              </a:ext>
            </a:extLst>
          </p:cNvPr>
          <p:cNvPicPr>
            <a:picLocks noChangeAspect="1"/>
          </p:cNvPicPr>
          <p:nvPr/>
        </p:nvPicPr>
        <p:blipFill>
          <a:blip r:embed="rId3"/>
          <a:stretch>
            <a:fillRect/>
          </a:stretch>
        </p:blipFill>
        <p:spPr>
          <a:xfrm>
            <a:off x="810364" y="1949704"/>
            <a:ext cx="1945640" cy="1945640"/>
          </a:xfrm>
          <a:prstGeom prst="rect">
            <a:avLst/>
          </a:prstGeom>
        </p:spPr>
      </p:pic>
      <p:pic>
        <p:nvPicPr>
          <p:cNvPr id="8" name="Picture 7">
            <a:extLst>
              <a:ext uri="{FF2B5EF4-FFF2-40B4-BE49-F238E27FC236}">
                <a16:creationId xmlns="" xmlns:a16="http://schemas.microsoft.com/office/drawing/2014/main" id="{CFE019D5-4392-8747-922D-77D0AA131DBA}"/>
              </a:ext>
            </a:extLst>
          </p:cNvPr>
          <p:cNvPicPr>
            <a:picLocks noChangeAspect="1"/>
          </p:cNvPicPr>
          <p:nvPr/>
        </p:nvPicPr>
        <p:blipFill>
          <a:blip r:embed="rId4"/>
          <a:stretch>
            <a:fillRect/>
          </a:stretch>
        </p:blipFill>
        <p:spPr>
          <a:xfrm>
            <a:off x="810363" y="4226060"/>
            <a:ext cx="3273665" cy="1845556"/>
          </a:xfrm>
          <a:prstGeom prst="rect">
            <a:avLst/>
          </a:prstGeom>
        </p:spPr>
      </p:pic>
      <p:pic>
        <p:nvPicPr>
          <p:cNvPr id="9" name="Picture 8">
            <a:extLst>
              <a:ext uri="{FF2B5EF4-FFF2-40B4-BE49-F238E27FC236}">
                <a16:creationId xmlns="" xmlns:a16="http://schemas.microsoft.com/office/drawing/2014/main" id="{737714DF-5CEE-1747-A8C9-B149F2A41349}"/>
              </a:ext>
            </a:extLst>
          </p:cNvPr>
          <p:cNvPicPr>
            <a:picLocks noChangeAspect="1"/>
          </p:cNvPicPr>
          <p:nvPr/>
        </p:nvPicPr>
        <p:blipFill>
          <a:blip r:embed="rId5"/>
          <a:stretch>
            <a:fillRect/>
          </a:stretch>
        </p:blipFill>
        <p:spPr>
          <a:xfrm>
            <a:off x="4807993" y="4226060"/>
            <a:ext cx="3690287" cy="2028436"/>
          </a:xfrm>
          <a:prstGeom prst="rect">
            <a:avLst/>
          </a:prstGeom>
        </p:spPr>
      </p:pic>
      <p:pic>
        <p:nvPicPr>
          <p:cNvPr id="10" name="Picture 9">
            <a:extLst>
              <a:ext uri="{FF2B5EF4-FFF2-40B4-BE49-F238E27FC236}">
                <a16:creationId xmlns="" xmlns:a16="http://schemas.microsoft.com/office/drawing/2014/main" id="{C43AA5B2-1E9D-F641-B322-462A160036F1}"/>
              </a:ext>
            </a:extLst>
          </p:cNvPr>
          <p:cNvPicPr>
            <a:picLocks noChangeAspect="1"/>
          </p:cNvPicPr>
          <p:nvPr/>
        </p:nvPicPr>
        <p:blipFill>
          <a:blip r:embed="rId6"/>
          <a:stretch>
            <a:fillRect/>
          </a:stretch>
        </p:blipFill>
        <p:spPr>
          <a:xfrm>
            <a:off x="3803904" y="1618988"/>
            <a:ext cx="3848035" cy="2517757"/>
          </a:xfrm>
          <a:prstGeom prst="rect">
            <a:avLst/>
          </a:prstGeom>
        </p:spPr>
      </p:pic>
    </p:spTree>
    <p:extLst>
      <p:ext uri="{BB962C8B-B14F-4D97-AF65-F5344CB8AC3E}">
        <p14:creationId xmlns:p14="http://schemas.microsoft.com/office/powerpoint/2010/main" val="35495464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8B245A-92CF-874A-9C28-8485039B16A8}"/>
              </a:ext>
            </a:extLst>
          </p:cNvPr>
          <p:cNvSpPr>
            <a:spLocks noGrp="1"/>
          </p:cNvSpPr>
          <p:nvPr>
            <p:ph type="title"/>
          </p:nvPr>
        </p:nvSpPr>
        <p:spPr>
          <a:xfrm>
            <a:off x="2019822" y="951977"/>
            <a:ext cx="5104356" cy="591855"/>
          </a:xfrm>
        </p:spPr>
        <p:txBody>
          <a:bodyPr/>
          <a:lstStyle/>
          <a:p>
            <a:r>
              <a:rPr lang="en-US" sz="3200" dirty="0"/>
              <a:t>Hope Deferred</a:t>
            </a:r>
          </a:p>
        </p:txBody>
      </p:sp>
      <p:sp>
        <p:nvSpPr>
          <p:cNvPr id="3" name="Content Placeholder 2">
            <a:extLst>
              <a:ext uri="{FF2B5EF4-FFF2-40B4-BE49-F238E27FC236}">
                <a16:creationId xmlns="" xmlns:a16="http://schemas.microsoft.com/office/drawing/2014/main" id="{94C7AB10-9919-B14D-B030-C0942F5C07C2}"/>
              </a:ext>
            </a:extLst>
          </p:cNvPr>
          <p:cNvSpPr>
            <a:spLocks noGrp="1"/>
          </p:cNvSpPr>
          <p:nvPr>
            <p:ph idx="1"/>
          </p:nvPr>
        </p:nvSpPr>
        <p:spPr>
          <a:xfrm>
            <a:off x="87682" y="1640910"/>
            <a:ext cx="8943584" cy="4860098"/>
          </a:xfrm>
        </p:spPr>
        <p:txBody>
          <a:bodyPr/>
          <a:lstStyle/>
          <a:p>
            <a:pPr marL="0" indent="0" algn="ctr">
              <a:buNone/>
            </a:pPr>
            <a:endParaRPr lang="en-US" dirty="0"/>
          </a:p>
          <a:p>
            <a:pPr marL="0" indent="0">
              <a:buNone/>
            </a:pPr>
            <a:endParaRPr lang="en-US" dirty="0"/>
          </a:p>
        </p:txBody>
      </p:sp>
      <p:pic>
        <p:nvPicPr>
          <p:cNvPr id="4" name="Picture 3">
            <a:extLst>
              <a:ext uri="{FF2B5EF4-FFF2-40B4-BE49-F238E27FC236}">
                <a16:creationId xmlns="" xmlns:a16="http://schemas.microsoft.com/office/drawing/2014/main" id="{D278DF9B-68A7-B04E-AD47-76A4B1FF8165}"/>
              </a:ext>
            </a:extLst>
          </p:cNvPr>
          <p:cNvPicPr>
            <a:picLocks noChangeAspect="1"/>
          </p:cNvPicPr>
          <p:nvPr/>
        </p:nvPicPr>
        <p:blipFill>
          <a:blip r:embed="rId3"/>
          <a:stretch>
            <a:fillRect/>
          </a:stretch>
        </p:blipFill>
        <p:spPr>
          <a:xfrm>
            <a:off x="1308274" y="1931009"/>
            <a:ext cx="6502400" cy="4279900"/>
          </a:xfrm>
          <a:prstGeom prst="rect">
            <a:avLst/>
          </a:prstGeom>
        </p:spPr>
      </p:pic>
    </p:spTree>
    <p:extLst>
      <p:ext uri="{BB962C8B-B14F-4D97-AF65-F5344CB8AC3E}">
        <p14:creationId xmlns:p14="http://schemas.microsoft.com/office/powerpoint/2010/main" val="194189606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591707-1501-F74B-B7C3-B7AB315FF18E}"/>
              </a:ext>
            </a:extLst>
          </p:cNvPr>
          <p:cNvSpPr>
            <a:spLocks noGrp="1"/>
          </p:cNvSpPr>
          <p:nvPr>
            <p:ph type="title"/>
          </p:nvPr>
        </p:nvSpPr>
        <p:spPr>
          <a:xfrm>
            <a:off x="1115568" y="859536"/>
            <a:ext cx="6912864" cy="777240"/>
          </a:xfrm>
        </p:spPr>
        <p:txBody>
          <a:bodyPr/>
          <a:lstStyle/>
          <a:p>
            <a:r>
              <a:rPr lang="en-US" sz="3200" dirty="0"/>
              <a:t>Critical Hope: Enemies of Hopelessness</a:t>
            </a:r>
          </a:p>
        </p:txBody>
      </p:sp>
      <p:pic>
        <p:nvPicPr>
          <p:cNvPr id="5" name="Picture 4">
            <a:extLst>
              <a:ext uri="{FF2B5EF4-FFF2-40B4-BE49-F238E27FC236}">
                <a16:creationId xmlns="" xmlns:a16="http://schemas.microsoft.com/office/drawing/2014/main" id="{38297461-2DCB-E34B-8841-00B8A25A61EC}"/>
              </a:ext>
            </a:extLst>
          </p:cNvPr>
          <p:cNvPicPr>
            <a:picLocks noChangeAspect="1"/>
          </p:cNvPicPr>
          <p:nvPr/>
        </p:nvPicPr>
        <p:blipFill>
          <a:blip r:embed="rId3"/>
          <a:stretch>
            <a:fillRect/>
          </a:stretch>
        </p:blipFill>
        <p:spPr>
          <a:xfrm>
            <a:off x="834063" y="1936418"/>
            <a:ext cx="7475873" cy="4025470"/>
          </a:xfrm>
          <a:prstGeom prst="rect">
            <a:avLst/>
          </a:prstGeom>
        </p:spPr>
      </p:pic>
    </p:spTree>
    <p:extLst>
      <p:ext uri="{BB962C8B-B14F-4D97-AF65-F5344CB8AC3E}">
        <p14:creationId xmlns:p14="http://schemas.microsoft.com/office/powerpoint/2010/main" val="3831998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838B93-F3BB-E347-8D61-13C9D860F048}"/>
              </a:ext>
            </a:extLst>
          </p:cNvPr>
          <p:cNvSpPr>
            <a:spLocks noGrp="1"/>
          </p:cNvSpPr>
          <p:nvPr>
            <p:ph type="title"/>
          </p:nvPr>
        </p:nvSpPr>
        <p:spPr>
          <a:xfrm>
            <a:off x="2313432" y="914400"/>
            <a:ext cx="4517136" cy="557784"/>
          </a:xfrm>
        </p:spPr>
        <p:txBody>
          <a:bodyPr/>
          <a:lstStyle/>
          <a:p>
            <a:r>
              <a:rPr lang="en-US" sz="3200" dirty="0"/>
              <a:t>Material Hope</a:t>
            </a:r>
          </a:p>
        </p:txBody>
      </p:sp>
      <p:pic>
        <p:nvPicPr>
          <p:cNvPr id="4" name="Picture 3">
            <a:extLst>
              <a:ext uri="{FF2B5EF4-FFF2-40B4-BE49-F238E27FC236}">
                <a16:creationId xmlns="" xmlns:a16="http://schemas.microsoft.com/office/drawing/2014/main" id="{F7D148AB-A955-3046-B62C-BAFD7742FCAC}"/>
              </a:ext>
            </a:extLst>
          </p:cNvPr>
          <p:cNvPicPr>
            <a:picLocks noChangeAspect="1"/>
          </p:cNvPicPr>
          <p:nvPr/>
        </p:nvPicPr>
        <p:blipFill>
          <a:blip r:embed="rId3"/>
          <a:stretch>
            <a:fillRect/>
          </a:stretch>
        </p:blipFill>
        <p:spPr>
          <a:xfrm>
            <a:off x="861563" y="2088388"/>
            <a:ext cx="7420873" cy="4092956"/>
          </a:xfrm>
          <a:prstGeom prst="rect">
            <a:avLst/>
          </a:prstGeom>
        </p:spPr>
      </p:pic>
    </p:spTree>
    <p:extLst>
      <p:ext uri="{BB962C8B-B14F-4D97-AF65-F5344CB8AC3E}">
        <p14:creationId xmlns:p14="http://schemas.microsoft.com/office/powerpoint/2010/main" val="336917039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121814-A01B-944A-8251-D5737F6BC920}"/>
              </a:ext>
            </a:extLst>
          </p:cNvPr>
          <p:cNvSpPr>
            <a:spLocks noGrp="1"/>
          </p:cNvSpPr>
          <p:nvPr>
            <p:ph type="title"/>
          </p:nvPr>
        </p:nvSpPr>
        <p:spPr>
          <a:xfrm>
            <a:off x="1527048" y="932688"/>
            <a:ext cx="6089904" cy="630936"/>
          </a:xfrm>
        </p:spPr>
        <p:txBody>
          <a:bodyPr/>
          <a:lstStyle/>
          <a:p>
            <a:r>
              <a:rPr lang="en-US" sz="3200" dirty="0"/>
              <a:t>Socratic Hope</a:t>
            </a:r>
          </a:p>
        </p:txBody>
      </p:sp>
      <p:pic>
        <p:nvPicPr>
          <p:cNvPr id="4" name="Picture 3">
            <a:extLst>
              <a:ext uri="{FF2B5EF4-FFF2-40B4-BE49-F238E27FC236}">
                <a16:creationId xmlns="" xmlns:a16="http://schemas.microsoft.com/office/drawing/2014/main" id="{60078AE6-9958-414C-BF7E-50D92EDD7FA3}"/>
              </a:ext>
            </a:extLst>
          </p:cNvPr>
          <p:cNvPicPr>
            <a:picLocks noChangeAspect="1"/>
          </p:cNvPicPr>
          <p:nvPr/>
        </p:nvPicPr>
        <p:blipFill>
          <a:blip r:embed="rId3"/>
          <a:stretch>
            <a:fillRect/>
          </a:stretch>
        </p:blipFill>
        <p:spPr>
          <a:xfrm>
            <a:off x="451612" y="1917953"/>
            <a:ext cx="8240776" cy="4301685"/>
          </a:xfrm>
          <a:prstGeom prst="rect">
            <a:avLst/>
          </a:prstGeom>
        </p:spPr>
      </p:pic>
    </p:spTree>
    <p:extLst>
      <p:ext uri="{BB962C8B-B14F-4D97-AF65-F5344CB8AC3E}">
        <p14:creationId xmlns:p14="http://schemas.microsoft.com/office/powerpoint/2010/main" val="304348368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C807FF-C6C5-3741-93FF-E89069E1F0AB}"/>
              </a:ext>
            </a:extLst>
          </p:cNvPr>
          <p:cNvSpPr>
            <a:spLocks noGrp="1"/>
          </p:cNvSpPr>
          <p:nvPr>
            <p:ph type="title"/>
          </p:nvPr>
        </p:nvSpPr>
        <p:spPr>
          <a:xfrm>
            <a:off x="2304288" y="219456"/>
            <a:ext cx="4535424" cy="576072"/>
          </a:xfrm>
        </p:spPr>
        <p:txBody>
          <a:bodyPr/>
          <a:lstStyle/>
          <a:p>
            <a:r>
              <a:rPr lang="en-US" sz="3200" dirty="0"/>
              <a:t>Audacious Hope</a:t>
            </a:r>
          </a:p>
        </p:txBody>
      </p:sp>
      <p:pic>
        <p:nvPicPr>
          <p:cNvPr id="4" name="Picture 3">
            <a:extLst>
              <a:ext uri="{FF2B5EF4-FFF2-40B4-BE49-F238E27FC236}">
                <a16:creationId xmlns="" xmlns:a16="http://schemas.microsoft.com/office/drawing/2014/main" id="{09492AE5-BF23-D940-8592-88A1EA2577B7}"/>
              </a:ext>
            </a:extLst>
          </p:cNvPr>
          <p:cNvPicPr>
            <a:picLocks noChangeAspect="1"/>
          </p:cNvPicPr>
          <p:nvPr/>
        </p:nvPicPr>
        <p:blipFill>
          <a:blip r:embed="rId3"/>
          <a:stretch>
            <a:fillRect/>
          </a:stretch>
        </p:blipFill>
        <p:spPr>
          <a:xfrm>
            <a:off x="2505456" y="1175004"/>
            <a:ext cx="4133088" cy="5682996"/>
          </a:xfrm>
          <a:prstGeom prst="rect">
            <a:avLst/>
          </a:prstGeom>
        </p:spPr>
      </p:pic>
    </p:spTree>
    <p:extLst>
      <p:ext uri="{BB962C8B-B14F-4D97-AF65-F5344CB8AC3E}">
        <p14:creationId xmlns:p14="http://schemas.microsoft.com/office/powerpoint/2010/main" val="223040131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78DB92-2059-D744-8EB5-DCE3CB4CD54A}"/>
              </a:ext>
            </a:extLst>
          </p:cNvPr>
          <p:cNvSpPr>
            <a:spLocks noGrp="1"/>
          </p:cNvSpPr>
          <p:nvPr>
            <p:ph type="title"/>
          </p:nvPr>
        </p:nvSpPr>
        <p:spPr>
          <a:xfrm>
            <a:off x="585216" y="2596896"/>
            <a:ext cx="8229600" cy="1143000"/>
          </a:xfrm>
        </p:spPr>
        <p:txBody>
          <a:bodyPr/>
          <a:lstStyle/>
          <a:p>
            <a:r>
              <a:rPr lang="en-US" dirty="0"/>
              <a:t>A Pause for the Cause</a:t>
            </a:r>
          </a:p>
        </p:txBody>
      </p:sp>
    </p:spTree>
    <p:extLst>
      <p:ext uri="{BB962C8B-B14F-4D97-AF65-F5344CB8AC3E}">
        <p14:creationId xmlns:p14="http://schemas.microsoft.com/office/powerpoint/2010/main" val="587165535"/>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B526C1-58B3-444C-920B-0A36DEA0AB08}"/>
              </a:ext>
            </a:extLst>
          </p:cNvPr>
          <p:cNvSpPr>
            <a:spLocks noGrp="1"/>
          </p:cNvSpPr>
          <p:nvPr>
            <p:ph type="title"/>
          </p:nvPr>
        </p:nvSpPr>
        <p:spPr>
          <a:xfrm>
            <a:off x="1161288" y="950976"/>
            <a:ext cx="6821424" cy="649224"/>
          </a:xfrm>
        </p:spPr>
        <p:txBody>
          <a:bodyPr/>
          <a:lstStyle/>
          <a:p>
            <a:r>
              <a:rPr lang="en-US" sz="3200" dirty="0"/>
              <a:t>“Good intentions not good enough”</a:t>
            </a:r>
          </a:p>
        </p:txBody>
      </p:sp>
      <p:pic>
        <p:nvPicPr>
          <p:cNvPr id="4" name="Picture 3">
            <a:extLst>
              <a:ext uri="{FF2B5EF4-FFF2-40B4-BE49-F238E27FC236}">
                <a16:creationId xmlns="" xmlns:a16="http://schemas.microsoft.com/office/drawing/2014/main" id="{7B739594-1EAC-4641-AA85-D89A421EF1E6}"/>
              </a:ext>
            </a:extLst>
          </p:cNvPr>
          <p:cNvPicPr>
            <a:picLocks noChangeAspect="1"/>
          </p:cNvPicPr>
          <p:nvPr/>
        </p:nvPicPr>
        <p:blipFill>
          <a:blip r:embed="rId3"/>
          <a:stretch>
            <a:fillRect/>
          </a:stretch>
        </p:blipFill>
        <p:spPr>
          <a:xfrm>
            <a:off x="1524000" y="2128520"/>
            <a:ext cx="6096000" cy="4064000"/>
          </a:xfrm>
          <a:prstGeom prst="rect">
            <a:avLst/>
          </a:prstGeom>
        </p:spPr>
      </p:pic>
    </p:spTree>
    <p:extLst>
      <p:ext uri="{BB962C8B-B14F-4D97-AF65-F5344CB8AC3E}">
        <p14:creationId xmlns:p14="http://schemas.microsoft.com/office/powerpoint/2010/main" val="219135118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9006D3-2ACC-CD40-9690-C0D3B1DE81DD}"/>
              </a:ext>
            </a:extLst>
          </p:cNvPr>
          <p:cNvSpPr>
            <a:spLocks noGrp="1"/>
          </p:cNvSpPr>
          <p:nvPr>
            <p:ph type="title"/>
          </p:nvPr>
        </p:nvSpPr>
        <p:spPr>
          <a:xfrm>
            <a:off x="457200" y="0"/>
            <a:ext cx="8229600" cy="1143000"/>
          </a:xfrm>
        </p:spPr>
        <p:txBody>
          <a:bodyPr/>
          <a:lstStyle/>
          <a:p>
            <a:r>
              <a:rPr lang="en-US" sz="3200" dirty="0"/>
              <a:t>Brief Intro</a:t>
            </a:r>
          </a:p>
        </p:txBody>
      </p:sp>
      <p:sp>
        <p:nvSpPr>
          <p:cNvPr id="3" name="Content Placeholder 2">
            <a:extLst>
              <a:ext uri="{FF2B5EF4-FFF2-40B4-BE49-F238E27FC236}">
                <a16:creationId xmlns="" xmlns:a16="http://schemas.microsoft.com/office/drawing/2014/main" id="{735E9B04-B11B-8C43-A91F-EB1318E337F7}"/>
              </a:ext>
            </a:extLst>
          </p:cNvPr>
          <p:cNvSpPr>
            <a:spLocks noGrp="1"/>
          </p:cNvSpPr>
          <p:nvPr>
            <p:ph idx="1"/>
          </p:nvPr>
        </p:nvSpPr>
        <p:spPr>
          <a:xfrm>
            <a:off x="219456" y="1143000"/>
            <a:ext cx="8778240" cy="5221224"/>
          </a:xfrm>
        </p:spPr>
        <p:txBody>
          <a:bodyPr/>
          <a:lstStyle/>
          <a:p>
            <a:pPr marL="0" indent="0">
              <a:buNone/>
            </a:pPr>
            <a:r>
              <a:rPr lang="en-US" b="1" dirty="0"/>
              <a:t>Education</a:t>
            </a:r>
            <a:r>
              <a:rPr lang="en-US" dirty="0"/>
              <a:t>:</a:t>
            </a:r>
          </a:p>
          <a:p>
            <a:r>
              <a:rPr lang="en-US" dirty="0" err="1"/>
              <a:t>Ed.D</a:t>
            </a:r>
            <a:r>
              <a:rPr lang="en-US" dirty="0"/>
              <a:t>	(In Progress) University of Colorado at Denver</a:t>
            </a:r>
          </a:p>
          <a:p>
            <a:r>
              <a:rPr lang="en-US" dirty="0" err="1"/>
              <a:t>M.Ed</a:t>
            </a:r>
            <a:r>
              <a:rPr lang="en-US" dirty="0"/>
              <a:t>	University of Phoenix</a:t>
            </a:r>
          </a:p>
          <a:p>
            <a:r>
              <a:rPr lang="en-US" dirty="0"/>
              <a:t>B.A		Metropolitan State University of Denver</a:t>
            </a:r>
          </a:p>
          <a:p>
            <a:pPr marL="0" indent="0">
              <a:buNone/>
            </a:pPr>
            <a:r>
              <a:rPr lang="en-US" b="1" dirty="0"/>
              <a:t>Experience:</a:t>
            </a:r>
          </a:p>
          <a:p>
            <a:r>
              <a:rPr lang="en-US" dirty="0"/>
              <a:t>12 </a:t>
            </a:r>
            <a:r>
              <a:rPr lang="en-US" dirty="0" smtClean="0"/>
              <a:t>years </a:t>
            </a:r>
            <a:r>
              <a:rPr lang="en-US" dirty="0"/>
              <a:t>(and counting) </a:t>
            </a:r>
            <a:r>
              <a:rPr lang="en-US" dirty="0" smtClean="0"/>
              <a:t>H.S. </a:t>
            </a:r>
            <a:r>
              <a:rPr lang="en-US" dirty="0"/>
              <a:t>Social Studies Teacher</a:t>
            </a:r>
          </a:p>
          <a:p>
            <a:r>
              <a:rPr lang="en-US" dirty="0"/>
              <a:t>Ed. Consultation/Advising for a variety of </a:t>
            </a:r>
            <a:r>
              <a:rPr lang="en-US" dirty="0" smtClean="0"/>
              <a:t>organizations </a:t>
            </a:r>
            <a:r>
              <a:rPr lang="en-US" dirty="0"/>
              <a:t>(Local to National)</a:t>
            </a:r>
          </a:p>
          <a:p>
            <a:pPr marL="0" indent="0">
              <a:buNone/>
            </a:pPr>
            <a:endParaRPr lang="en-US" dirty="0"/>
          </a:p>
          <a:p>
            <a:endParaRPr lang="en-US" dirty="0"/>
          </a:p>
        </p:txBody>
      </p:sp>
    </p:spTree>
    <p:extLst>
      <p:ext uri="{BB962C8B-B14F-4D97-AF65-F5344CB8AC3E}">
        <p14:creationId xmlns:p14="http://schemas.microsoft.com/office/powerpoint/2010/main" val="3698942087"/>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385BBE-D073-D74F-B21B-4BB19D7964B6}"/>
              </a:ext>
            </a:extLst>
          </p:cNvPr>
          <p:cNvSpPr>
            <a:spLocks noGrp="1"/>
          </p:cNvSpPr>
          <p:nvPr>
            <p:ph type="title"/>
          </p:nvPr>
        </p:nvSpPr>
        <p:spPr>
          <a:xfrm>
            <a:off x="2350008" y="987552"/>
            <a:ext cx="4443984" cy="448056"/>
          </a:xfrm>
        </p:spPr>
        <p:txBody>
          <a:bodyPr/>
          <a:lstStyle/>
          <a:p>
            <a:r>
              <a:rPr lang="en-US" sz="3200" dirty="0"/>
              <a:t>Deficit Thinking</a:t>
            </a:r>
          </a:p>
        </p:txBody>
      </p:sp>
      <p:pic>
        <p:nvPicPr>
          <p:cNvPr id="4" name="Picture 3">
            <a:extLst>
              <a:ext uri="{FF2B5EF4-FFF2-40B4-BE49-F238E27FC236}">
                <a16:creationId xmlns="" xmlns:a16="http://schemas.microsoft.com/office/drawing/2014/main" id="{DBE9DFD6-3F76-4644-807D-448D52124EF3}"/>
              </a:ext>
            </a:extLst>
          </p:cNvPr>
          <p:cNvPicPr>
            <a:picLocks noChangeAspect="1"/>
          </p:cNvPicPr>
          <p:nvPr/>
        </p:nvPicPr>
        <p:blipFill>
          <a:blip r:embed="rId3"/>
          <a:stretch>
            <a:fillRect/>
          </a:stretch>
        </p:blipFill>
        <p:spPr>
          <a:xfrm>
            <a:off x="1225295" y="1435608"/>
            <a:ext cx="7095565" cy="4957175"/>
          </a:xfrm>
          <a:prstGeom prst="rect">
            <a:avLst/>
          </a:prstGeom>
        </p:spPr>
      </p:pic>
    </p:spTree>
    <p:extLst>
      <p:ext uri="{BB962C8B-B14F-4D97-AF65-F5344CB8AC3E}">
        <p14:creationId xmlns:p14="http://schemas.microsoft.com/office/powerpoint/2010/main" val="309732824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4E47D1-18D9-8141-9689-7CEDD801D14A}"/>
              </a:ext>
            </a:extLst>
          </p:cNvPr>
          <p:cNvSpPr>
            <a:spLocks noGrp="1"/>
          </p:cNvSpPr>
          <p:nvPr>
            <p:ph type="title"/>
          </p:nvPr>
        </p:nvSpPr>
        <p:spPr>
          <a:xfrm>
            <a:off x="2020824" y="1042416"/>
            <a:ext cx="5102352" cy="502920"/>
          </a:xfrm>
        </p:spPr>
        <p:txBody>
          <a:bodyPr/>
          <a:lstStyle/>
          <a:p>
            <a:r>
              <a:rPr lang="en-US" sz="3200" dirty="0"/>
              <a:t>White Settler Colonial Gaze</a:t>
            </a:r>
          </a:p>
        </p:txBody>
      </p:sp>
      <p:pic>
        <p:nvPicPr>
          <p:cNvPr id="4" name="Picture 3">
            <a:extLst>
              <a:ext uri="{FF2B5EF4-FFF2-40B4-BE49-F238E27FC236}">
                <a16:creationId xmlns="" xmlns:a16="http://schemas.microsoft.com/office/drawing/2014/main" id="{C9E217F2-0BBA-BF4F-BBAC-6311B3C34E6A}"/>
              </a:ext>
            </a:extLst>
          </p:cNvPr>
          <p:cNvPicPr>
            <a:picLocks noChangeAspect="1"/>
          </p:cNvPicPr>
          <p:nvPr/>
        </p:nvPicPr>
        <p:blipFill>
          <a:blip r:embed="rId3"/>
          <a:stretch>
            <a:fillRect/>
          </a:stretch>
        </p:blipFill>
        <p:spPr>
          <a:xfrm>
            <a:off x="2540000" y="2000504"/>
            <a:ext cx="4064000" cy="4064000"/>
          </a:xfrm>
          <a:prstGeom prst="rect">
            <a:avLst/>
          </a:prstGeom>
        </p:spPr>
      </p:pic>
    </p:spTree>
    <p:extLst>
      <p:ext uri="{BB962C8B-B14F-4D97-AF65-F5344CB8AC3E}">
        <p14:creationId xmlns:p14="http://schemas.microsoft.com/office/powerpoint/2010/main" val="71452752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9E8F44-D27F-FC40-91C8-2A409A83299C}"/>
              </a:ext>
            </a:extLst>
          </p:cNvPr>
          <p:cNvSpPr>
            <a:spLocks noGrp="1"/>
          </p:cNvSpPr>
          <p:nvPr>
            <p:ph type="title"/>
          </p:nvPr>
        </p:nvSpPr>
        <p:spPr>
          <a:xfrm>
            <a:off x="713232" y="3054096"/>
            <a:ext cx="7790688" cy="795528"/>
          </a:xfrm>
        </p:spPr>
        <p:txBody>
          <a:bodyPr/>
          <a:lstStyle/>
          <a:p>
            <a:r>
              <a:rPr lang="en-US" dirty="0"/>
              <a:t>A Pause for the Cause</a:t>
            </a:r>
          </a:p>
        </p:txBody>
      </p:sp>
    </p:spTree>
    <p:extLst>
      <p:ext uri="{BB962C8B-B14F-4D97-AF65-F5344CB8AC3E}">
        <p14:creationId xmlns:p14="http://schemas.microsoft.com/office/powerpoint/2010/main" val="48402380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8NkZUejc15QipuXZE9GMr-yenLE4fVyOa1DxYQAQ0QHUN2bIvr3t83K8UBnTmNAymUJKhooTLKViCpvl-J4bm-tERkqlnNvKR11dFOnVzILSXpKigKQinUaXBxW30m_pG1hYAIx7bEA">
            <a:extLst>
              <a:ext uri="{FF2B5EF4-FFF2-40B4-BE49-F238E27FC236}">
                <a16:creationId xmlns="" xmlns:a16="http://schemas.microsoft.com/office/drawing/2014/main" id="{4B7CCBCD-0161-2848-8717-6141DD651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876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1918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h61IxwyJTdT1WIUQJUN4jKVOApJpF7XmZxGdwGvcmsXmJfGJVX4Jr7Qu9vU9IzhopYYta1ZBIXyxw5fIofObBxFCQI_ba_JSLpuSL6EzAe2HYwei3zj7RjMasQsSsQ1C3OkWcR5bed4">
            <a:extLst>
              <a:ext uri="{FF2B5EF4-FFF2-40B4-BE49-F238E27FC236}">
                <a16:creationId xmlns="" xmlns:a16="http://schemas.microsoft.com/office/drawing/2014/main" id="{B7BE97DB-0B62-7244-9959-ADA110D68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7280"/>
            <a:ext cx="4645152" cy="54498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iMLiz9twquQ-geG9L6pOozFxYPxxudjuw2XvOQxbaz1dJHCgUUmFdH2xmUTLLDAO8lzpNA0REMPrA2exuNA221aV15vs3dafx-g7-YLNCV0-jBKycTzya9zaiDJ9XHZJaGqMOER50xQ">
            <a:extLst>
              <a:ext uri="{FF2B5EF4-FFF2-40B4-BE49-F238E27FC236}">
                <a16:creationId xmlns="" xmlns:a16="http://schemas.microsoft.com/office/drawing/2014/main" id="{6EFC0E19-B720-D040-8C12-FAC64148A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4256" y="1097280"/>
            <a:ext cx="4809744" cy="550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823097"/>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1F4ADF-CDF6-FE49-9FE4-BB4D72C033CF}"/>
              </a:ext>
            </a:extLst>
          </p:cNvPr>
          <p:cNvSpPr>
            <a:spLocks noGrp="1"/>
          </p:cNvSpPr>
          <p:nvPr>
            <p:ph type="title"/>
          </p:nvPr>
        </p:nvSpPr>
        <p:spPr>
          <a:xfrm>
            <a:off x="535975" y="1362160"/>
            <a:ext cx="8073595" cy="690607"/>
          </a:xfrm>
        </p:spPr>
        <p:txBody>
          <a:bodyPr/>
          <a:lstStyle/>
          <a:p>
            <a:r>
              <a:rPr lang="en-US" dirty="0"/>
              <a:t>Who </a:t>
            </a:r>
            <a:r>
              <a:rPr lang="en-US" dirty="0" smtClean="0"/>
              <a:t>Am </a:t>
            </a:r>
            <a:r>
              <a:rPr lang="en-US" dirty="0"/>
              <a:t>I</a:t>
            </a:r>
            <a:r>
              <a:rPr lang="en-US" dirty="0" smtClean="0"/>
              <a:t>?</a:t>
            </a:r>
            <a:endParaRPr lang="en-US" dirty="0"/>
          </a:p>
        </p:txBody>
      </p:sp>
      <p:pic>
        <p:nvPicPr>
          <p:cNvPr id="9" name="Content Placeholder 8">
            <a:extLst>
              <a:ext uri="{FF2B5EF4-FFF2-40B4-BE49-F238E27FC236}">
                <a16:creationId xmlns="" xmlns:a16="http://schemas.microsoft.com/office/drawing/2014/main" id="{70FADEE7-9EAA-3C40-B486-C40E42E98418}"/>
              </a:ext>
            </a:extLst>
          </p:cNvPr>
          <p:cNvPicPr>
            <a:picLocks noGrp="1" noChangeAspect="1"/>
          </p:cNvPicPr>
          <p:nvPr>
            <p:ph idx="1"/>
          </p:nvPr>
        </p:nvPicPr>
        <p:blipFill>
          <a:blip r:embed="rId2"/>
          <a:stretch>
            <a:fillRect/>
          </a:stretch>
        </p:blipFill>
        <p:spPr>
          <a:xfrm>
            <a:off x="1291836" y="2052767"/>
            <a:ext cx="6561872" cy="3864575"/>
          </a:xfrm>
        </p:spPr>
      </p:pic>
      <p:pic>
        <p:nvPicPr>
          <p:cNvPr id="13" name="Picture 12">
            <a:extLst>
              <a:ext uri="{FF2B5EF4-FFF2-40B4-BE49-F238E27FC236}">
                <a16:creationId xmlns="" xmlns:a16="http://schemas.microsoft.com/office/drawing/2014/main" id="{08C82536-0D0E-6E4B-9CD9-7AA34629C814}"/>
              </a:ext>
            </a:extLst>
          </p:cNvPr>
          <p:cNvPicPr>
            <a:picLocks noChangeAspect="1"/>
          </p:cNvPicPr>
          <p:nvPr/>
        </p:nvPicPr>
        <p:blipFill>
          <a:blip r:embed="rId3"/>
          <a:stretch>
            <a:fillRect/>
          </a:stretch>
        </p:blipFill>
        <p:spPr>
          <a:xfrm>
            <a:off x="7378802" y="2479021"/>
            <a:ext cx="1608699" cy="2863679"/>
          </a:xfrm>
          <a:prstGeom prst="rect">
            <a:avLst/>
          </a:prstGeom>
        </p:spPr>
      </p:pic>
      <p:pic>
        <p:nvPicPr>
          <p:cNvPr id="14" name="Picture 13">
            <a:extLst>
              <a:ext uri="{FF2B5EF4-FFF2-40B4-BE49-F238E27FC236}">
                <a16:creationId xmlns="" xmlns:a16="http://schemas.microsoft.com/office/drawing/2014/main" id="{5CEF0D54-597A-5745-B282-88CD87904519}"/>
              </a:ext>
            </a:extLst>
          </p:cNvPr>
          <p:cNvPicPr>
            <a:picLocks noChangeAspect="1"/>
          </p:cNvPicPr>
          <p:nvPr/>
        </p:nvPicPr>
        <p:blipFill>
          <a:blip r:embed="rId4"/>
          <a:stretch>
            <a:fillRect/>
          </a:stretch>
        </p:blipFill>
        <p:spPr>
          <a:xfrm>
            <a:off x="618027" y="1904381"/>
            <a:ext cx="5966795" cy="2996232"/>
          </a:xfrm>
          <a:prstGeom prst="rect">
            <a:avLst/>
          </a:prstGeom>
        </p:spPr>
      </p:pic>
    </p:spTree>
    <p:extLst>
      <p:ext uri="{BB962C8B-B14F-4D97-AF65-F5344CB8AC3E}">
        <p14:creationId xmlns:p14="http://schemas.microsoft.com/office/powerpoint/2010/main" val="40988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1F4ADF-CDF6-FE49-9FE4-BB4D72C033CF}"/>
              </a:ext>
            </a:extLst>
          </p:cNvPr>
          <p:cNvSpPr>
            <a:spLocks noGrp="1"/>
          </p:cNvSpPr>
          <p:nvPr>
            <p:ph type="title"/>
          </p:nvPr>
        </p:nvSpPr>
        <p:spPr>
          <a:xfrm>
            <a:off x="535975" y="1362160"/>
            <a:ext cx="8073595" cy="690607"/>
          </a:xfrm>
        </p:spPr>
        <p:txBody>
          <a:bodyPr/>
          <a:lstStyle/>
          <a:p>
            <a:r>
              <a:rPr lang="en-US" dirty="0"/>
              <a:t>Need to Know</a:t>
            </a:r>
          </a:p>
        </p:txBody>
      </p:sp>
      <p:pic>
        <p:nvPicPr>
          <p:cNvPr id="8" name="Picture 7">
            <a:extLst>
              <a:ext uri="{FF2B5EF4-FFF2-40B4-BE49-F238E27FC236}">
                <a16:creationId xmlns="" xmlns:a16="http://schemas.microsoft.com/office/drawing/2014/main" id="{34D4032C-155D-7F44-9EB1-E13AEAF427C0}"/>
              </a:ext>
            </a:extLst>
          </p:cNvPr>
          <p:cNvPicPr>
            <a:picLocks noChangeAspect="1"/>
          </p:cNvPicPr>
          <p:nvPr/>
        </p:nvPicPr>
        <p:blipFill>
          <a:blip r:embed="rId2"/>
          <a:stretch>
            <a:fillRect/>
          </a:stretch>
        </p:blipFill>
        <p:spPr>
          <a:xfrm>
            <a:off x="535975" y="2052767"/>
            <a:ext cx="2904850" cy="1654101"/>
          </a:xfrm>
          <a:prstGeom prst="rect">
            <a:avLst/>
          </a:prstGeom>
        </p:spPr>
      </p:pic>
      <p:pic>
        <p:nvPicPr>
          <p:cNvPr id="5" name="Picture 4">
            <a:extLst>
              <a:ext uri="{FF2B5EF4-FFF2-40B4-BE49-F238E27FC236}">
                <a16:creationId xmlns="" xmlns:a16="http://schemas.microsoft.com/office/drawing/2014/main" id="{7BDE506D-0562-FE42-AE2A-04DB45C151A6}"/>
              </a:ext>
            </a:extLst>
          </p:cNvPr>
          <p:cNvPicPr>
            <a:picLocks noChangeAspect="1"/>
          </p:cNvPicPr>
          <p:nvPr/>
        </p:nvPicPr>
        <p:blipFill>
          <a:blip r:embed="rId3"/>
          <a:stretch>
            <a:fillRect/>
          </a:stretch>
        </p:blipFill>
        <p:spPr>
          <a:xfrm>
            <a:off x="3643947" y="2052767"/>
            <a:ext cx="4762500" cy="1654102"/>
          </a:xfrm>
          <a:prstGeom prst="rect">
            <a:avLst/>
          </a:prstGeom>
        </p:spPr>
      </p:pic>
      <p:pic>
        <p:nvPicPr>
          <p:cNvPr id="10" name="Picture 9">
            <a:extLst>
              <a:ext uri="{FF2B5EF4-FFF2-40B4-BE49-F238E27FC236}">
                <a16:creationId xmlns="" xmlns:a16="http://schemas.microsoft.com/office/drawing/2014/main" id="{DD90D534-9060-614D-B8B9-F3B27EFDD05D}"/>
              </a:ext>
            </a:extLst>
          </p:cNvPr>
          <p:cNvPicPr>
            <a:picLocks noChangeAspect="1"/>
          </p:cNvPicPr>
          <p:nvPr/>
        </p:nvPicPr>
        <p:blipFill>
          <a:blip r:embed="rId4"/>
          <a:stretch>
            <a:fillRect/>
          </a:stretch>
        </p:blipFill>
        <p:spPr>
          <a:xfrm>
            <a:off x="535974" y="3844454"/>
            <a:ext cx="2904850" cy="1964153"/>
          </a:xfrm>
          <a:prstGeom prst="rect">
            <a:avLst/>
          </a:prstGeom>
        </p:spPr>
      </p:pic>
      <p:pic>
        <p:nvPicPr>
          <p:cNvPr id="11" name="Picture 10">
            <a:extLst>
              <a:ext uri="{FF2B5EF4-FFF2-40B4-BE49-F238E27FC236}">
                <a16:creationId xmlns="" xmlns:a16="http://schemas.microsoft.com/office/drawing/2014/main" id="{33D5D451-902C-8644-9AA2-32DB8B623B69}"/>
              </a:ext>
            </a:extLst>
          </p:cNvPr>
          <p:cNvPicPr>
            <a:picLocks noChangeAspect="1"/>
          </p:cNvPicPr>
          <p:nvPr/>
        </p:nvPicPr>
        <p:blipFill>
          <a:blip r:embed="rId5"/>
          <a:stretch>
            <a:fillRect/>
          </a:stretch>
        </p:blipFill>
        <p:spPr>
          <a:xfrm>
            <a:off x="3945204" y="3844454"/>
            <a:ext cx="4159985" cy="2239327"/>
          </a:xfrm>
          <a:prstGeom prst="rect">
            <a:avLst/>
          </a:prstGeom>
        </p:spPr>
      </p:pic>
    </p:spTree>
    <p:extLst>
      <p:ext uri="{BB962C8B-B14F-4D97-AF65-F5344CB8AC3E}">
        <p14:creationId xmlns:p14="http://schemas.microsoft.com/office/powerpoint/2010/main" val="24749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E41F4-711D-BE40-887A-D12F0CDCBBAE}"/>
              </a:ext>
            </a:extLst>
          </p:cNvPr>
          <p:cNvSpPr>
            <a:spLocks noGrp="1"/>
          </p:cNvSpPr>
          <p:nvPr>
            <p:ph type="title"/>
          </p:nvPr>
        </p:nvSpPr>
        <p:spPr>
          <a:xfrm>
            <a:off x="573819" y="1538682"/>
            <a:ext cx="8073594" cy="653537"/>
          </a:xfrm>
        </p:spPr>
        <p:txBody>
          <a:bodyPr/>
          <a:lstStyle/>
          <a:p>
            <a:r>
              <a:rPr lang="en-US" sz="6000" i="1" dirty="0"/>
              <a:t>Where I’m From </a:t>
            </a:r>
            <a:r>
              <a:rPr lang="en-US" sz="6000" i="1" dirty="0" smtClean="0"/>
              <a:t/>
            </a:r>
            <a:br>
              <a:rPr lang="en-US" sz="6000" i="1" dirty="0" smtClean="0"/>
            </a:br>
            <a:r>
              <a:rPr lang="en-US" sz="5400" dirty="0" smtClean="0"/>
              <a:t>Poem </a:t>
            </a:r>
            <a:endParaRPr lang="en-US" sz="5400" dirty="0"/>
          </a:p>
        </p:txBody>
      </p:sp>
      <p:pic>
        <p:nvPicPr>
          <p:cNvPr id="9" name="Picture 8">
            <a:extLst>
              <a:ext uri="{FF2B5EF4-FFF2-40B4-BE49-F238E27FC236}">
                <a16:creationId xmlns="" xmlns:a16="http://schemas.microsoft.com/office/drawing/2014/main" id="{20E6D101-2117-7641-AB19-85935CFEE45C}"/>
              </a:ext>
            </a:extLst>
          </p:cNvPr>
          <p:cNvPicPr>
            <a:picLocks noChangeAspect="1"/>
          </p:cNvPicPr>
          <p:nvPr/>
        </p:nvPicPr>
        <p:blipFill>
          <a:blip r:embed="rId3"/>
          <a:stretch>
            <a:fillRect/>
          </a:stretch>
        </p:blipFill>
        <p:spPr>
          <a:xfrm>
            <a:off x="749808" y="1716731"/>
            <a:ext cx="3339227" cy="5618194"/>
          </a:xfrm>
          <a:prstGeom prst="rect">
            <a:avLst/>
          </a:prstGeom>
        </p:spPr>
      </p:pic>
      <p:pic>
        <p:nvPicPr>
          <p:cNvPr id="11" name="Picture 10">
            <a:extLst>
              <a:ext uri="{FF2B5EF4-FFF2-40B4-BE49-F238E27FC236}">
                <a16:creationId xmlns="" xmlns:a16="http://schemas.microsoft.com/office/drawing/2014/main" id="{9B3AA56A-9376-FD4B-B6B4-F9FD650F4931}"/>
              </a:ext>
            </a:extLst>
          </p:cNvPr>
          <p:cNvPicPr>
            <a:picLocks noChangeAspect="1"/>
          </p:cNvPicPr>
          <p:nvPr/>
        </p:nvPicPr>
        <p:blipFill>
          <a:blip r:embed="rId4"/>
          <a:stretch>
            <a:fillRect/>
          </a:stretch>
        </p:blipFill>
        <p:spPr>
          <a:xfrm>
            <a:off x="5288722" y="1865451"/>
            <a:ext cx="3187271" cy="4124703"/>
          </a:xfrm>
          <a:prstGeom prst="rect">
            <a:avLst/>
          </a:prstGeom>
        </p:spPr>
      </p:pic>
    </p:spTree>
    <p:extLst>
      <p:ext uri="{BB962C8B-B14F-4D97-AF65-F5344CB8AC3E}">
        <p14:creationId xmlns:p14="http://schemas.microsoft.com/office/powerpoint/2010/main" val="2514844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DE0979-BA89-B841-8CC5-0F1ABFBB75C1}"/>
              </a:ext>
            </a:extLst>
          </p:cNvPr>
          <p:cNvSpPr>
            <a:spLocks noGrp="1"/>
          </p:cNvSpPr>
          <p:nvPr>
            <p:ph type="title"/>
          </p:nvPr>
        </p:nvSpPr>
        <p:spPr>
          <a:xfrm>
            <a:off x="582313" y="1389963"/>
            <a:ext cx="7990187" cy="597931"/>
          </a:xfrm>
        </p:spPr>
        <p:txBody>
          <a:bodyPr/>
          <a:lstStyle/>
          <a:p>
            <a:r>
              <a:rPr lang="en-US" dirty="0"/>
              <a:t>Struggle/Solace</a:t>
            </a:r>
          </a:p>
        </p:txBody>
      </p:sp>
      <p:pic>
        <p:nvPicPr>
          <p:cNvPr id="4" name="Picture 3">
            <a:extLst>
              <a:ext uri="{FF2B5EF4-FFF2-40B4-BE49-F238E27FC236}">
                <a16:creationId xmlns="" xmlns:a16="http://schemas.microsoft.com/office/drawing/2014/main" id="{142C176B-0912-5B40-B6CD-E2A8A05E0502}"/>
              </a:ext>
            </a:extLst>
          </p:cNvPr>
          <p:cNvPicPr>
            <a:picLocks noChangeAspect="1"/>
          </p:cNvPicPr>
          <p:nvPr/>
        </p:nvPicPr>
        <p:blipFill>
          <a:blip r:embed="rId2"/>
          <a:stretch>
            <a:fillRect/>
          </a:stretch>
        </p:blipFill>
        <p:spPr>
          <a:xfrm>
            <a:off x="582314" y="2383825"/>
            <a:ext cx="2142351" cy="3023801"/>
          </a:xfrm>
          <a:prstGeom prst="rect">
            <a:avLst/>
          </a:prstGeom>
        </p:spPr>
      </p:pic>
      <p:pic>
        <p:nvPicPr>
          <p:cNvPr id="5" name="Picture 4">
            <a:extLst>
              <a:ext uri="{FF2B5EF4-FFF2-40B4-BE49-F238E27FC236}">
                <a16:creationId xmlns="" xmlns:a16="http://schemas.microsoft.com/office/drawing/2014/main" id="{20968C91-4FEE-EF45-B42E-6A77244B8234}"/>
              </a:ext>
            </a:extLst>
          </p:cNvPr>
          <p:cNvPicPr>
            <a:picLocks noChangeAspect="1"/>
          </p:cNvPicPr>
          <p:nvPr/>
        </p:nvPicPr>
        <p:blipFill>
          <a:blip r:embed="rId3"/>
          <a:stretch>
            <a:fillRect/>
          </a:stretch>
        </p:blipFill>
        <p:spPr>
          <a:xfrm>
            <a:off x="2724665" y="2383824"/>
            <a:ext cx="1788641" cy="3023801"/>
          </a:xfrm>
          <a:prstGeom prst="rect">
            <a:avLst/>
          </a:prstGeom>
        </p:spPr>
      </p:pic>
      <p:pic>
        <p:nvPicPr>
          <p:cNvPr id="6" name="Picture 5">
            <a:extLst>
              <a:ext uri="{FF2B5EF4-FFF2-40B4-BE49-F238E27FC236}">
                <a16:creationId xmlns="" xmlns:a16="http://schemas.microsoft.com/office/drawing/2014/main" id="{FF6C77AF-2036-CF4B-AAEA-58B5F0279F07}"/>
              </a:ext>
            </a:extLst>
          </p:cNvPr>
          <p:cNvPicPr>
            <a:picLocks noChangeAspect="1"/>
          </p:cNvPicPr>
          <p:nvPr/>
        </p:nvPicPr>
        <p:blipFill>
          <a:blip r:embed="rId4"/>
          <a:stretch>
            <a:fillRect/>
          </a:stretch>
        </p:blipFill>
        <p:spPr>
          <a:xfrm>
            <a:off x="4513306" y="2383823"/>
            <a:ext cx="1872048" cy="3023802"/>
          </a:xfrm>
          <a:prstGeom prst="rect">
            <a:avLst/>
          </a:prstGeom>
        </p:spPr>
      </p:pic>
      <p:pic>
        <p:nvPicPr>
          <p:cNvPr id="7" name="Picture 6">
            <a:extLst>
              <a:ext uri="{FF2B5EF4-FFF2-40B4-BE49-F238E27FC236}">
                <a16:creationId xmlns="" xmlns:a16="http://schemas.microsoft.com/office/drawing/2014/main" id="{7E0DCC67-F611-2D47-9AC6-590E8B28CDC2}"/>
              </a:ext>
            </a:extLst>
          </p:cNvPr>
          <p:cNvPicPr>
            <a:picLocks noChangeAspect="1"/>
          </p:cNvPicPr>
          <p:nvPr/>
        </p:nvPicPr>
        <p:blipFill>
          <a:blip r:embed="rId5"/>
          <a:stretch>
            <a:fillRect/>
          </a:stretch>
        </p:blipFill>
        <p:spPr>
          <a:xfrm>
            <a:off x="6385354" y="2383821"/>
            <a:ext cx="2238375" cy="3023803"/>
          </a:xfrm>
          <a:prstGeom prst="rect">
            <a:avLst/>
          </a:prstGeom>
        </p:spPr>
      </p:pic>
    </p:spTree>
    <p:extLst>
      <p:ext uri="{BB962C8B-B14F-4D97-AF65-F5344CB8AC3E}">
        <p14:creationId xmlns:p14="http://schemas.microsoft.com/office/powerpoint/2010/main" val="406224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References</a:t>
            </a:r>
            <a:endParaRPr lang="en-US" sz="5500" b="1">
              <a:ln w="11430"/>
              <a:effectLst>
                <a:outerShdw blurRad="80000" dist="40000" dir="5040000" algn="tl">
                  <a:srgbClr val="000000">
                    <a:alpha val="0"/>
                  </a:srgbClr>
                </a:outerShdw>
              </a:effectLst>
              <a:ea typeface="+mj-ea"/>
              <a:cs typeface="+mj-cs"/>
            </a:endParaRPr>
          </a:p>
        </p:txBody>
      </p:sp>
      <p:sp>
        <p:nvSpPr>
          <p:cNvPr id="5" name="Content Placeholder 4">
            <a:extLst>
              <a:ext uri="{FF2B5EF4-FFF2-40B4-BE49-F238E27FC236}">
                <a16:creationId xmlns="" xmlns:a16="http://schemas.microsoft.com/office/drawing/2014/main" id="{28F1D3A3-98BD-4497-A322-D25C364A1332}"/>
              </a:ext>
            </a:extLst>
          </p:cNvPr>
          <p:cNvSpPr>
            <a:spLocks noGrp="1"/>
          </p:cNvSpPr>
          <p:nvPr>
            <p:ph idx="1"/>
          </p:nvPr>
        </p:nvSpPr>
        <p:spPr>
          <a:xfrm>
            <a:off x="146304" y="2057400"/>
            <a:ext cx="8869680" cy="4398264"/>
          </a:xfrm>
        </p:spPr>
        <p:txBody>
          <a:bodyPr/>
          <a:lstStyle/>
          <a:p>
            <a:r>
              <a:rPr lang="en-US" sz="2400" dirty="0"/>
              <a:t>Duncan-Andrade, J. (2009). Note to educators: Hope needed when growing roses in concrete. </a:t>
            </a:r>
            <a:r>
              <a:rPr lang="en-US" sz="2400" i="1" dirty="0"/>
              <a:t>Harvard Education Review</a:t>
            </a:r>
            <a:r>
              <a:rPr lang="en-US" sz="2400" dirty="0"/>
              <a:t>, </a:t>
            </a:r>
            <a:r>
              <a:rPr lang="en-US" sz="2400" i="1" dirty="0"/>
              <a:t>79</a:t>
            </a:r>
            <a:r>
              <a:rPr lang="en-US" sz="2400" dirty="0"/>
              <a:t>(2), 1-13. </a:t>
            </a:r>
          </a:p>
          <a:p>
            <a:r>
              <a:rPr lang="en-US" sz="2400" dirty="0"/>
              <a:t>García, S., &amp; Guerra, P. (2004). Deconstructing deficit thinking: Working with educators to create more equitable learning environments. </a:t>
            </a:r>
            <a:r>
              <a:rPr lang="en-US" sz="2400" i="1" dirty="0"/>
              <a:t>Education and Urban Society</a:t>
            </a:r>
            <a:r>
              <a:rPr lang="en-US" sz="2400" dirty="0"/>
              <a:t>, </a:t>
            </a:r>
            <a:r>
              <a:rPr lang="en-US" sz="2400" i="1" dirty="0"/>
              <a:t>36</a:t>
            </a:r>
            <a:r>
              <a:rPr lang="en-US" sz="2400" dirty="0"/>
              <a:t>(2), 150-168. </a:t>
            </a:r>
          </a:p>
          <a:p>
            <a:r>
              <a:rPr lang="en-US" sz="2400" dirty="0"/>
              <a:t>Gorski, P. (2007). Good intentions are not enough: A decolonizing intercultural education. </a:t>
            </a:r>
            <a:r>
              <a:rPr lang="en-US" sz="2400" i="1" dirty="0"/>
              <a:t>Hamline University</a:t>
            </a:r>
            <a:r>
              <a:rPr lang="en-US" sz="2400" dirty="0"/>
              <a:t>, 1-15. </a:t>
            </a:r>
          </a:p>
          <a:p>
            <a:r>
              <a:rPr lang="en-US" sz="2400" dirty="0"/>
              <a:t>Paris, D. (2019). Naming beyond the white settler colonial gaze in educational research. </a:t>
            </a:r>
            <a:r>
              <a:rPr lang="en-US" sz="2400" i="1" dirty="0"/>
              <a:t>International Journal of Qualitative Studies in Education</a:t>
            </a:r>
            <a:r>
              <a:rPr lang="en-US" sz="2400" dirty="0"/>
              <a:t>, </a:t>
            </a:r>
            <a:r>
              <a:rPr lang="en-US" sz="2400" i="1" dirty="0"/>
              <a:t>32</a:t>
            </a:r>
            <a:r>
              <a:rPr lang="en-US" sz="2400" dirty="0"/>
              <a:t>(2), 217-224.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87A4E8-1650-414D-A226-7E7B2BB4FFA6}"/>
              </a:ext>
            </a:extLst>
          </p:cNvPr>
          <p:cNvSpPr>
            <a:spLocks noGrp="1"/>
          </p:cNvSpPr>
          <p:nvPr>
            <p:ph type="title"/>
          </p:nvPr>
        </p:nvSpPr>
        <p:spPr>
          <a:xfrm>
            <a:off x="420624" y="1207008"/>
            <a:ext cx="8229600" cy="4626864"/>
          </a:xfrm>
        </p:spPr>
        <p:txBody>
          <a:bodyPr/>
          <a:lstStyle/>
          <a:p>
            <a:r>
              <a:rPr lang="en-US" dirty="0"/>
              <a:t>A </a:t>
            </a:r>
            <a:r>
              <a:rPr lang="en-US" dirty="0" smtClean="0"/>
              <a:t>Final </a:t>
            </a:r>
            <a:r>
              <a:rPr lang="en-US" dirty="0"/>
              <a:t>Pause for the Cause</a:t>
            </a:r>
            <a:br>
              <a:rPr lang="en-US" dirty="0"/>
            </a:br>
            <a:r>
              <a:rPr lang="en-US" dirty="0"/>
              <a:t/>
            </a:r>
            <a:br>
              <a:rPr lang="en-US" dirty="0"/>
            </a:br>
            <a:r>
              <a:rPr lang="en-US" sz="3200" i="1" dirty="0">
                <a:solidFill>
                  <a:schemeClr val="tx1"/>
                </a:solidFill>
              </a:rPr>
              <a:t>William Anderson</a:t>
            </a:r>
            <a:br>
              <a:rPr lang="en-US" sz="3200" i="1" dirty="0">
                <a:solidFill>
                  <a:schemeClr val="tx1"/>
                </a:solidFill>
              </a:rPr>
            </a:br>
            <a:r>
              <a:rPr lang="en-US" sz="3200" i="1" dirty="0">
                <a:solidFill>
                  <a:schemeClr val="tx1"/>
                </a:solidFill>
              </a:rPr>
              <a:t>William_Anderson@dpsk12.org</a:t>
            </a:r>
            <a:br>
              <a:rPr lang="en-US" sz="3200" i="1" dirty="0">
                <a:solidFill>
                  <a:schemeClr val="tx1"/>
                </a:solidFill>
              </a:rPr>
            </a:br>
            <a:r>
              <a:rPr lang="en-US" sz="3200" i="1" dirty="0" smtClean="0">
                <a:solidFill>
                  <a:schemeClr val="tx1"/>
                </a:solidFill>
              </a:rPr>
              <a:t>@</a:t>
            </a:r>
            <a:r>
              <a:rPr lang="en-US" sz="3200" i="1" dirty="0">
                <a:solidFill>
                  <a:schemeClr val="tx1"/>
                </a:solidFill>
              </a:rPr>
              <a:t>Mizter_A</a:t>
            </a:r>
            <a:endParaRPr lang="en-US" i="1" dirty="0">
              <a:solidFill>
                <a:schemeClr val="tx1"/>
              </a:solidFill>
            </a:endParaRPr>
          </a:p>
        </p:txBody>
      </p:sp>
    </p:spTree>
    <p:extLst>
      <p:ext uri="{BB962C8B-B14F-4D97-AF65-F5344CB8AC3E}">
        <p14:creationId xmlns:p14="http://schemas.microsoft.com/office/powerpoint/2010/main" val="265327174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 xmlns:a16="http://schemas.microsoft.com/office/drawing/2014/main" id="{D213714B-F9E8-8C44-9AF8-383F3F244D95}"/>
              </a:ext>
            </a:extLst>
          </p:cNvPr>
          <p:cNvSpPr txBox="1"/>
          <p:nvPr/>
        </p:nvSpPr>
        <p:spPr>
          <a:xfrm>
            <a:off x="588955" y="2359260"/>
            <a:ext cx="8175171" cy="3139321"/>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C3A89E-3B5B-2C47-99EC-305A8B9CE62C}"/>
              </a:ext>
            </a:extLst>
          </p:cNvPr>
          <p:cNvSpPr>
            <a:spLocks noGrp="1"/>
          </p:cNvSpPr>
          <p:nvPr>
            <p:ph type="title"/>
          </p:nvPr>
        </p:nvSpPr>
        <p:spPr>
          <a:xfrm>
            <a:off x="739863" y="1714328"/>
            <a:ext cx="7591680" cy="672071"/>
          </a:xfrm>
        </p:spPr>
        <p:txBody>
          <a:bodyPr/>
          <a:lstStyle/>
          <a:p>
            <a:r>
              <a:rPr lang="en-US" dirty="0">
                <a:latin typeface="+mn-lt"/>
              </a:rPr>
              <a:t>NORMS</a:t>
            </a:r>
          </a:p>
        </p:txBody>
      </p:sp>
      <p:sp>
        <p:nvSpPr>
          <p:cNvPr id="3" name="Content Placeholder 2">
            <a:extLst>
              <a:ext uri="{FF2B5EF4-FFF2-40B4-BE49-F238E27FC236}">
                <a16:creationId xmlns="" xmlns:a16="http://schemas.microsoft.com/office/drawing/2014/main" id="{8448044E-9E95-004D-9633-7834BF16ABFF}"/>
              </a:ext>
            </a:extLst>
          </p:cNvPr>
          <p:cNvSpPr>
            <a:spLocks noGrp="1"/>
          </p:cNvSpPr>
          <p:nvPr>
            <p:ph idx="1"/>
          </p:nvPr>
        </p:nvSpPr>
        <p:spPr>
          <a:xfrm>
            <a:off x="739863" y="2729299"/>
            <a:ext cx="7591680" cy="2826608"/>
          </a:xfrm>
        </p:spPr>
        <p:txBody>
          <a:bodyPr>
            <a:normAutofit fontScale="32500" lnSpcReduction="20000"/>
          </a:bodyPr>
          <a:lstStyle/>
          <a:p>
            <a:pPr>
              <a:buFont typeface="Arial" panose="020B0604020202020204" pitchFamily="34" charset="0"/>
              <a:buChar char="•"/>
            </a:pPr>
            <a:r>
              <a:rPr lang="en-US" sz="6750" dirty="0"/>
              <a:t>It’s all </a:t>
            </a:r>
            <a:r>
              <a:rPr lang="en-US" sz="6750" dirty="0" smtClean="0"/>
              <a:t>LOVE.</a:t>
            </a:r>
            <a:endParaRPr lang="en-US" sz="6750" dirty="0"/>
          </a:p>
          <a:p>
            <a:pPr>
              <a:buFont typeface="Arial" panose="020B0604020202020204" pitchFamily="34" charset="0"/>
              <a:buChar char="•"/>
            </a:pPr>
            <a:r>
              <a:rPr lang="en-US" sz="6750" dirty="0"/>
              <a:t>Things may get uncomfortable…That’s okay.</a:t>
            </a:r>
          </a:p>
          <a:p>
            <a:pPr>
              <a:buFont typeface="Arial" panose="020B0604020202020204" pitchFamily="34" charset="0"/>
              <a:buChar char="•"/>
            </a:pPr>
            <a:r>
              <a:rPr lang="en-US" sz="6750" dirty="0"/>
              <a:t>Just consider it.</a:t>
            </a:r>
          </a:p>
          <a:p>
            <a:pPr>
              <a:buFont typeface="Arial" panose="020B0604020202020204" pitchFamily="34" charset="0"/>
              <a:buChar char="•"/>
            </a:pPr>
            <a:r>
              <a:rPr lang="en-US" sz="6750" dirty="0"/>
              <a:t>Chances are we will not solve all the problems here today.</a:t>
            </a:r>
          </a:p>
          <a:p>
            <a:pPr>
              <a:buFont typeface="Arial" panose="020B0604020202020204" pitchFamily="34" charset="0"/>
              <a:buChar char="•"/>
            </a:pPr>
            <a:r>
              <a:rPr lang="en-US" sz="6750" dirty="0"/>
              <a:t>DO NOT let the work stop here.</a:t>
            </a:r>
          </a:p>
          <a:p>
            <a:pPr marL="0" indent="0">
              <a:buNone/>
            </a:pPr>
            <a:endParaRPr lang="en-US" dirty="0"/>
          </a:p>
        </p:txBody>
      </p:sp>
    </p:spTree>
    <p:extLst>
      <p:ext uri="{BB962C8B-B14F-4D97-AF65-F5344CB8AC3E}">
        <p14:creationId xmlns:p14="http://schemas.microsoft.com/office/powerpoint/2010/main" val="3872047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Agenda</a:t>
            </a:r>
            <a:endParaRPr lang="en-US" sz="5500" b="1">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15363" name="Content Placeholder 2"/>
          <p:cNvSpPr>
            <a:spLocks noGrp="1"/>
          </p:cNvSpPr>
          <p:nvPr>
            <p:ph idx="4294967295"/>
          </p:nvPr>
        </p:nvSpPr>
        <p:spPr>
          <a:xfrm>
            <a:off x="457200" y="2377441"/>
            <a:ext cx="8229600" cy="4175760"/>
          </a:xfrm>
        </p:spPr>
        <p:txBody>
          <a:bodyPr/>
          <a:lstStyle/>
          <a:p>
            <a:pPr marL="457200" indent="-457200">
              <a:buAutoNum type="arabicPeriod"/>
            </a:pPr>
            <a:r>
              <a:rPr lang="en-US" sz="2500" dirty="0"/>
              <a:t>Zen PowerPoint</a:t>
            </a:r>
          </a:p>
          <a:p>
            <a:pPr marL="457200" indent="-457200">
              <a:buAutoNum type="arabicPeriod"/>
            </a:pPr>
            <a:r>
              <a:rPr lang="en-US" sz="2500" dirty="0"/>
              <a:t>Hope v. Hopelessness</a:t>
            </a:r>
          </a:p>
          <a:p>
            <a:pPr marL="457200" indent="-457200">
              <a:buAutoNum type="arabicPeriod"/>
            </a:pPr>
            <a:r>
              <a:rPr lang="en-US" sz="2500" dirty="0"/>
              <a:t>More Research</a:t>
            </a:r>
          </a:p>
          <a:p>
            <a:pPr marL="457200" indent="-457200">
              <a:buAutoNum type="arabicPeriod"/>
            </a:pPr>
            <a:r>
              <a:rPr lang="en-US" sz="2500" dirty="0"/>
              <a:t>Classroom Practices/Lessons</a:t>
            </a:r>
          </a:p>
          <a:p>
            <a:pPr marL="457200" indent="-457200">
              <a:buAutoNum type="arabicPeriod"/>
            </a:pPr>
            <a:r>
              <a:rPr lang="en-US" sz="2500" dirty="0"/>
              <a:t>Questions/Thoughts/Concerns</a:t>
            </a:r>
          </a:p>
          <a:p>
            <a:pPr marL="457200" indent="-457200">
              <a:buAutoNum type="arabicPeriod"/>
            </a:pPr>
            <a:endParaRPr lang="en-US" sz="2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Objectives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8229600" cy="4175760"/>
          </a:xfrm>
        </p:spPr>
        <p:txBody>
          <a:bodyPr>
            <a:noAutofit/>
          </a:bodyPr>
          <a:lstStyle/>
          <a:p>
            <a:r>
              <a:rPr lang="en-US" dirty="0"/>
              <a:t>Learn how to create classrooms that are inclusive by honoring the students and teachers that are present.</a:t>
            </a:r>
          </a:p>
          <a:p>
            <a:r>
              <a:rPr lang="en-US" dirty="0"/>
              <a:t>Explore research that supports building culturally sustaining spaces.</a:t>
            </a:r>
          </a:p>
          <a:p>
            <a:r>
              <a:rPr lang="en-US" dirty="0"/>
              <a:t>Obtain lessons that can help create safe spaces for courageous conversations and magnify </a:t>
            </a:r>
            <a:r>
              <a:rPr lang="en-US" dirty="0" smtClean="0"/>
              <a:t>learning.</a:t>
            </a:r>
            <a:endParaRPr lang="en-US" dirty="0"/>
          </a:p>
        </p:txBody>
      </p:sp>
    </p:spTree>
    <p:extLst>
      <p:ext uri="{BB962C8B-B14F-4D97-AF65-F5344CB8AC3E}">
        <p14:creationId xmlns:p14="http://schemas.microsoft.com/office/powerpoint/2010/main" val="1000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1060704"/>
            <a:ext cx="6620256" cy="64008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dirty="0"/>
              <a:t>Assessment Questions</a:t>
            </a:r>
            <a:endParaRPr lang="en-US" sz="40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164592" y="1865377"/>
            <a:ext cx="8833104" cy="4572000"/>
          </a:xfrm>
        </p:spPr>
        <p:txBody>
          <a:bodyPr>
            <a:noAutofit/>
          </a:bodyPr>
          <a:lstStyle/>
          <a:p>
            <a:pPr marL="514350" indent="-514350" defTabSz="905255">
              <a:buAutoNum type="arabicPeriod"/>
              <a:defRPr sz="3168"/>
            </a:pPr>
            <a:r>
              <a:rPr lang="en-US" sz="2750" dirty="0"/>
              <a:t>How is Hope showing up in your space?</a:t>
            </a:r>
          </a:p>
          <a:p>
            <a:pPr marL="514350" indent="-514350" defTabSz="905255">
              <a:buAutoNum type="arabicPeriod"/>
              <a:defRPr sz="3168"/>
            </a:pPr>
            <a:r>
              <a:rPr lang="en-US" sz="2750" dirty="0"/>
              <a:t>How are “Good </a:t>
            </a:r>
            <a:r>
              <a:rPr lang="en-US" sz="2750" dirty="0" smtClean="0"/>
              <a:t>Intentions” </a:t>
            </a:r>
            <a:r>
              <a:rPr lang="en-US" sz="2750" dirty="0"/>
              <a:t>hurting or preventing progress in your space?</a:t>
            </a:r>
          </a:p>
          <a:p>
            <a:pPr marL="514350" indent="-514350" defTabSz="905255">
              <a:buAutoNum type="arabicPeriod"/>
              <a:defRPr sz="3168"/>
            </a:pPr>
            <a:r>
              <a:rPr lang="en-US" sz="2750" dirty="0"/>
              <a:t>How can we change our spaces to make a hard pivot from “deficit thinking” and “white gaze”?</a:t>
            </a:r>
          </a:p>
          <a:p>
            <a:pPr marL="514350" indent="-514350" defTabSz="905255">
              <a:buAutoNum type="arabicPeriod"/>
              <a:defRPr sz="3168"/>
            </a:pPr>
            <a:r>
              <a:rPr lang="en-US" sz="2750" dirty="0"/>
              <a:t>How do you plan to make space for students to bring their WHOLE selves to your work?</a:t>
            </a:r>
          </a:p>
          <a:p>
            <a:pPr marL="514350" indent="-514350" defTabSz="905255">
              <a:buAutoNum type="arabicPeriod"/>
              <a:defRPr sz="3168"/>
            </a:pPr>
            <a:r>
              <a:rPr lang="en-US" sz="2750" dirty="0"/>
              <a:t>Which of these </a:t>
            </a:r>
            <a:r>
              <a:rPr lang="en-US" sz="2750" dirty="0" smtClean="0"/>
              <a:t>lessons </a:t>
            </a:r>
            <a:r>
              <a:rPr lang="en-US" sz="2750" dirty="0"/>
              <a:t>do you think you can implement to start your next school year?</a:t>
            </a:r>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053049-FD45-AA41-9EB7-6D5E31858E06}"/>
              </a:ext>
            </a:extLst>
          </p:cNvPr>
          <p:cNvSpPr>
            <a:spLocks noGrp="1"/>
          </p:cNvSpPr>
          <p:nvPr>
            <p:ph type="title"/>
          </p:nvPr>
        </p:nvSpPr>
        <p:spPr>
          <a:xfrm>
            <a:off x="457200" y="1271016"/>
            <a:ext cx="8229600" cy="1143000"/>
          </a:xfrm>
        </p:spPr>
        <p:txBody>
          <a:bodyPr/>
          <a:lstStyle/>
          <a:p>
            <a:r>
              <a:rPr lang="en-US" sz="4800" dirty="0"/>
              <a:t>“Zen PowerPoint/Slides Presentations”</a:t>
            </a:r>
          </a:p>
        </p:txBody>
      </p:sp>
      <p:sp>
        <p:nvSpPr>
          <p:cNvPr id="3" name="Content Placeholder 2">
            <a:extLst>
              <a:ext uri="{FF2B5EF4-FFF2-40B4-BE49-F238E27FC236}">
                <a16:creationId xmlns="" xmlns:a16="http://schemas.microsoft.com/office/drawing/2014/main" id="{27EBA92E-3046-004E-A5B6-8D95F441E612}"/>
              </a:ext>
            </a:extLst>
          </p:cNvPr>
          <p:cNvSpPr>
            <a:spLocks noGrp="1"/>
          </p:cNvSpPr>
          <p:nvPr>
            <p:ph idx="1"/>
          </p:nvPr>
        </p:nvSpPr>
        <p:spPr>
          <a:xfrm>
            <a:off x="0" y="2414016"/>
            <a:ext cx="9144000" cy="4041648"/>
          </a:xfrm>
        </p:spPr>
        <p:txBody>
          <a:bodyPr/>
          <a:lstStyle/>
          <a:p>
            <a:r>
              <a:rPr lang="en-US" sz="2400" dirty="0"/>
              <a:t>A PowerPoint or slide presentation that has no words following the opening slide</a:t>
            </a:r>
          </a:p>
          <a:p>
            <a:r>
              <a:rPr lang="en-US" sz="2400" dirty="0"/>
              <a:t>Pushes the presenter to find an image(s) that can convey entire ideas</a:t>
            </a:r>
          </a:p>
          <a:p>
            <a:r>
              <a:rPr lang="en-US" sz="2400" dirty="0"/>
              <a:t>Challenges the presenter to know their content well enough that they can not use the words on a slide as support to their presentation</a:t>
            </a:r>
          </a:p>
          <a:p>
            <a:r>
              <a:rPr lang="en-US" sz="2400" dirty="0"/>
              <a:t>Gives the audience a visual to connect with the learning </a:t>
            </a:r>
          </a:p>
          <a:p>
            <a:r>
              <a:rPr lang="en-US" sz="2400" dirty="0"/>
              <a:t>Fun </a:t>
            </a:r>
          </a:p>
          <a:p>
            <a:pPr marL="0" indent="0">
              <a:buNone/>
            </a:pPr>
            <a:endParaRPr lang="en-US" dirty="0"/>
          </a:p>
        </p:txBody>
      </p:sp>
    </p:spTree>
    <p:extLst>
      <p:ext uri="{BB962C8B-B14F-4D97-AF65-F5344CB8AC3E}">
        <p14:creationId xmlns:p14="http://schemas.microsoft.com/office/powerpoint/2010/main" val="24037968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32A4-542C-494D-8506-1C720B46413C}">
  <ds:schemaRefs>
    <ds:schemaRef ds:uri="http://purl.org/dc/elements/1.1/"/>
    <ds:schemaRef ds:uri="http://schemas.microsoft.com/office/2006/documentManagement/types"/>
    <ds:schemaRef ds:uri="http://purl.org/dc/terms/"/>
    <ds:schemaRef ds:uri="9cd82c5b-74c9-4827-94f1-5bf219ae6b20"/>
    <ds:schemaRef ds:uri="bfa4db11-c700-41fb-b639-f7e6b4e680b5"/>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3D6113DE-D385-4A48-8B16-CD7F49237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266</TotalTime>
  <Words>2082</Words>
  <Application>Microsoft Office PowerPoint</Application>
  <PresentationFormat>On-screen Show (4:3)</PresentationFormat>
  <Paragraphs>157</Paragraphs>
  <Slides>31</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ＭＳ Ｐゴシック</vt:lpstr>
      <vt:lpstr>Arial</vt:lpstr>
      <vt:lpstr>Arial,Sans-Serif</vt:lpstr>
      <vt:lpstr>Calibri</vt:lpstr>
      <vt:lpstr>Calibri Light</vt:lpstr>
      <vt:lpstr>Office Theme</vt:lpstr>
      <vt:lpstr>Culturally Responsive Teaching:  Building Relationship Capital through Culturally Sustaining Classrooms By: William Anderson Date: June 11th 2020 William_Anderson@dpsk12.org Twitter: @Mizter_A</vt:lpstr>
      <vt:lpstr>Brief Intro</vt:lpstr>
      <vt:lpstr>EconEdLink Membership</vt:lpstr>
      <vt:lpstr>Professional Development Certificate</vt:lpstr>
      <vt:lpstr>NORMS</vt:lpstr>
      <vt:lpstr>Agenda</vt:lpstr>
      <vt:lpstr>Objectives</vt:lpstr>
      <vt:lpstr>Assessment Questions</vt:lpstr>
      <vt:lpstr>“Zen PowerPoint/Slides Presentations”</vt:lpstr>
      <vt:lpstr>Enemies of Hope</vt:lpstr>
      <vt:lpstr>Hokey Hope</vt:lpstr>
      <vt:lpstr>Mythical Hope</vt:lpstr>
      <vt:lpstr>Hope Deferred</vt:lpstr>
      <vt:lpstr>Critical Hope: Enemies of Hopelessness</vt:lpstr>
      <vt:lpstr>Material Hope</vt:lpstr>
      <vt:lpstr>Socratic Hope</vt:lpstr>
      <vt:lpstr>Audacious Hope</vt:lpstr>
      <vt:lpstr>A Pause for the Cause</vt:lpstr>
      <vt:lpstr>“Good intentions not good enough”</vt:lpstr>
      <vt:lpstr>Deficit Thinking</vt:lpstr>
      <vt:lpstr>White Settler Colonial Gaze</vt:lpstr>
      <vt:lpstr>A Pause for the Cause</vt:lpstr>
      <vt:lpstr>PowerPoint Presentation</vt:lpstr>
      <vt:lpstr>PowerPoint Presentation</vt:lpstr>
      <vt:lpstr>Who Am I?</vt:lpstr>
      <vt:lpstr>Need to Know</vt:lpstr>
      <vt:lpstr>Where I’m From  Poem </vt:lpstr>
      <vt:lpstr>Struggle/Solace</vt:lpstr>
      <vt:lpstr>References</vt:lpstr>
      <vt:lpstr>A Final Pause for the Cause  William Anderson William_Anderson@dpsk12.org @Mizter_A</vt:lpstr>
      <vt:lpstr>CEE Affiliates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Conference3 NoteBook</cp:lastModifiedBy>
  <cp:revision>101</cp:revision>
  <dcterms:created xsi:type="dcterms:W3CDTF">2012-09-11T15:07:18Z</dcterms:created>
  <dcterms:modified xsi:type="dcterms:W3CDTF">2020-06-12T14:40:15Z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