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2"/>
  </p:notesMasterIdLst>
  <p:sldIdLst>
    <p:sldId id="256" r:id="rId5"/>
    <p:sldId id="261" r:id="rId6"/>
    <p:sldId id="267" r:id="rId7"/>
    <p:sldId id="258" r:id="rId8"/>
    <p:sldId id="262" r:id="rId9"/>
    <p:sldId id="263" r:id="rId10"/>
    <p:sldId id="264" r:id="rId11"/>
    <p:sldId id="265" r:id="rId12"/>
    <p:sldId id="272" r:id="rId13"/>
    <p:sldId id="318" r:id="rId14"/>
    <p:sldId id="319" r:id="rId15"/>
    <p:sldId id="322" r:id="rId16"/>
    <p:sldId id="323" r:id="rId17"/>
    <p:sldId id="324" r:id="rId18"/>
    <p:sldId id="333" r:id="rId19"/>
    <p:sldId id="338" r:id="rId20"/>
    <p:sldId id="336" r:id="rId21"/>
    <p:sldId id="339" r:id="rId22"/>
    <p:sldId id="340" r:id="rId23"/>
    <p:sldId id="329" r:id="rId24"/>
    <p:sldId id="337" r:id="rId25"/>
    <p:sldId id="260" r:id="rId26"/>
    <p:sldId id="332" r:id="rId27"/>
    <p:sldId id="343" r:id="rId28"/>
    <p:sldId id="342" r:id="rId29"/>
    <p:sldId id="266" r:id="rId30"/>
    <p:sldId id="268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sha Iverson" initials="MI" lastIdx="1" clrIdx="0">
    <p:extLst>
      <p:ext uri="{19B8F6BF-5375-455C-9EA6-DF929625EA0E}">
        <p15:presenceInfo xmlns:p15="http://schemas.microsoft.com/office/powerpoint/2012/main" userId="7e2e2738db15093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8"/>
    <a:srgbClr val="004080"/>
    <a:srgbClr val="7A9900"/>
    <a:srgbClr val="8BAF00"/>
    <a:srgbClr val="C7C6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412A17-86B5-D3BE-723F-5A9DF60A3B8C}" v="13" dt="2020-06-09T17:09:56.833"/>
    <p1510:client id="{167C26A0-C669-EA09-BD0C-A1777370BBD6}" v="4" dt="2020-05-19T16:41:10.399"/>
    <p1510:client id="{2894A645-137C-B760-E9D6-217F40863B95}" v="125" dt="2020-05-04T14:44:03.702"/>
    <p1510:client id="{31B01ABE-4DEB-47CA-93D9-607276731FF5}" v="140" dt="2020-05-04T14:15:40.175"/>
    <p1510:client id="{4406271E-B8F3-4ED8-A990-E3D52CC9C381}" v="47" dt="2020-05-04T14:48:43.333"/>
    <p1510:client id="{4EDFC48B-A766-CA0A-002E-BE1B705386BC}" v="32" dt="2020-05-04T14:40:15.128"/>
    <p1510:client id="{56E9D565-69CA-28FA-032F-65C60E9C3094}" v="5" dt="2020-05-18T14:29:36.255"/>
  </p1510:revLst>
</p1510:revInfo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1642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commentAuthors" Target="commentAuthors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7-06T13:47:44.403" idx="1">
    <p:pos x="5399" y="2389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7AA5DFF-1E16-7F4C-8980-AB1611AD8891}" type="datetime1">
              <a:rPr lang="en-US"/>
              <a:pPr>
                <a:defRPr/>
              </a:pPr>
              <a:t>7/14/2020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724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675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929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783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05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3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18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8151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00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5320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6909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84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6600" b="1" i="0">
                <a:solidFill>
                  <a:srgbClr val="005CB8"/>
                </a:solidFill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o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"/>
          <p:cNvSpPr>
            <a:spLocks noChangeShapeType="1"/>
          </p:cNvSpPr>
          <p:nvPr userDrawn="1"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52600"/>
            <a:ext cx="7086600" cy="3657600"/>
          </a:xfrm>
          <a:prstGeom prst="rect">
            <a:avLst/>
          </a:prstGeom>
        </p:spPr>
        <p:txBody>
          <a:bodyPr lIns="91440" rIns="91440"/>
          <a:lstStyle>
            <a:lvl1pPr>
              <a:buFont typeface="Arial"/>
              <a:buChar char="•"/>
              <a:defRPr sz="1800">
                <a:solidFill>
                  <a:srgbClr val="6EA92C"/>
                </a:solidFill>
                <a:latin typeface="Gill Sans"/>
                <a:cs typeface="Gill Sans"/>
              </a:defRPr>
            </a:lvl1pPr>
            <a:lvl2pPr marL="0" indent="-365760" algn="l">
              <a:buClr>
                <a:srgbClr val="004A80"/>
              </a:buClr>
              <a:buFont typeface="BankGothic Md BT"/>
              <a:buChar char="»"/>
              <a:defRPr sz="1800">
                <a:solidFill>
                  <a:srgbClr val="004A80"/>
                </a:solidFill>
                <a:latin typeface="Gill Sans"/>
                <a:cs typeface="Gill Sans"/>
              </a:defRPr>
            </a:lvl2pPr>
            <a:lvl3pPr>
              <a:defRPr>
                <a:solidFill>
                  <a:srgbClr val="6EA92C"/>
                </a:solidFill>
                <a:latin typeface="Gill Sans"/>
                <a:cs typeface="Gill Sans"/>
              </a:defRPr>
            </a:lvl3pPr>
            <a:lvl4pPr>
              <a:defRPr>
                <a:solidFill>
                  <a:srgbClr val="6EA92C"/>
                </a:solidFill>
                <a:latin typeface="Gill Sans"/>
                <a:cs typeface="Gill Sans"/>
              </a:defRPr>
            </a:lvl4pPr>
            <a:lvl5pPr>
              <a:defRPr>
                <a:solidFill>
                  <a:srgbClr val="6EA92C"/>
                </a:solidFill>
                <a:latin typeface="Gill Sans"/>
                <a:cs typeface="Gill San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 vert="horz" anchor="t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755945" y="6324600"/>
            <a:ext cx="7896131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7"/>
          </p:nvPr>
        </p:nvSpPr>
        <p:spPr>
          <a:xfrm>
            <a:off x="6553200" y="6477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36A2A04-44CB-4FD5-A22C-EC7DA5CF840D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481217"/>
            <a:ext cx="1905000" cy="713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513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7440"/>
            <a:ext cx="8229600" cy="3779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6984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threePt" dir="t"/>
            </a:scene3d>
            <a:sp3d>
              <a:bevelT w="0"/>
            </a:sp3d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2055038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/>
  <p:hf sldNum="0" hdr="0" ftr="0" dt="0"/>
  <p:txStyles>
    <p:titleStyle>
      <a:lvl1pPr algn="ctr" rtl="0" fontAlgn="base">
        <a:lnSpc>
          <a:spcPts val="5700"/>
        </a:lnSpc>
        <a:spcBef>
          <a:spcPct val="0"/>
        </a:spcBef>
        <a:spcAft>
          <a:spcPct val="0"/>
        </a:spcAft>
        <a:defRPr sz="6600" b="1" i="0" kern="1200">
          <a:solidFill>
            <a:srgbClr val="005CB8"/>
          </a:solidFill>
          <a:effectLst>
            <a:glow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</a:effectLst>
          <a:latin typeface="Calibri" panose="020F0502020204030204" pitchFamily="34" charset="0"/>
          <a:ea typeface="ＭＳ Ｐゴシック" pitchFamily="-108" charset="-128"/>
          <a:cs typeface="Calibri" panose="020F050202020403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fontAlgn="base">
        <a:spcBef>
          <a:spcPts val="0"/>
        </a:spcBef>
        <a:spcAft>
          <a:spcPts val="1800"/>
        </a:spcAft>
        <a:buFont typeface="Arial" pitchFamily="-108" charset="0"/>
        <a:buChar char="•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1pPr>
      <a:lvl2pPr marL="742950" indent="-285750" algn="l" rtl="0" fontAlgn="base">
        <a:spcBef>
          <a:spcPts val="0"/>
        </a:spcBef>
        <a:spcAft>
          <a:spcPts val="1800"/>
        </a:spcAft>
        <a:buFont typeface="Arial" pitchFamily="-108" charset="0"/>
        <a:buChar char="–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2pPr>
      <a:lvl3pPr marL="11430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•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3pPr>
      <a:lvl4pPr marL="16002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–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4pPr>
      <a:lvl5pPr marL="20574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»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NZ_v5OsiD8" TargetMode="Externa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llegetuitioncompare.com/compare/tables/?state=NY&amp;degree=Undergraduate&amp;type=Public&amp;level=4-year-or-high" TargetMode="Externa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doc.org/watch/" TargetMode="External"/><Relationship Id="rId2" Type="http://schemas.openxmlformats.org/officeDocument/2006/relationships/hyperlink" Target="https://www.pbs.org/video/pov-all-difference-introduction-facilitators/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conedlink.org/membership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conedlink.org/professional-development/professional-development-upcoming/?view-by=dayGridMonth&amp;currentStart=2020-Mar-1&amp;activeStart=2020-Mar-1&amp;activeEnd=2020-Apr-11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litary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snews.com/education/best-colleges/paying-for-college/articles/completing-the-fafsa#:~:text=The%20FAFSA%20is%20the%20financial,loans%20and%20work%2Dstudy%20funds.&amp;text=Filling%20out%20the%20Free%20Application,take%20to%20pay%20for%20college." TargetMode="External"/><Relationship Id="rId5" Type="http://schemas.openxmlformats.org/officeDocument/2006/relationships/hyperlink" Target="https://www.onetonline.org/" TargetMode="External"/><Relationship Id="rId4" Type="http://schemas.openxmlformats.org/officeDocument/2006/relationships/hyperlink" Target="https://www.military.com/join-armed-forces/us-military-branches-overview.html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entaid.gov/about" TargetMode="External"/><Relationship Id="rId2" Type="http://schemas.openxmlformats.org/officeDocument/2006/relationships/hyperlink" Target="https://whodouwant2b.com/files/lesson_plans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ayingforcollege101.com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1hWoMdw9Gk" TargetMode="External"/><Relationship Id="rId2" Type="http://schemas.openxmlformats.org/officeDocument/2006/relationships/hyperlink" Target="https://www.youtube.com/watch?v=kNZ_v5OsiD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kvw8PNN5VQE" TargetMode="External"/><Relationship Id="rId4" Type="http://schemas.openxmlformats.org/officeDocument/2006/relationships/hyperlink" Target="https://www.youtube.com/watch?v=lvIFPVJTrso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entaid.gov/about" TargetMode="External"/><Relationship Id="rId2" Type="http://schemas.openxmlformats.org/officeDocument/2006/relationships/hyperlink" Target="https://whodouwant2b.com/files/lesson_plans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ayingforcollege101.com/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uncilforeconed.org/resources/local-affiliates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uncilforeconed.org/wp-content/uploads/2012/03/voluntary-national-content-standards-2010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hyperlink" Target="https://cte.careertech.org/sites/default/files/CareerReadyPractices-FINAL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sed.gov/curriculum-instruction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12.nysed.gov/cte/cdlearn/documents/cdoslea.pd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nyctecenter.org/instruction/cfm" TargetMode="External"/><Relationship Id="rId2" Type="http://schemas.openxmlformats.org/officeDocument/2006/relationships/hyperlink" Target="http://www.p12.nysed.gov/cte/ctepolicy/documents/CFM.2018initialRelease508.pdf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nyctecenter.org/images/CFM_Resource_Guide_FINAL_508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498080" cy="3291840"/>
          </a:xfrm>
        </p:spPr>
        <p:txBody>
          <a:bodyPr rtlCol="0"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/>
              <a:t/>
            </a:r>
            <a:br>
              <a:rPr lang="en-US" sz="6000" dirty="0"/>
            </a:br>
            <a:r>
              <a:rPr lang="en-US" sz="4000" dirty="0">
                <a:solidFill>
                  <a:srgbClr val="C00000"/>
                </a:solidFill>
                <a:latin typeface="Calibri"/>
                <a:ea typeface="ＭＳ Ｐゴシック"/>
                <a:cs typeface="Calibri"/>
              </a:rPr>
              <a:t>WHAT’S </a:t>
            </a:r>
            <a:r>
              <a:rPr lang="en-US" sz="4000" dirty="0" smtClean="0">
                <a:solidFill>
                  <a:srgbClr val="C00000"/>
                </a:solidFill>
                <a:latin typeface="Calibri"/>
                <a:ea typeface="ＭＳ Ｐゴシック"/>
                <a:cs typeface="Calibri"/>
              </a:rPr>
              <a:t>NEXT:</a:t>
            </a:r>
            <a:r>
              <a:rPr lang="en-US" sz="6000" dirty="0">
                <a:latin typeface="Calibri"/>
                <a:ea typeface="ＭＳ Ｐゴシック"/>
                <a:cs typeface="Calibri"/>
              </a:rPr>
              <a:t/>
            </a:r>
            <a:br>
              <a:rPr lang="en-US" sz="6000" dirty="0">
                <a:latin typeface="Calibri"/>
                <a:ea typeface="ＭＳ Ｐゴシック"/>
                <a:cs typeface="Calibri"/>
              </a:rPr>
            </a:br>
            <a:r>
              <a:rPr lang="en-US" sz="6000" dirty="0">
                <a:latin typeface="Calibri"/>
                <a:ea typeface="ＭＳ Ｐゴシック"/>
                <a:cs typeface="Calibri"/>
              </a:rPr>
              <a:t>Options Beyond High School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2200" i="1" dirty="0">
                <a:solidFill>
                  <a:schemeClr val="tx1"/>
                </a:solidFill>
                <a:latin typeface="Calibri"/>
                <a:ea typeface="ＭＳ Ｐゴシック"/>
                <a:cs typeface="Calibri"/>
              </a:rPr>
              <a:t>Marsha Iverson, CTE Technical Assistance Center of New York</a:t>
            </a:r>
            <a:br>
              <a:rPr lang="en-US" sz="2200" i="1" dirty="0">
                <a:solidFill>
                  <a:schemeClr val="tx1"/>
                </a:solidFill>
                <a:latin typeface="Calibri"/>
                <a:ea typeface="ＭＳ Ｐゴシック"/>
                <a:cs typeface="Calibri"/>
              </a:rPr>
            </a:br>
            <a:r>
              <a:rPr lang="en-US" sz="2200" i="1" dirty="0">
                <a:solidFill>
                  <a:schemeClr val="tx1"/>
                </a:solidFill>
                <a:latin typeface="Calibri"/>
                <a:ea typeface="ＭＳ Ｐゴシック"/>
                <a:cs typeface="Calibri"/>
              </a:rPr>
              <a:t>New York and Yonkers Field Associate</a:t>
            </a:r>
            <a:br>
              <a:rPr lang="en-US" sz="2200" i="1" dirty="0">
                <a:solidFill>
                  <a:schemeClr val="tx1"/>
                </a:solidFill>
                <a:latin typeface="Calibri"/>
                <a:ea typeface="ＭＳ Ｐゴシック"/>
                <a:cs typeface="Calibri"/>
              </a:rPr>
            </a:br>
            <a:r>
              <a:rPr lang="en-US" sz="2200" dirty="0">
                <a:solidFill>
                  <a:schemeClr val="tx1"/>
                </a:solidFill>
                <a:latin typeface="Calibri"/>
                <a:ea typeface="ＭＳ Ｐゴシック"/>
                <a:cs typeface="Calibri"/>
              </a:rPr>
              <a:t>July 14, 2020</a:t>
            </a:r>
            <a:r>
              <a:rPr lang="en-US" sz="1600" dirty="0">
                <a:solidFill>
                  <a:schemeClr val="tx1"/>
                </a:solidFill>
                <a:latin typeface="Calibri"/>
                <a:ea typeface="ＭＳ Ｐゴシック"/>
                <a:cs typeface="Calibri"/>
              </a:rPr>
              <a:t/>
            </a:r>
            <a:br>
              <a:rPr lang="en-US" sz="1600" dirty="0">
                <a:solidFill>
                  <a:schemeClr val="tx1"/>
                </a:solidFill>
                <a:latin typeface="Calibri"/>
                <a:ea typeface="ＭＳ Ｐゴシック"/>
                <a:cs typeface="Calibri"/>
              </a:rPr>
            </a:br>
            <a:r>
              <a:rPr lang="en-US" sz="2200" dirty="0">
                <a:solidFill>
                  <a:schemeClr val="tx1"/>
                </a:solidFill>
                <a:latin typeface="Calibri"/>
                <a:ea typeface="ＭＳ Ｐゴシック"/>
                <a:cs typeface="Calibri"/>
              </a:rPr>
              <a:t>marsha@spnet.us</a:t>
            </a:r>
            <a:endParaRPr lang="en-US" sz="2200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2803" y="2162755"/>
            <a:ext cx="7847763" cy="4107416"/>
          </a:xfrm>
        </p:spPr>
        <p:txBody>
          <a:bodyPr/>
          <a:lstStyle/>
          <a:p>
            <a:pPr algn="ctr">
              <a:buNone/>
            </a:pPr>
            <a:r>
              <a:rPr lang="en-US" b="1" u="sng" dirty="0">
                <a:solidFill>
                  <a:schemeClr val="accent2"/>
                </a:solidFill>
              </a:rPr>
              <a:t>TWO MODULES</a:t>
            </a:r>
          </a:p>
          <a:p>
            <a:pPr algn="ctr">
              <a:spcAft>
                <a:spcPts val="2400"/>
              </a:spcAft>
              <a:buNone/>
            </a:pPr>
            <a:r>
              <a:rPr lang="en-US" b="1" dirty="0">
                <a:solidFill>
                  <a:schemeClr val="accent2"/>
                </a:solidFill>
              </a:rPr>
              <a:t>	Career Management		Financial Management</a:t>
            </a:r>
          </a:p>
          <a:p>
            <a:pPr algn="ctr">
              <a:buNone/>
            </a:pPr>
            <a:r>
              <a:rPr lang="en-US" b="1" dirty="0">
                <a:solidFill>
                  <a:srgbClr val="005CB8"/>
                </a:solidFill>
              </a:rPr>
              <a:t>Each Module has 8 units</a:t>
            </a:r>
          </a:p>
          <a:p>
            <a:pPr algn="ctr">
              <a:buNone/>
            </a:pPr>
            <a:r>
              <a:rPr lang="en-US" b="1" dirty="0">
                <a:solidFill>
                  <a:srgbClr val="005CB8"/>
                </a:solidFill>
              </a:rPr>
              <a:t>Each unit contains:</a:t>
            </a:r>
          </a:p>
          <a:p>
            <a:pPr>
              <a:spcAft>
                <a:spcPts val="600"/>
              </a:spcAft>
              <a:buNone/>
            </a:pPr>
            <a:r>
              <a:rPr lang="en-US" b="1" dirty="0">
                <a:solidFill>
                  <a:schemeClr val="accent2"/>
                </a:solidFill>
              </a:rPr>
              <a:t>		Unit Description		Essential Question</a:t>
            </a:r>
          </a:p>
          <a:p>
            <a:pPr>
              <a:spcAft>
                <a:spcPts val="600"/>
              </a:spcAft>
              <a:buNone/>
            </a:pPr>
            <a:r>
              <a:rPr lang="en-US" b="1" dirty="0">
                <a:solidFill>
                  <a:schemeClr val="accent2"/>
                </a:solidFill>
              </a:rPr>
              <a:t>		Unit Content		Related Activities</a:t>
            </a:r>
          </a:p>
          <a:p>
            <a:pPr>
              <a:spcAft>
                <a:spcPts val="600"/>
              </a:spcAft>
              <a:buNone/>
            </a:pPr>
            <a:r>
              <a:rPr lang="en-US" b="1" dirty="0">
                <a:solidFill>
                  <a:schemeClr val="accent2"/>
                </a:solidFill>
              </a:rPr>
              <a:t>		Standards Addressed	Resources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2476" y="1295400"/>
            <a:ext cx="8229600" cy="609600"/>
          </a:xfrm>
        </p:spPr>
        <p:txBody>
          <a:bodyPr/>
          <a:lstStyle/>
          <a:p>
            <a:r>
              <a:rPr lang="en-US" sz="2800" dirty="0"/>
              <a:t>STRUCTURE OF CFM CURRICULUM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7AFFB2F1-F26B-473E-A258-66AE503F6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52938"/>
            <a:ext cx="8229600" cy="66261"/>
          </a:xfrm>
        </p:spPr>
        <p:txBody>
          <a:bodyPr/>
          <a:lstStyle/>
          <a:p>
            <a:r>
              <a:rPr lang="en-US" dirty="0"/>
              <a:t>CFM RESOURCE GUIDE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64E1D58-060D-47C2-A92A-B26649FAA3FC}"/>
              </a:ext>
            </a:extLst>
          </p:cNvPr>
          <p:cNvSpPr txBox="1"/>
          <p:nvPr/>
        </p:nvSpPr>
        <p:spPr>
          <a:xfrm>
            <a:off x="955859" y="2228602"/>
            <a:ext cx="7474707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Lesson Plans, videos, and other learning experiences for each unit</a:t>
            </a:r>
          </a:p>
          <a:p>
            <a:pPr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	</a:t>
            </a:r>
            <a:r>
              <a:rPr lang="en-US" b="1" dirty="0">
                <a:solidFill>
                  <a:srgbClr val="005CB8"/>
                </a:solidFill>
              </a:rPr>
              <a:t>Additional Resources for each module*</a:t>
            </a:r>
          </a:p>
          <a:p>
            <a:pPr>
              <a:buNone/>
            </a:pPr>
            <a:endParaRPr lang="en-US" b="1" dirty="0">
              <a:solidFill>
                <a:srgbClr val="005CB8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rgbClr val="005CB8"/>
                </a:solidFill>
              </a:rPr>
              <a:t>	Educator Resources that can be used for all       		instruction</a:t>
            </a:r>
          </a:p>
          <a:p>
            <a:pPr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*In addition to the “.gov and .</a:t>
            </a:r>
            <a:r>
              <a:rPr lang="en-US" b="1" dirty="0" err="1">
                <a:solidFill>
                  <a:schemeClr val="accent2"/>
                </a:solidFill>
              </a:rPr>
              <a:t>edu</a:t>
            </a:r>
            <a:r>
              <a:rPr lang="en-US" b="1" dirty="0">
                <a:solidFill>
                  <a:schemeClr val="accent2"/>
                </a:solidFill>
              </a:rPr>
              <a:t>” resources in Curriculum</a:t>
            </a:r>
          </a:p>
        </p:txBody>
      </p:sp>
    </p:spTree>
    <p:extLst>
      <p:ext uri="{BB962C8B-B14F-4D97-AF65-F5344CB8AC3E}">
        <p14:creationId xmlns:p14="http://schemas.microsoft.com/office/powerpoint/2010/main" val="138233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AE647C3D-DEB2-4F2D-822E-DC016B389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1874519"/>
            <a:ext cx="7086600" cy="4383158"/>
          </a:xfrm>
        </p:spPr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CFM is a one-half unit course required for all students in approved CTE programs</a:t>
            </a:r>
          </a:p>
          <a:p>
            <a:r>
              <a:rPr lang="en-US" b="1" dirty="0">
                <a:solidFill>
                  <a:schemeClr val="accent2"/>
                </a:solidFill>
              </a:rPr>
              <a:t>CFM  must be delivered by a certified CTE teacher</a:t>
            </a:r>
          </a:p>
          <a:p>
            <a:r>
              <a:rPr lang="en-US" b="1" dirty="0">
                <a:solidFill>
                  <a:schemeClr val="accent2"/>
                </a:solidFill>
              </a:rPr>
              <a:t>CFM can be used as part of the 216 hours for CDOS Graduation Pathway or Commencement Credential</a:t>
            </a:r>
          </a:p>
          <a:p>
            <a:pPr algn="ctr">
              <a:buNone/>
            </a:pPr>
            <a:r>
              <a:rPr lang="en-US" b="1" dirty="0">
                <a:solidFill>
                  <a:srgbClr val="005CB8"/>
                </a:solidFill>
              </a:rPr>
              <a:t>DELIVERY OPTIONS</a:t>
            </a:r>
          </a:p>
          <a:p>
            <a:pPr>
              <a:spcAft>
                <a:spcPts val="600"/>
              </a:spcAft>
            </a:pPr>
            <a:r>
              <a:rPr lang="en-US" b="1" dirty="0">
                <a:solidFill>
                  <a:schemeClr val="accent2"/>
                </a:solidFill>
              </a:rPr>
              <a:t>Can be offered at any high school grade level</a:t>
            </a:r>
          </a:p>
          <a:p>
            <a:pPr>
              <a:spcAft>
                <a:spcPts val="600"/>
              </a:spcAft>
            </a:pPr>
            <a:r>
              <a:rPr lang="en-US" b="1" dirty="0">
                <a:solidFill>
                  <a:schemeClr val="accent2"/>
                </a:solidFill>
              </a:rPr>
              <a:t>Can be offered as a standalone course</a:t>
            </a:r>
          </a:p>
          <a:p>
            <a:pPr>
              <a:spcAft>
                <a:spcPts val="600"/>
              </a:spcAft>
            </a:pPr>
            <a:r>
              <a:rPr lang="en-US" b="1" dirty="0">
                <a:solidFill>
                  <a:schemeClr val="accent2"/>
                </a:solidFill>
              </a:rPr>
              <a:t>Can be offered as an integrated course within other career pathway courses.  If integrated, all modules must be identified.</a:t>
            </a:r>
          </a:p>
          <a:p>
            <a:pPr>
              <a:spcAft>
                <a:spcPts val="600"/>
              </a:spcAft>
            </a:pPr>
            <a:r>
              <a:rPr lang="en-US" b="1" dirty="0">
                <a:solidFill>
                  <a:schemeClr val="accent2"/>
                </a:solidFill>
              </a:rPr>
              <a:t>In Grade 8 for high school credit (after 1-3/4 CTE)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4A8662C2-7B1A-47BE-A9E8-3316D569E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73480"/>
            <a:ext cx="8229600" cy="45719"/>
          </a:xfrm>
        </p:spPr>
        <p:txBody>
          <a:bodyPr/>
          <a:lstStyle/>
          <a:p>
            <a:r>
              <a:rPr lang="en-US" dirty="0"/>
              <a:t>CFM DELIVERY OPTIONS IN NEW YORK STATE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1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E187A945-7E9D-4B0F-8784-25572A593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176" y="2773345"/>
            <a:ext cx="8092495" cy="3940869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dirty="0">
                <a:solidFill>
                  <a:srgbClr val="0070C0"/>
                </a:solidFill>
              </a:rPr>
              <a:t>The Options Beyond High School unit will explore options available to students after high school.  Students will investigate and evaluate possible paths as they transition from high school to post-secondary education and careers.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497173E0-0E74-4AD1-8BB8-4E71ABFE8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071" y="1198199"/>
            <a:ext cx="8229600" cy="182880"/>
          </a:xfrm>
        </p:spPr>
        <p:txBody>
          <a:bodyPr/>
          <a:lstStyle/>
          <a:p>
            <a:r>
              <a:rPr lang="en-US" dirty="0"/>
              <a:t>CAREER MANAGEMENT MODULE</a:t>
            </a:r>
            <a:br>
              <a:rPr lang="en-US" dirty="0"/>
            </a:br>
            <a:r>
              <a:rPr lang="en-US" dirty="0">
                <a:solidFill>
                  <a:srgbClr val="C00000"/>
                </a:solidFill>
              </a:rPr>
              <a:t>OPTIONS BEYOND HIGH SCHOOL </a:t>
            </a:r>
            <a:r>
              <a:rPr lang="en-US" dirty="0" smtClean="0">
                <a:solidFill>
                  <a:srgbClr val="C00000"/>
                </a:solidFill>
              </a:rPr>
              <a:t>(CM.2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1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C42CC62D-AB38-4F7E-B8B6-EF4358E24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1995603"/>
            <a:ext cx="7086600" cy="30327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C00000"/>
                </a:solidFill>
              </a:rPr>
              <a:t>Options Beyond High School </a:t>
            </a:r>
            <a:r>
              <a:rPr lang="en-US" sz="2200" dirty="0">
                <a:solidFill>
                  <a:srgbClr val="0070C0"/>
                </a:solidFill>
              </a:rPr>
              <a:t>– trade schools, certificate programs, two- and four-year colleges, part-time and full-time employment, military, travel, entrepreneurship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C00000"/>
                </a:solidFill>
              </a:rPr>
              <a:t>Match</a:t>
            </a:r>
            <a:r>
              <a:rPr lang="en-US" sz="2200" dirty="0">
                <a:solidFill>
                  <a:srgbClr val="0070C0"/>
                </a:solidFill>
              </a:rPr>
              <a:t> career goals, needs, and wants to available options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C00000"/>
                </a:solidFill>
              </a:rPr>
              <a:t>Apply</a:t>
            </a:r>
            <a:r>
              <a:rPr lang="en-US" sz="2200" dirty="0">
                <a:solidFill>
                  <a:srgbClr val="0070C0"/>
                </a:solidFill>
              </a:rPr>
              <a:t> decision-making skills to develop short- and long-term goals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C00000"/>
                </a:solidFill>
              </a:rPr>
              <a:t>Investigate</a:t>
            </a:r>
            <a:r>
              <a:rPr lang="en-US" sz="2200" dirty="0">
                <a:solidFill>
                  <a:srgbClr val="0070C0"/>
                </a:solidFill>
              </a:rPr>
              <a:t> the cost of educational options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C00000"/>
                </a:solidFill>
              </a:rPr>
              <a:t>Explore</a:t>
            </a:r>
            <a:r>
              <a:rPr lang="en-US" sz="2200" dirty="0">
                <a:solidFill>
                  <a:srgbClr val="0070C0"/>
                </a:solidFill>
              </a:rPr>
              <a:t> types of financial assistance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B80B0C97-FC3B-4847-AAFF-2929F8FA9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73480"/>
            <a:ext cx="8229600" cy="45719"/>
          </a:xfrm>
        </p:spPr>
        <p:txBody>
          <a:bodyPr/>
          <a:lstStyle/>
          <a:p>
            <a:r>
              <a:rPr lang="en-US" dirty="0"/>
              <a:t>UNIT CONTENT</a:t>
            </a:r>
          </a:p>
        </p:txBody>
      </p:sp>
    </p:spTree>
    <p:extLst>
      <p:ext uri="{BB962C8B-B14F-4D97-AF65-F5344CB8AC3E}">
        <p14:creationId xmlns:p14="http://schemas.microsoft.com/office/powerpoint/2010/main" val="358501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55ED8965-254C-4E99-ACF1-998D6D158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YouTube Clip: </a:t>
            </a:r>
            <a:endParaRPr lang="en-US" sz="28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Looking </a:t>
            </a:r>
            <a:r>
              <a:rPr lang="en-US" sz="2800" b="1" dirty="0">
                <a:solidFill>
                  <a:srgbClr val="C00000"/>
                </a:solidFill>
              </a:rPr>
              <a:t>Beyond High School</a:t>
            </a:r>
            <a:endParaRPr lang="en-US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https://www.youtube.com/watch?v=kNZ_v5OsiD8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64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55101D45-6AB8-4F32-8D40-EE3F022B4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2288059"/>
            <a:ext cx="7086600" cy="3657600"/>
          </a:xfrm>
        </p:spPr>
        <p:txBody>
          <a:bodyPr/>
          <a:lstStyle/>
          <a:p>
            <a:r>
              <a:rPr lang="en-US" sz="3600" dirty="0">
                <a:solidFill>
                  <a:srgbClr val="004080"/>
                </a:solidFill>
              </a:rPr>
              <a:t>4-year college or university … Private or State</a:t>
            </a:r>
          </a:p>
          <a:p>
            <a:r>
              <a:rPr lang="en-US" sz="3600" dirty="0">
                <a:solidFill>
                  <a:srgbClr val="004080"/>
                </a:solidFill>
              </a:rPr>
              <a:t>2-year community college</a:t>
            </a:r>
          </a:p>
          <a:p>
            <a:r>
              <a:rPr lang="en-US" sz="3600" dirty="0">
                <a:solidFill>
                  <a:srgbClr val="004080"/>
                </a:solidFill>
              </a:rPr>
              <a:t>Trade or Certification Program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D0E9C9D9-A9CE-4D84-AF8F-074A1B28C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26292"/>
            <a:ext cx="8229600" cy="609600"/>
          </a:xfrm>
        </p:spPr>
        <p:txBody>
          <a:bodyPr/>
          <a:lstStyle/>
          <a:p>
            <a:r>
              <a:rPr lang="en-US" sz="3600" dirty="0"/>
              <a:t>Is Post-Secondary Education an Option?</a:t>
            </a:r>
          </a:p>
        </p:txBody>
      </p:sp>
    </p:spTree>
    <p:extLst>
      <p:ext uri="{BB962C8B-B14F-4D97-AF65-F5344CB8AC3E}">
        <p14:creationId xmlns:p14="http://schemas.microsoft.com/office/powerpoint/2010/main" val="30809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55633EC6-6917-483E-95C5-0CCD07E30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3C4BC260-7F70-43E9-BC60-77966D415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46597"/>
            <a:ext cx="8229600" cy="609600"/>
          </a:xfrm>
        </p:spPr>
        <p:txBody>
          <a:bodyPr/>
          <a:lstStyle/>
          <a:p>
            <a:r>
              <a:rPr lang="en-US" sz="3600" dirty="0">
                <a:solidFill>
                  <a:srgbClr val="C00000"/>
                </a:solidFill>
              </a:rPr>
              <a:t>Comparing College Costs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6098289-4894-4792-AA61-12B4AF69E87F}"/>
              </a:ext>
            </a:extLst>
          </p:cNvPr>
          <p:cNvSpPr txBox="1"/>
          <p:nvPr/>
        </p:nvSpPr>
        <p:spPr>
          <a:xfrm>
            <a:off x="614833" y="3086867"/>
            <a:ext cx="791433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hlinkClick r:id="rId2"/>
              </a:rPr>
              <a:t>https://www.collegetuitioncompare.com/compare/tables/?state=NY&amp;degree=Undergraduate&amp;type=Public&amp;level=4-year-or-high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05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34451C7E-3A37-4787-894A-811DC4CAB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2288059"/>
            <a:ext cx="7086600" cy="4079789"/>
          </a:xfrm>
        </p:spPr>
        <p:txBody>
          <a:bodyPr/>
          <a:lstStyle/>
          <a:p>
            <a:r>
              <a:rPr lang="en-US" b="1" dirty="0">
                <a:solidFill>
                  <a:srgbClr val="004080"/>
                </a:solidFill>
              </a:rPr>
              <a:t>ASVAB Test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C00000"/>
                </a:solidFill>
              </a:rPr>
              <a:t>BRANCHES OF THE SERVICE</a:t>
            </a:r>
          </a:p>
          <a:p>
            <a:r>
              <a:rPr lang="en-US" i="0" dirty="0">
                <a:solidFill>
                  <a:srgbClr val="004080"/>
                </a:solidFill>
                <a:effectLst/>
                <a:latin typeface="Roboto"/>
              </a:rPr>
              <a:t>The United States Army</a:t>
            </a:r>
            <a:endParaRPr lang="en-US" dirty="0">
              <a:solidFill>
                <a:srgbClr val="004080"/>
              </a:solidFill>
              <a:latin typeface="Roboto"/>
            </a:endParaRPr>
          </a:p>
          <a:p>
            <a:r>
              <a:rPr lang="en-US" i="0" dirty="0">
                <a:solidFill>
                  <a:srgbClr val="004080"/>
                </a:solidFill>
                <a:effectLst/>
                <a:latin typeface="Roboto"/>
              </a:rPr>
              <a:t>Marine Corps</a:t>
            </a:r>
            <a:endParaRPr lang="en-US" dirty="0">
              <a:solidFill>
                <a:srgbClr val="004080"/>
              </a:solidFill>
              <a:latin typeface="Roboto"/>
            </a:endParaRPr>
          </a:p>
          <a:p>
            <a:r>
              <a:rPr lang="en-US" i="0" dirty="0">
                <a:solidFill>
                  <a:srgbClr val="004080"/>
                </a:solidFill>
                <a:effectLst/>
                <a:latin typeface="Roboto"/>
              </a:rPr>
              <a:t>Navy</a:t>
            </a:r>
            <a:endParaRPr lang="en-US" dirty="0">
              <a:solidFill>
                <a:srgbClr val="004080"/>
              </a:solidFill>
              <a:latin typeface="Roboto"/>
            </a:endParaRPr>
          </a:p>
          <a:p>
            <a:r>
              <a:rPr lang="en-US" i="0" dirty="0">
                <a:solidFill>
                  <a:srgbClr val="004080"/>
                </a:solidFill>
                <a:effectLst/>
                <a:latin typeface="Roboto"/>
              </a:rPr>
              <a:t>Air Force</a:t>
            </a:r>
            <a:endParaRPr lang="en-US" dirty="0">
              <a:solidFill>
                <a:srgbClr val="004080"/>
              </a:solidFill>
              <a:latin typeface="Roboto"/>
            </a:endParaRPr>
          </a:p>
          <a:p>
            <a:r>
              <a:rPr lang="en-US" i="0" dirty="0">
                <a:solidFill>
                  <a:srgbClr val="004080"/>
                </a:solidFill>
                <a:effectLst/>
                <a:latin typeface="Roboto"/>
              </a:rPr>
              <a:t>Space Force</a:t>
            </a:r>
          </a:p>
          <a:p>
            <a:r>
              <a:rPr lang="en-US" i="0" dirty="0">
                <a:solidFill>
                  <a:srgbClr val="004080"/>
                </a:solidFill>
                <a:effectLst/>
                <a:latin typeface="Roboto"/>
              </a:rPr>
              <a:t>Coast Guard</a:t>
            </a:r>
            <a:endParaRPr lang="en-US" dirty="0">
              <a:solidFill>
                <a:srgbClr val="00408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DDA60A96-5A0B-4E17-8F5D-A038FFA90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76865"/>
            <a:ext cx="8229600" cy="609600"/>
          </a:xfrm>
        </p:spPr>
        <p:txBody>
          <a:bodyPr/>
          <a:lstStyle/>
          <a:p>
            <a:r>
              <a:rPr lang="en-US" sz="3600" dirty="0"/>
              <a:t>Military</a:t>
            </a:r>
          </a:p>
        </p:txBody>
      </p:sp>
    </p:spTree>
    <p:extLst>
      <p:ext uri="{BB962C8B-B14F-4D97-AF65-F5344CB8AC3E}">
        <p14:creationId xmlns:p14="http://schemas.microsoft.com/office/powerpoint/2010/main" val="292272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C0468198-4D15-4BC1-9259-CFE05AB7D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2716427"/>
            <a:ext cx="7086600" cy="246517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200" dirty="0">
                <a:solidFill>
                  <a:srgbClr val="00408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Trailer</a:t>
            </a:r>
            <a:r>
              <a:rPr lang="en-US" sz="2200" dirty="0">
                <a:solidFill>
                  <a:srgbClr val="0000FF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00408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--</a:t>
            </a:r>
            <a:r>
              <a:rPr lang="en-US" sz="2200" dirty="0">
                <a:solidFill>
                  <a:srgbClr val="0000FF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u="sng" dirty="0">
                <a:solidFill>
                  <a:srgbClr val="0000FF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https://www.pbs.org/video/pov-all-difference-introduction-facilitators/</a:t>
            </a:r>
            <a:endParaRPr lang="en-US" sz="2200" u="sng" dirty="0">
              <a:solidFill>
                <a:srgbClr val="0000FF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>
              <a:latin typeface="+mn-lt"/>
            </a:endParaRPr>
          </a:p>
          <a:p>
            <a:pPr marL="0" indent="0">
              <a:buNone/>
            </a:pPr>
            <a:r>
              <a:rPr lang="en-US" sz="2200" dirty="0">
                <a:solidFill>
                  <a:srgbClr val="004080"/>
                </a:solidFill>
                <a:latin typeface="+mn-lt"/>
              </a:rPr>
              <a:t>The </a:t>
            </a:r>
            <a:r>
              <a:rPr lang="en-US" sz="2200" dirty="0" smtClean="0">
                <a:solidFill>
                  <a:srgbClr val="004080"/>
                </a:solidFill>
                <a:latin typeface="+mn-lt"/>
              </a:rPr>
              <a:t>Film -- </a:t>
            </a:r>
            <a:r>
              <a:rPr lang="en-US" sz="2200" u="sng" dirty="0">
                <a:solidFill>
                  <a:srgbClr val="0000FF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https://www.amdoc.org/watch/</a:t>
            </a:r>
            <a:endParaRPr lang="en-US" sz="2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95BE7943-84F6-49CC-8A42-C3921734B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66335"/>
            <a:ext cx="8229600" cy="609600"/>
          </a:xfrm>
        </p:spPr>
        <p:txBody>
          <a:bodyPr/>
          <a:lstStyle/>
          <a:p>
            <a:r>
              <a:rPr lang="en-US" sz="3600" dirty="0"/>
              <a:t>All the Difference</a:t>
            </a:r>
          </a:p>
        </p:txBody>
      </p:sp>
    </p:spTree>
    <p:extLst>
      <p:ext uri="{BB962C8B-B14F-4D97-AF65-F5344CB8AC3E}">
        <p14:creationId xmlns:p14="http://schemas.microsoft.com/office/powerpoint/2010/main" val="349887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762421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spcAft>
                <a:spcPts val="0"/>
              </a:spcAft>
              <a:defRPr/>
            </a:pPr>
            <a:r>
              <a:rPr lang="en-US" sz="4000" dirty="0">
                <a:latin typeface="Calibri"/>
                <a:ea typeface="ＭＳ Ｐゴシック"/>
                <a:cs typeface="Calibri"/>
              </a:rPr>
              <a:t>EconEdLink Membership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213714B-F9E8-8C44-9AF8-383F3F244D95}"/>
              </a:ext>
            </a:extLst>
          </p:cNvPr>
          <p:cNvSpPr txBox="1"/>
          <p:nvPr/>
        </p:nvSpPr>
        <p:spPr>
          <a:xfrm>
            <a:off x="482538" y="2114894"/>
            <a:ext cx="8175171" cy="424731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dirty="0">
                <a:latin typeface="Arial"/>
                <a:ea typeface="ＭＳ Ｐゴシック"/>
                <a:cs typeface="Arial"/>
              </a:rPr>
              <a:t>You can now access CEE’s professional development webinars directly on EconEdLink.org! To receive these new professional development benefits, </a:t>
            </a:r>
            <a:r>
              <a:rPr lang="en-US" b="1" dirty="0">
                <a:latin typeface="Arial"/>
                <a:ea typeface="ＭＳ Ｐゴシック"/>
                <a:cs typeface="Arial"/>
              </a:rPr>
              <a:t>become an EconEdLink </a:t>
            </a:r>
            <a:r>
              <a:rPr lang="en-US" b="1" dirty="0">
                <a:latin typeface="Arial"/>
                <a:ea typeface="ＭＳ Ｐゴシック"/>
                <a:cs typeface="Arial"/>
                <a:hlinkClick r:id="rId3"/>
              </a:rPr>
              <a:t>member</a:t>
            </a:r>
            <a:r>
              <a:rPr lang="en-US" dirty="0">
                <a:latin typeface="Arial"/>
                <a:ea typeface="ＭＳ Ｐゴシック"/>
                <a:cs typeface="Arial"/>
              </a:rPr>
              <a:t>. As a member, you will now be able to: </a:t>
            </a:r>
            <a:endParaRPr lang="en-US" dirty="0"/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  <a:cs typeface="Arial"/>
              </a:rPr>
              <a:t>Automatically receive a professional development certificate via e-mail within 24 hours after viewing any webinar for a minimum of 45 minutes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  <a:cs typeface="Arial"/>
              </a:rPr>
              <a:t>Register for upcoming webinars with a simple one-click process 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  <a:cs typeface="Arial"/>
              </a:rPr>
              <a:t>Easily download presentations, lesson plan materials, and activities for each webinar 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  <a:cs typeface="Arial"/>
              </a:rPr>
              <a:t>Search and view all webinars at your convenience 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  <a:cs typeface="Arial"/>
              </a:rPr>
              <a:t>Save webinars to your EconEdLink dashboard for easy access to the event</a:t>
            </a:r>
            <a:endParaRPr lang="en-US" dirty="0"/>
          </a:p>
          <a:p>
            <a:endParaRPr lang="en-US" dirty="0">
              <a:latin typeface="Arial"/>
              <a:ea typeface="ＭＳ Ｐゴシック"/>
              <a:cs typeface="Arial"/>
            </a:endParaRPr>
          </a:p>
          <a:p>
            <a:pPr algn="ctr"/>
            <a:r>
              <a:rPr lang="en-US" dirty="0">
                <a:latin typeface="Arial"/>
                <a:ea typeface="ＭＳ Ｐゴシック"/>
                <a:cs typeface="Arial"/>
              </a:rPr>
              <a:t>You may access our new </a:t>
            </a:r>
            <a:r>
              <a:rPr lang="en-US" b="1" dirty="0">
                <a:latin typeface="Arial"/>
                <a:ea typeface="ＭＳ Ｐゴシック"/>
                <a:cs typeface="Arial"/>
              </a:rPr>
              <a:t>Professional Development</a:t>
            </a:r>
            <a:r>
              <a:rPr lang="en-US" dirty="0">
                <a:latin typeface="Arial"/>
                <a:ea typeface="ＭＳ Ｐゴシック"/>
                <a:cs typeface="Arial"/>
              </a:rPr>
              <a:t> page </a:t>
            </a:r>
            <a:r>
              <a:rPr lang="en-US" dirty="0">
                <a:latin typeface="Arial"/>
                <a:ea typeface="ＭＳ Ｐゴシック"/>
                <a:cs typeface="Arial"/>
                <a:hlinkClick r:id="rId4"/>
              </a:rPr>
              <a:t>here</a:t>
            </a:r>
            <a:endParaRPr lang="en-US" dirty="0">
              <a:latin typeface="Arial"/>
              <a:ea typeface="ＭＳ Ｐゴシック"/>
              <a:cs typeface="Arial"/>
            </a:endParaRPr>
          </a:p>
          <a:p>
            <a:endParaRPr lang="en-US" dirty="0">
              <a:latin typeface="Arial"/>
              <a:ea typeface="ＭＳ Ｐゴシック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602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24E1F5-BA22-4AB1-9D7A-F2653BEAD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07526"/>
            <a:ext cx="8229600" cy="1095632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3600" dirty="0"/>
              <a:t>Activity/Instructional Ideas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886C0F6-35EF-4836-9253-93621AD3C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1880"/>
            <a:ext cx="8229600" cy="3545565"/>
          </a:xfrm>
        </p:spPr>
        <p:txBody>
          <a:bodyPr/>
          <a:lstStyle/>
          <a:p>
            <a:r>
              <a:rPr lang="en-US" sz="2400" dirty="0">
                <a:solidFill>
                  <a:srgbClr val="004080"/>
                </a:solidFill>
              </a:rPr>
              <a:t>Students research scholarship opportunities that are usually housed in the Guidance Office</a:t>
            </a:r>
          </a:p>
          <a:p>
            <a:r>
              <a:rPr lang="en-US" sz="2400" dirty="0">
                <a:solidFill>
                  <a:srgbClr val="004080"/>
                </a:solidFill>
              </a:rPr>
              <a:t>Students calculate the cost of a post-secondary program/college of their choice</a:t>
            </a:r>
          </a:p>
          <a:p>
            <a:r>
              <a:rPr lang="en-US" sz="2400" dirty="0">
                <a:solidFill>
                  <a:srgbClr val="004080"/>
                </a:solidFill>
              </a:rPr>
              <a:t>Students meet with military or government representatives to examine these options</a:t>
            </a:r>
          </a:p>
          <a:p>
            <a:r>
              <a:rPr lang="en-US" sz="2400" dirty="0">
                <a:solidFill>
                  <a:srgbClr val="004080"/>
                </a:solidFill>
              </a:rPr>
              <a:t>Using the 5-Step Problem Solving Method, make a decision about “after high </a:t>
            </a:r>
            <a:r>
              <a:rPr lang="en-US" sz="2400" dirty="0" smtClean="0">
                <a:solidFill>
                  <a:srgbClr val="004080"/>
                </a:solidFill>
              </a:rPr>
              <a:t>school”</a:t>
            </a:r>
            <a:endParaRPr lang="en-US" sz="2400" dirty="0">
              <a:solidFill>
                <a:srgbClr val="004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101505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12BD52-3364-42DA-B40B-02B315617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7713"/>
            <a:ext cx="8229600" cy="1143000"/>
          </a:xfrm>
        </p:spPr>
        <p:txBody>
          <a:bodyPr/>
          <a:lstStyle/>
          <a:p>
            <a:r>
              <a:rPr lang="en-US" sz="3600" dirty="0"/>
              <a:t>10 Alternatives to College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BE8BB4-3E3A-4F7C-9AFB-EF0A66EED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03" y="2419865"/>
            <a:ext cx="8229600" cy="3270422"/>
          </a:xfrm>
        </p:spPr>
        <p:txBody>
          <a:bodyPr numCol="2"/>
          <a:lstStyle/>
          <a:p>
            <a:r>
              <a:rPr lang="en-US" sz="2200" dirty="0">
                <a:solidFill>
                  <a:srgbClr val="004080"/>
                </a:solidFill>
              </a:rPr>
              <a:t>Get a Job</a:t>
            </a:r>
          </a:p>
          <a:p>
            <a:r>
              <a:rPr lang="en-US" sz="2200" dirty="0">
                <a:solidFill>
                  <a:srgbClr val="004080"/>
                </a:solidFill>
              </a:rPr>
              <a:t>Volunteer</a:t>
            </a:r>
          </a:p>
          <a:p>
            <a:r>
              <a:rPr lang="en-US" sz="2200" dirty="0">
                <a:solidFill>
                  <a:srgbClr val="004080"/>
                </a:solidFill>
              </a:rPr>
              <a:t>Start a Business</a:t>
            </a:r>
          </a:p>
          <a:p>
            <a:r>
              <a:rPr lang="en-US" sz="2200" dirty="0">
                <a:solidFill>
                  <a:srgbClr val="004080"/>
                </a:solidFill>
              </a:rPr>
              <a:t>Take Adult Education Classes</a:t>
            </a:r>
          </a:p>
          <a:p>
            <a:r>
              <a:rPr lang="en-US" sz="2200" dirty="0">
                <a:solidFill>
                  <a:srgbClr val="004080"/>
                </a:solidFill>
              </a:rPr>
              <a:t>Travel</a:t>
            </a:r>
          </a:p>
          <a:p>
            <a:r>
              <a:rPr lang="en-US" sz="2200" dirty="0">
                <a:solidFill>
                  <a:srgbClr val="004080"/>
                </a:solidFill>
              </a:rPr>
              <a:t>Earn a Career Training Certificate</a:t>
            </a:r>
          </a:p>
          <a:p>
            <a:r>
              <a:rPr lang="en-US" sz="2200" dirty="0">
                <a:solidFill>
                  <a:srgbClr val="004080"/>
                </a:solidFill>
              </a:rPr>
              <a:t>Serve in the Military</a:t>
            </a:r>
          </a:p>
          <a:p>
            <a:r>
              <a:rPr lang="en-US" sz="2200" dirty="0">
                <a:solidFill>
                  <a:srgbClr val="004080"/>
                </a:solidFill>
              </a:rPr>
              <a:t>Turn a hobby into a Moneymaker</a:t>
            </a:r>
          </a:p>
          <a:p>
            <a:r>
              <a:rPr lang="en-US" sz="2200" dirty="0">
                <a:solidFill>
                  <a:srgbClr val="004080"/>
                </a:solidFill>
              </a:rPr>
              <a:t>Learn a Trade</a:t>
            </a:r>
          </a:p>
          <a:p>
            <a:r>
              <a:rPr lang="en-US" sz="2200" dirty="0">
                <a:solidFill>
                  <a:srgbClr val="004080"/>
                </a:solidFill>
              </a:rPr>
              <a:t>Be an Intern or Apprentice</a:t>
            </a:r>
          </a:p>
        </p:txBody>
      </p:sp>
    </p:spTree>
    <p:extLst>
      <p:ext uri="{BB962C8B-B14F-4D97-AF65-F5344CB8AC3E}">
        <p14:creationId xmlns:p14="http://schemas.microsoft.com/office/powerpoint/2010/main" val="4113944965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/>
              <a:t>Resources</a:t>
            </a:r>
            <a:endParaRPr lang="en-US" sz="3600" b="1" dirty="0">
              <a:ln w="11430"/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28F1D3A3-98BD-4497-A322-D25C364A1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61752"/>
            <a:ext cx="8229600" cy="4629664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>
                <a:solidFill>
                  <a:srgbClr val="005CB8"/>
                </a:solidFill>
              </a:rPr>
              <a:t>       United States Armed Services</a:t>
            </a:r>
          </a:p>
          <a:p>
            <a:pPr marL="798513" lvl="1" indent="0">
              <a:buNone/>
            </a:pPr>
            <a:r>
              <a:rPr lang="en-US" sz="2200" dirty="0">
                <a:hlinkClick r:id="rId3"/>
              </a:rPr>
              <a:t>https://www.military.com/</a:t>
            </a:r>
            <a:endParaRPr lang="en-US" sz="2200" dirty="0"/>
          </a:p>
          <a:p>
            <a:pPr marL="798513" lvl="1" indent="0">
              <a:buNone/>
            </a:pPr>
            <a:r>
              <a:rPr lang="en-US" sz="2200" dirty="0">
                <a:hlinkClick r:id="rId4"/>
              </a:rPr>
              <a:t>https://www.military.com/join-armed-forces/us-military-branches-overview.html</a:t>
            </a:r>
            <a:endParaRPr lang="en-US" sz="2200" dirty="0"/>
          </a:p>
          <a:p>
            <a:pPr marL="457200" lvl="1" indent="0">
              <a:buNone/>
            </a:pPr>
            <a:r>
              <a:rPr lang="en-US" sz="2200" dirty="0">
                <a:solidFill>
                  <a:srgbClr val="004080"/>
                </a:solidFill>
              </a:rPr>
              <a:t>O*Net Online</a:t>
            </a:r>
          </a:p>
          <a:p>
            <a:pPr marL="798513" lvl="1" indent="0">
              <a:buNone/>
            </a:pPr>
            <a:r>
              <a:rPr lang="en-US" sz="2200" dirty="0">
                <a:hlinkClick r:id="rId5"/>
              </a:rPr>
              <a:t>https://www.onetonline.org</a:t>
            </a:r>
            <a:endParaRPr lang="en-US" sz="2200" dirty="0"/>
          </a:p>
          <a:p>
            <a:pPr marL="457200" lvl="1" indent="0">
              <a:buNone/>
            </a:pPr>
            <a:r>
              <a:rPr lang="en-US" sz="2200" dirty="0">
                <a:solidFill>
                  <a:srgbClr val="004080"/>
                </a:solidFill>
              </a:rPr>
              <a:t>Free Application for Federal Student Aid (FAFSA)</a:t>
            </a:r>
          </a:p>
          <a:p>
            <a:pPr marL="798513" lvl="1" indent="0">
              <a:buNone/>
            </a:pPr>
            <a:r>
              <a:rPr lang="en-US" sz="2200" dirty="0" smtClean="0">
                <a:solidFill>
                  <a:srgbClr val="0070C0"/>
                </a:solidFill>
                <a:hlinkClick r:id="rId6"/>
              </a:rPr>
              <a:t>Learn About FAFSA</a:t>
            </a:r>
            <a:endParaRPr lang="en-US" sz="2200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0AFBE0-9EFA-42FB-8BF2-E739FC74F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86249"/>
            <a:ext cx="8229600" cy="774356"/>
          </a:xfrm>
        </p:spPr>
        <p:txBody>
          <a:bodyPr/>
          <a:lstStyle/>
          <a:p>
            <a:r>
              <a:rPr lang="en-US" sz="3600" dirty="0"/>
              <a:t>Additional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2084633-FB95-45B3-8A66-01A2CE8A7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77439"/>
            <a:ext cx="8229600" cy="3413761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>
                <a:solidFill>
                  <a:srgbClr val="004080"/>
                </a:solidFill>
              </a:rPr>
              <a:t>Educational Path to Follow Career Path</a:t>
            </a:r>
          </a:p>
          <a:p>
            <a:pPr marL="461963" indent="0">
              <a:buNone/>
            </a:pPr>
            <a:r>
              <a:rPr lang="en-US" sz="2200" dirty="0">
                <a:solidFill>
                  <a:srgbClr val="00408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https://whodouwant2b.com/files/lesson_plans.pdf</a:t>
            </a:r>
            <a:endParaRPr lang="en-US" b="1" dirty="0">
              <a:solidFill>
                <a:srgbClr val="004080"/>
              </a:solidFill>
            </a:endParaRPr>
          </a:p>
          <a:p>
            <a:pPr marL="0" indent="0">
              <a:buNone/>
            </a:pPr>
            <a:r>
              <a:rPr lang="en-US" sz="2200" dirty="0">
                <a:solidFill>
                  <a:srgbClr val="004080"/>
                </a:solidFill>
              </a:rPr>
              <a:t>Student Aid</a:t>
            </a:r>
          </a:p>
          <a:p>
            <a:pPr marL="461963" indent="0">
              <a:buNone/>
            </a:pPr>
            <a:r>
              <a:rPr lang="en-US" sz="2200" dirty="0">
                <a:solidFill>
                  <a:srgbClr val="00408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https://studentaid.gov/about</a:t>
            </a:r>
            <a:endParaRPr lang="en-US" sz="2200" dirty="0">
              <a:solidFill>
                <a:srgbClr val="004080"/>
              </a:solidFill>
            </a:endParaRPr>
          </a:p>
          <a:p>
            <a:pPr marL="0" indent="0">
              <a:buNone/>
            </a:pPr>
            <a:r>
              <a:rPr lang="en-US" sz="2200" dirty="0">
                <a:solidFill>
                  <a:srgbClr val="004080"/>
                </a:solidFill>
              </a:rPr>
              <a:t>Paying for College</a:t>
            </a:r>
          </a:p>
          <a:p>
            <a:pPr marL="461963" indent="0">
              <a:buNone/>
            </a:pPr>
            <a:r>
              <a:rPr lang="en-US" sz="2200" dirty="0">
                <a:hlinkClick r:id="rId4"/>
              </a:rPr>
              <a:t>https://payingforcollege101.com/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4162902927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0AFBE0-9EFA-42FB-8BF2-E739FC74F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86249"/>
            <a:ext cx="8229600" cy="774356"/>
          </a:xfrm>
        </p:spPr>
        <p:txBody>
          <a:bodyPr/>
          <a:lstStyle/>
          <a:p>
            <a:r>
              <a:rPr lang="en-US" sz="3600" dirty="0"/>
              <a:t>Additional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2084633-FB95-45B3-8A66-01A2CE8A7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76472"/>
            <a:ext cx="8229600" cy="3875080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200" dirty="0" smtClean="0">
                <a:solidFill>
                  <a:srgbClr val="0040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</a:t>
            </a:r>
            <a:r>
              <a:rPr lang="en-US" sz="2200" dirty="0">
                <a:solidFill>
                  <a:srgbClr val="0040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Do After High School</a:t>
            </a:r>
            <a:endParaRPr lang="en-US" sz="2200" dirty="0">
              <a:solidFill>
                <a:srgbClr val="00408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1963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2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https://www.youtube.com/watch?v=kNZ_v5OsiD8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200" dirty="0">
                <a:solidFill>
                  <a:srgbClr val="0040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</a:t>
            </a:r>
            <a:r>
              <a:rPr lang="en-US" sz="2200" dirty="0" smtClean="0">
                <a:solidFill>
                  <a:srgbClr val="0040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</a:t>
            </a:r>
            <a:r>
              <a:rPr lang="en-US" sz="2200" dirty="0">
                <a:solidFill>
                  <a:srgbClr val="004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200" dirty="0" smtClean="0">
                <a:solidFill>
                  <a:srgbClr val="0040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 </a:t>
            </a:r>
            <a:r>
              <a:rPr lang="en-US" sz="2200" dirty="0">
                <a:solidFill>
                  <a:srgbClr val="0040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sz="2200" dirty="0" smtClean="0">
                <a:solidFill>
                  <a:srgbClr val="0040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 </a:t>
            </a:r>
            <a:r>
              <a:rPr lang="en-US" sz="2200" dirty="0">
                <a:solidFill>
                  <a:srgbClr val="0040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en-US" sz="2200" dirty="0" smtClean="0">
                <a:solidFill>
                  <a:srgbClr val="0040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Life </a:t>
            </a:r>
            <a:r>
              <a:rPr lang="en-US" sz="2200" dirty="0">
                <a:solidFill>
                  <a:srgbClr val="0040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after </a:t>
            </a:r>
            <a:r>
              <a:rPr lang="en-US" sz="2200" dirty="0" smtClean="0">
                <a:solidFill>
                  <a:srgbClr val="0040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 </a:t>
            </a:r>
            <a:r>
              <a:rPr lang="en-US" sz="2200" dirty="0" smtClean="0">
                <a:solidFill>
                  <a:srgbClr val="004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200" dirty="0" smtClean="0">
                <a:solidFill>
                  <a:srgbClr val="0040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chool?</a:t>
            </a:r>
            <a:endParaRPr lang="en-US" sz="2200" dirty="0">
              <a:solidFill>
                <a:srgbClr val="00408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1963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2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https://www.youtube.com/watch?v=S1hWoMdw9Gk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200" dirty="0">
                <a:solidFill>
                  <a:srgbClr val="0040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to Survive after </a:t>
            </a:r>
            <a:r>
              <a:rPr lang="en-US" sz="2200" dirty="0" smtClean="0">
                <a:solidFill>
                  <a:srgbClr val="0040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 </a:t>
            </a:r>
            <a:r>
              <a:rPr lang="en-US" sz="2200" dirty="0">
                <a:solidFill>
                  <a:srgbClr val="004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200" dirty="0" smtClean="0">
                <a:solidFill>
                  <a:srgbClr val="0040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chool</a:t>
            </a:r>
            <a:endParaRPr lang="en-US" sz="2200" dirty="0">
              <a:solidFill>
                <a:srgbClr val="00408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1963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2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https://www.youtube.com/watch?v=lvIFPVJTrso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200" dirty="0">
                <a:solidFill>
                  <a:srgbClr val="0040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 for </a:t>
            </a:r>
            <a:r>
              <a:rPr lang="en-US" sz="2200" dirty="0" smtClean="0">
                <a:solidFill>
                  <a:srgbClr val="0040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Life </a:t>
            </a:r>
            <a:r>
              <a:rPr lang="en-US" sz="2200" dirty="0">
                <a:solidFill>
                  <a:srgbClr val="0040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after HS:  Step 1—Know Yourself</a:t>
            </a:r>
          </a:p>
          <a:p>
            <a:pPr marL="461963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2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https://www.youtube.com/watch?v=kvw8PNN5VQE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570938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0AFBE0-9EFA-42FB-8BF2-E739FC74F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86249"/>
            <a:ext cx="8229600" cy="774356"/>
          </a:xfrm>
        </p:spPr>
        <p:txBody>
          <a:bodyPr/>
          <a:lstStyle/>
          <a:p>
            <a:r>
              <a:rPr lang="en-US" sz="3600" dirty="0"/>
              <a:t>Additional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2084633-FB95-45B3-8A66-01A2CE8A7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77439"/>
            <a:ext cx="8229600" cy="3413761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>
                <a:solidFill>
                  <a:srgbClr val="004080"/>
                </a:solidFill>
              </a:rPr>
              <a:t>Educational Path to Follow Career Path</a:t>
            </a:r>
          </a:p>
          <a:p>
            <a:pPr marL="461963" indent="0">
              <a:buNone/>
            </a:pPr>
            <a:r>
              <a:rPr lang="en-US" sz="2200" dirty="0">
                <a:solidFill>
                  <a:srgbClr val="00408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https://whodouwant2b.com/files/lesson_plans.pdf</a:t>
            </a:r>
            <a:endParaRPr lang="en-US" b="1" dirty="0">
              <a:solidFill>
                <a:srgbClr val="004080"/>
              </a:solidFill>
            </a:endParaRPr>
          </a:p>
          <a:p>
            <a:pPr marL="0" indent="0">
              <a:buNone/>
            </a:pPr>
            <a:r>
              <a:rPr lang="en-US" sz="2200" dirty="0">
                <a:solidFill>
                  <a:srgbClr val="004080"/>
                </a:solidFill>
              </a:rPr>
              <a:t>Student Aid</a:t>
            </a:r>
          </a:p>
          <a:p>
            <a:pPr marL="461963" indent="0">
              <a:buNone/>
            </a:pPr>
            <a:r>
              <a:rPr lang="en-US" sz="2200" dirty="0">
                <a:solidFill>
                  <a:srgbClr val="00408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https://studentaid.gov/about</a:t>
            </a:r>
            <a:endParaRPr lang="en-US" sz="2200" dirty="0">
              <a:solidFill>
                <a:srgbClr val="004080"/>
              </a:solidFill>
            </a:endParaRPr>
          </a:p>
          <a:p>
            <a:pPr marL="0" indent="0">
              <a:buNone/>
            </a:pPr>
            <a:r>
              <a:rPr lang="en-US" sz="2200" dirty="0">
                <a:solidFill>
                  <a:srgbClr val="004080"/>
                </a:solidFill>
              </a:rPr>
              <a:t>Paying for College</a:t>
            </a:r>
          </a:p>
          <a:p>
            <a:pPr marL="461963" indent="0">
              <a:buNone/>
            </a:pPr>
            <a:r>
              <a:rPr lang="en-US" sz="2200" dirty="0">
                <a:hlinkClick r:id="rId4"/>
              </a:rPr>
              <a:t>https://payingforcollege101.com/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821056939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  <a:noFill/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500">
                <a:latin typeface="Calibri"/>
                <a:ea typeface="ＭＳ Ｐゴシック"/>
                <a:cs typeface="Calibri"/>
              </a:rPr>
              <a:t>CEE Affiliates</a:t>
            </a:r>
            <a:endParaRPr lang="en-US" sz="5500" b="1">
              <a:ln w="11430"/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3AF44DA-7F29-495C-9279-01A773172FC7}"/>
              </a:ext>
            </a:extLst>
          </p:cNvPr>
          <p:cNvSpPr txBox="1"/>
          <p:nvPr/>
        </p:nvSpPr>
        <p:spPr>
          <a:xfrm>
            <a:off x="1501666" y="5134678"/>
            <a:ext cx="6140667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/>
                <a:cs typeface="Arial"/>
                <a:hlinkClick r:id="rId3"/>
              </a:rPr>
              <a:t>https://www.councilforeconed.org/resources/local-affiliates/</a:t>
            </a:r>
            <a:endParaRPr lang="en-US"/>
          </a:p>
          <a:p>
            <a:pPr algn="l"/>
            <a:endParaRPr lang="en-US"/>
          </a:p>
        </p:txBody>
      </p:sp>
      <p:pic>
        <p:nvPicPr>
          <p:cNvPr id="4" name="Picture 4" descr="A picture containing bird&#10;&#10;Description generated with very high confidence">
            <a:extLst>
              <a:ext uri="{FF2B5EF4-FFF2-40B4-BE49-F238E27FC236}">
                <a16:creationId xmlns:a16="http://schemas.microsoft.com/office/drawing/2014/main" xmlns="" id="{85988BD1-7DE7-45DD-9D4C-654DA4937C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1" y="2335947"/>
            <a:ext cx="6095999" cy="2403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615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81C49A-50A7-49D5-B1A2-57AAF226F5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alibri"/>
                <a:ea typeface="ＭＳ Ｐゴシック"/>
                <a:cs typeface="Calibri"/>
              </a:rPr>
              <a:t/>
            </a:r>
            <a:br>
              <a:rPr lang="en-US" dirty="0">
                <a:latin typeface="Calibri"/>
                <a:ea typeface="ＭＳ Ｐゴシック"/>
                <a:cs typeface="Calibri"/>
              </a:rPr>
            </a:br>
            <a:r>
              <a:rPr lang="en-US" dirty="0">
                <a:latin typeface="Calibri"/>
                <a:ea typeface="ＭＳ Ｐゴシック"/>
                <a:cs typeface="Calibri"/>
              </a:rPr>
              <a:t/>
            </a:r>
            <a:br>
              <a:rPr lang="en-US" dirty="0">
                <a:latin typeface="Calibri"/>
                <a:ea typeface="ＭＳ Ｐゴシック"/>
                <a:cs typeface="Calibri"/>
              </a:rPr>
            </a:br>
            <a:r>
              <a:rPr lang="en-US" dirty="0">
                <a:latin typeface="Calibri"/>
                <a:ea typeface="ＭＳ Ｐゴシック"/>
                <a:cs typeface="Calibri"/>
              </a:rPr>
              <a:t>Thank You to Our Sponsors!</a:t>
            </a:r>
            <a:br>
              <a:rPr lang="en-US" dirty="0">
                <a:latin typeface="Calibri"/>
                <a:ea typeface="ＭＳ Ｐゴシック"/>
                <a:cs typeface="Calibri"/>
              </a:rPr>
            </a:br>
            <a:r>
              <a:rPr lang="en-US" dirty="0">
                <a:latin typeface="Calibri"/>
                <a:ea typeface="ＭＳ Ｐゴシック"/>
                <a:cs typeface="Calibri"/>
              </a:rPr>
              <a:t/>
            </a:r>
            <a:br>
              <a:rPr lang="en-US" dirty="0">
                <a:latin typeface="Calibri"/>
                <a:ea typeface="ＭＳ Ｐゴシック"/>
                <a:cs typeface="Calibri"/>
              </a:rPr>
            </a:br>
            <a:r>
              <a:rPr lang="en-US" dirty="0">
                <a:latin typeface="Calibri"/>
                <a:ea typeface="ＭＳ Ｐゴシック"/>
                <a:cs typeface="Calibri"/>
              </a:rPr>
              <a:t>Contact:</a:t>
            </a:r>
            <a:br>
              <a:rPr lang="en-US" dirty="0">
                <a:latin typeface="Calibri"/>
                <a:ea typeface="ＭＳ Ｐゴシック"/>
                <a:cs typeface="Calibri"/>
              </a:rPr>
            </a:br>
            <a:r>
              <a:rPr lang="en-US" dirty="0">
                <a:latin typeface="Calibri"/>
                <a:ea typeface="ＭＳ Ｐゴシック"/>
                <a:cs typeface="Calibri"/>
              </a:rPr>
              <a:t>Marsha Iverson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8D6CDAE-25F6-4A13-9FAD-1DA0236E53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599" y="4089678"/>
            <a:ext cx="6496259" cy="1549121"/>
          </a:xfrm>
        </p:spPr>
        <p:txBody>
          <a:bodyPr/>
          <a:lstStyle/>
          <a:p>
            <a:endParaRPr lang="en-US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sz="5400" b="1" dirty="0">
                <a:solidFill>
                  <a:srgbClr val="C00000"/>
                </a:solidFill>
              </a:rPr>
              <a:t>marsha@spnet.us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57889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551" y="1061966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>
                <a:latin typeface="Calibri"/>
                <a:ea typeface="ＭＳ Ｐゴシック"/>
                <a:cs typeface="Calibri"/>
              </a:rPr>
              <a:t>Professional Development Certificate</a:t>
            </a:r>
            <a:endParaRPr lang="en-US" sz="4000" b="1">
              <a:solidFill>
                <a:srgbClr val="005CB8"/>
              </a:solidFill>
              <a:effectLst>
                <a:glow>
                  <a:srgbClr val="4F81BD">
                    <a:alpha val="0"/>
                  </a:srgbClr>
                </a:glow>
                <a:outerShdw blurRad="50800" dist="50800" dir="5400000" algn="ctr" rotWithShape="0">
                  <a:srgbClr val="000000">
                    <a:alpha val="0"/>
                  </a:srgbClr>
                </a:outerShdw>
                <a:reflection stA="0" endPos="65000" dist="50800" dir="5400000" sy="-100000" algn="bl" rotWithShape="0"/>
              </a:effectLst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213714B-F9E8-8C44-9AF8-383F3F244D95}"/>
              </a:ext>
            </a:extLst>
          </p:cNvPr>
          <p:cNvSpPr txBox="1"/>
          <p:nvPr/>
        </p:nvSpPr>
        <p:spPr>
          <a:xfrm>
            <a:off x="588955" y="2359260"/>
            <a:ext cx="8175171" cy="31393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dirty="0">
                <a:latin typeface="Arial"/>
                <a:ea typeface="ＭＳ Ｐゴシック"/>
              </a:rPr>
              <a:t>To earn your professional development certificate for this webinar, you must:</a:t>
            </a:r>
          </a:p>
          <a:p>
            <a:endParaRPr lang="en-US" dirty="0">
              <a:latin typeface="Arial"/>
              <a:ea typeface="ＭＳ Ｐゴシック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</a:rPr>
              <a:t>Watch a minimum of 45-minutes and you will automatically receive a professional development </a:t>
            </a:r>
            <a:r>
              <a:rPr lang="en-US" b="1" dirty="0">
                <a:solidFill>
                  <a:srgbClr val="7A9900"/>
                </a:solidFill>
                <a:latin typeface="Arial"/>
                <a:ea typeface="ＭＳ Ｐゴシック"/>
              </a:rPr>
              <a:t>certificate </a:t>
            </a:r>
            <a:r>
              <a:rPr lang="en-US" dirty="0">
                <a:latin typeface="Arial"/>
                <a:ea typeface="ＭＳ Ｐゴシック"/>
              </a:rPr>
              <a:t>via e-mail within 24 hours.</a:t>
            </a:r>
          </a:p>
          <a:p>
            <a:endParaRPr lang="en-US" dirty="0">
              <a:latin typeface="Arial"/>
              <a:ea typeface="ＭＳ Ｐゴシック"/>
            </a:endParaRPr>
          </a:p>
          <a:p>
            <a:r>
              <a:rPr lang="en-US" dirty="0">
                <a:latin typeface="Arial"/>
                <a:ea typeface="ＭＳ Ｐゴシック"/>
                <a:cs typeface="Arial"/>
              </a:rPr>
              <a:t>Accessing resources: </a:t>
            </a:r>
            <a:endParaRPr lang="en-US" dirty="0"/>
          </a:p>
          <a:p>
            <a:endParaRPr lang="en-US" dirty="0">
              <a:cs typeface="Arial"/>
            </a:endParaRPr>
          </a:p>
          <a:p>
            <a:pPr marL="285750" indent="-285750">
              <a:buFont typeface="Arial,Sans-Serif"/>
              <a:buChar char="•"/>
            </a:pPr>
            <a:r>
              <a:rPr lang="en-US" dirty="0">
                <a:latin typeface="Arial"/>
                <a:ea typeface="ＭＳ Ｐゴシック"/>
                <a:cs typeface="Arial"/>
              </a:rPr>
              <a:t>You can now easily download presentations, lesson plan materials, and activities for each webinar from </a:t>
            </a:r>
            <a:r>
              <a:rPr lang="en-US" b="1" i="1" dirty="0">
                <a:solidFill>
                  <a:srgbClr val="005CB8"/>
                </a:solidFill>
                <a:latin typeface="Arial"/>
                <a:ea typeface="ＭＳ Ｐゴシック"/>
                <a:cs typeface="Arial"/>
              </a:rPr>
              <a:t>EconEdLink.org/professional-development/</a:t>
            </a:r>
          </a:p>
          <a:p>
            <a:endParaRPr lang="en-US" b="1" i="1" dirty="0">
              <a:solidFill>
                <a:srgbClr val="005CB8"/>
              </a:solidFill>
              <a:latin typeface="Arial"/>
              <a:ea typeface="ＭＳ Ｐゴシック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90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925929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500"/>
              <a:t>Agenda</a:t>
            </a:r>
            <a:endParaRPr lang="en-US" sz="5500" b="1">
              <a:ln w="11430"/>
              <a:solidFill>
                <a:srgbClr val="005CB8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091193"/>
            <a:ext cx="8229600" cy="4462008"/>
          </a:xfrm>
        </p:spPr>
        <p:txBody>
          <a:bodyPr/>
          <a:lstStyle/>
          <a:p>
            <a:r>
              <a:rPr lang="en-US" sz="2500" dirty="0">
                <a:solidFill>
                  <a:srgbClr val="004080"/>
                </a:solidFill>
                <a:latin typeface="Calibri Light"/>
                <a:ea typeface="ＭＳ Ｐゴシック"/>
                <a:cs typeface="Calibri Light"/>
              </a:rPr>
              <a:t>Introduction</a:t>
            </a:r>
          </a:p>
          <a:p>
            <a:r>
              <a:rPr lang="en-US" sz="2500" dirty="0">
                <a:solidFill>
                  <a:srgbClr val="004080"/>
                </a:solidFill>
                <a:latin typeface="Calibri Light"/>
                <a:ea typeface="ＭＳ Ｐゴシック"/>
                <a:cs typeface="Calibri Light"/>
              </a:rPr>
              <a:t>CAREER AND FINANCIAL MANAGEMENT Framework</a:t>
            </a:r>
          </a:p>
          <a:p>
            <a:r>
              <a:rPr lang="en-US" sz="2500" dirty="0">
                <a:solidFill>
                  <a:srgbClr val="004080"/>
                </a:solidFill>
                <a:latin typeface="Calibri Light"/>
                <a:ea typeface="ＭＳ Ｐゴシック"/>
                <a:cs typeface="Calibri Light"/>
              </a:rPr>
              <a:t>CFM Delivery Options</a:t>
            </a:r>
          </a:p>
          <a:p>
            <a:r>
              <a:rPr lang="en-US" sz="2500" dirty="0">
                <a:solidFill>
                  <a:srgbClr val="004080"/>
                </a:solidFill>
                <a:latin typeface="Calibri Light"/>
                <a:ea typeface="ＭＳ Ｐゴシック"/>
                <a:cs typeface="Calibri Light"/>
              </a:rPr>
              <a:t>Unit Design</a:t>
            </a:r>
          </a:p>
          <a:p>
            <a:r>
              <a:rPr lang="en-US" sz="2500" dirty="0">
                <a:solidFill>
                  <a:srgbClr val="004080"/>
                </a:solidFill>
                <a:latin typeface="Calibri Light"/>
                <a:ea typeface="ＭＳ Ｐゴシック"/>
                <a:cs typeface="Calibri Light"/>
              </a:rPr>
              <a:t>Options Beyond High School as a CFM Component</a:t>
            </a:r>
          </a:p>
          <a:p>
            <a:r>
              <a:rPr lang="en-US" sz="2500" dirty="0">
                <a:solidFill>
                  <a:srgbClr val="004080"/>
                </a:solidFill>
                <a:latin typeface="Calibri Light"/>
                <a:ea typeface="ＭＳ Ｐゴシック"/>
                <a:cs typeface="Calibri Light"/>
              </a:rPr>
              <a:t>Suggested instructional strategies and activities</a:t>
            </a:r>
          </a:p>
          <a:p>
            <a:r>
              <a:rPr lang="en-US" sz="2500" dirty="0">
                <a:solidFill>
                  <a:srgbClr val="004080"/>
                </a:solidFill>
                <a:latin typeface="Calibri Light"/>
                <a:ea typeface="ＭＳ Ｐゴシック"/>
                <a:cs typeface="Calibri Light"/>
              </a:rPr>
              <a:t>Instructional Resources</a:t>
            </a:r>
          </a:p>
          <a:p>
            <a:endParaRPr lang="en-US" sz="2500" dirty="0">
              <a:latin typeface="Calibri Light"/>
              <a:ea typeface="ＭＳ Ｐゴシック"/>
              <a:cs typeface="Calibri Light"/>
            </a:endParaRPr>
          </a:p>
          <a:p>
            <a:endParaRPr lang="en-US" sz="2500" dirty="0">
              <a:latin typeface="Calibri Light"/>
              <a:ea typeface="ＭＳ Ｐゴシック"/>
              <a:cs typeface="Calibri Light"/>
            </a:endParaRPr>
          </a:p>
          <a:p>
            <a:endParaRPr lang="en-US" sz="2500" dirty="0">
              <a:latin typeface="Calibri Light"/>
              <a:ea typeface="ＭＳ Ｐゴシック"/>
              <a:cs typeface="Calibri Ligh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500"/>
              <a:t>Objectives</a:t>
            </a:r>
            <a:endParaRPr lang="en-US" sz="5500" b="1">
              <a:ln w="11430">
                <a:noFill/>
              </a:ln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1"/>
            <a:ext cx="8229600" cy="4175760"/>
          </a:xfrm>
        </p:spPr>
        <p:txBody>
          <a:bodyPr>
            <a:noAutofit/>
          </a:bodyPr>
          <a:lstStyle/>
          <a:p>
            <a:pPr defTabSz="905255">
              <a:defRPr sz="3168"/>
            </a:pPr>
            <a:r>
              <a:rPr lang="en-US" sz="2500" dirty="0">
                <a:solidFill>
                  <a:srgbClr val="004080"/>
                </a:solidFill>
                <a:latin typeface="Calibri"/>
                <a:ea typeface="ＭＳ Ｐゴシック"/>
                <a:cs typeface="Calibri"/>
              </a:rPr>
              <a:t>Explore the structure of CAREER AND FINANCIAL MANAGEMENT</a:t>
            </a:r>
          </a:p>
          <a:p>
            <a:pPr defTabSz="905255">
              <a:defRPr sz="3168"/>
            </a:pPr>
            <a:r>
              <a:rPr lang="en-US" sz="2500" dirty="0">
                <a:solidFill>
                  <a:srgbClr val="004080"/>
                </a:solidFill>
                <a:latin typeface="Calibri"/>
                <a:ea typeface="ＭＳ Ｐゴシック"/>
                <a:cs typeface="Calibri"/>
              </a:rPr>
              <a:t>Discover options for delivering CAREER AND FINANCIAL MANAGEMENT to students</a:t>
            </a:r>
          </a:p>
          <a:p>
            <a:pPr defTabSz="905255">
              <a:defRPr sz="3168"/>
            </a:pPr>
            <a:r>
              <a:rPr lang="en-US" sz="2500" dirty="0">
                <a:solidFill>
                  <a:srgbClr val="004080"/>
                </a:solidFill>
                <a:latin typeface="Calibri"/>
                <a:ea typeface="ＭＳ Ｐゴシック"/>
                <a:cs typeface="Calibri"/>
              </a:rPr>
              <a:t>Explore the content in the OPTIONS BEYOND HIGH SCHOOL unit</a:t>
            </a:r>
          </a:p>
          <a:p>
            <a:pPr defTabSz="905255">
              <a:defRPr sz="3168"/>
            </a:pPr>
            <a:r>
              <a:rPr lang="en-US" sz="2500" dirty="0">
                <a:solidFill>
                  <a:srgbClr val="004080"/>
                </a:solidFill>
                <a:latin typeface="Calibri"/>
                <a:ea typeface="ＭＳ Ｐゴシック"/>
                <a:cs typeface="Calibri"/>
              </a:rPr>
              <a:t>Discover best practices and effective instructional activities to teach OPTIONS BEYOND HIGH SCHOOL</a:t>
            </a:r>
            <a:endParaRPr lang="en-US" sz="2500" dirty="0">
              <a:solidFill>
                <a:srgbClr val="004080"/>
              </a:solidFill>
            </a:endParaRPr>
          </a:p>
          <a:p>
            <a:pPr marL="0" indent="0" defTabSz="905255">
              <a:buNone/>
              <a:defRPr sz="3168"/>
            </a:pPr>
            <a:endParaRPr lang="en-US" sz="2750" dirty="0"/>
          </a:p>
        </p:txBody>
      </p:sp>
    </p:spTree>
    <p:extLst>
      <p:ext uri="{BB962C8B-B14F-4D97-AF65-F5344CB8AC3E}">
        <p14:creationId xmlns:p14="http://schemas.microsoft.com/office/powerpoint/2010/main" val="1000496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500"/>
              <a:t>National Standards</a:t>
            </a:r>
            <a:endParaRPr lang="en-US" sz="5500" b="1">
              <a:ln w="11430">
                <a:noFill/>
              </a:ln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1"/>
            <a:ext cx="8229600" cy="4175760"/>
          </a:xfrm>
        </p:spPr>
        <p:txBody>
          <a:bodyPr>
            <a:noAutofit/>
          </a:bodyPr>
          <a:lstStyle/>
          <a:p>
            <a:pPr defTabSz="905255">
              <a:defRPr sz="3168"/>
            </a:pPr>
            <a:r>
              <a:rPr lang="en-US" sz="2500" dirty="0">
                <a:latin typeface="Calibri"/>
                <a:ea typeface="ＭＳ Ｐゴシック"/>
                <a:cs typeface="Calibri"/>
              </a:rPr>
              <a:t> </a:t>
            </a:r>
            <a:r>
              <a:rPr lang="en-US" dirty="0">
                <a:latin typeface="Calibri Light"/>
                <a:ea typeface="ＭＳ Ｐゴシック"/>
                <a:cs typeface="Calibri Light"/>
                <a:hlinkClick r:id="rId3"/>
              </a:rPr>
              <a:t>https://www.councilforeconed.org/wp-content/uploads/2012/03/voluntary-national-content-standards-2010.pdf</a:t>
            </a:r>
            <a:endParaRPr lang="en-US" dirty="0">
              <a:latin typeface="Calibri Light"/>
              <a:ea typeface="ＭＳ Ｐゴシック"/>
              <a:cs typeface="Calibri Light"/>
            </a:endParaRPr>
          </a:p>
          <a:p>
            <a:pPr defTabSz="905255">
              <a:defRPr sz="3168"/>
            </a:pPr>
            <a:r>
              <a:rPr lang="en-US" dirty="0">
                <a:hlinkClick r:id="rId4"/>
              </a:rPr>
              <a:t>https://cte.careertech.org/sites/default/files/CareerReadyPractices-FINAL.pdf</a:t>
            </a:r>
            <a:endParaRPr lang="en-US" dirty="0">
              <a:latin typeface="Calibri Light"/>
              <a:ea typeface="ＭＳ Ｐゴシック"/>
              <a:cs typeface="Calibri Light"/>
            </a:endParaRPr>
          </a:p>
          <a:p>
            <a:pPr marL="0" indent="0" defTabSz="905255">
              <a:buNone/>
              <a:defRPr sz="3168"/>
            </a:pPr>
            <a:endParaRPr lang="en-US" sz="2750" dirty="0"/>
          </a:p>
        </p:txBody>
      </p:sp>
    </p:spTree>
    <p:extLst>
      <p:ext uri="{BB962C8B-B14F-4D97-AF65-F5344CB8AC3E}">
        <p14:creationId xmlns:p14="http://schemas.microsoft.com/office/powerpoint/2010/main" val="48502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500" dirty="0"/>
              <a:t>New York State Standards</a:t>
            </a:r>
            <a:endParaRPr lang="en-US" sz="5500" b="1" dirty="0">
              <a:ln w="11430">
                <a:noFill/>
              </a:ln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1"/>
            <a:ext cx="8229600" cy="4175760"/>
          </a:xfrm>
        </p:spPr>
        <p:txBody>
          <a:bodyPr>
            <a:noAutofit/>
          </a:bodyPr>
          <a:lstStyle/>
          <a:p>
            <a:pPr defTabSz="905255">
              <a:defRPr sz="3168"/>
            </a:pPr>
            <a:r>
              <a:rPr lang="en-US" dirty="0">
                <a:latin typeface="Calibri Light"/>
                <a:ea typeface="ＭＳ Ｐゴシック"/>
                <a:cs typeface="Calibri Light"/>
                <a:hlinkClick r:id="rId3"/>
              </a:rPr>
              <a:t>http://www.nysed.gov/curriculum-instruction</a:t>
            </a:r>
            <a:endParaRPr lang="en-US" dirty="0">
              <a:latin typeface="Calibri"/>
              <a:cs typeface="Calibri"/>
            </a:endParaRPr>
          </a:p>
          <a:p>
            <a:pPr defTabSz="905255">
              <a:defRPr sz="3168"/>
            </a:pPr>
            <a:r>
              <a:rPr lang="en-US" dirty="0">
                <a:hlinkClick r:id="rId4"/>
              </a:rPr>
              <a:t>http://www.p12.nysed.gov/cte/cdlearn/documents/cdoslea.pdf</a:t>
            </a:r>
            <a:endParaRPr lang="en-US" dirty="0">
              <a:latin typeface="Calibri Light"/>
              <a:cs typeface="Calibri Light"/>
            </a:endParaRPr>
          </a:p>
          <a:p>
            <a:pPr marL="0" indent="0" defTabSz="905255">
              <a:buNone/>
              <a:defRPr sz="3168"/>
            </a:pPr>
            <a:endParaRPr lang="en-US" sz="2750" dirty="0"/>
          </a:p>
        </p:txBody>
      </p:sp>
    </p:spTree>
    <p:extLst>
      <p:ext uri="{BB962C8B-B14F-4D97-AF65-F5344CB8AC3E}">
        <p14:creationId xmlns:p14="http://schemas.microsoft.com/office/powerpoint/2010/main" val="4232275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500"/>
              <a:t>Assessment Questions</a:t>
            </a:r>
            <a:endParaRPr lang="en-US" sz="5500" b="1">
              <a:ln w="11430">
                <a:noFill/>
              </a:ln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1"/>
            <a:ext cx="8229600" cy="4175760"/>
          </a:xfrm>
        </p:spPr>
        <p:txBody>
          <a:bodyPr>
            <a:noAutofit/>
          </a:bodyPr>
          <a:lstStyle/>
          <a:p>
            <a:pPr defTabSz="905255">
              <a:defRPr sz="3168"/>
            </a:pPr>
            <a:r>
              <a:rPr lang="en-US" sz="2000" dirty="0">
                <a:solidFill>
                  <a:srgbClr val="004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options are available to accomplish your goals?</a:t>
            </a:r>
          </a:p>
          <a:p>
            <a:pPr defTabSz="905255">
              <a:defRPr sz="3168"/>
            </a:pPr>
            <a:r>
              <a:rPr lang="en-US" sz="2000" dirty="0">
                <a:solidFill>
                  <a:srgbClr val="004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 can you find information about colleges?</a:t>
            </a:r>
          </a:p>
          <a:p>
            <a:pPr defTabSz="905255">
              <a:defRPr sz="3168"/>
            </a:pPr>
            <a:r>
              <a:rPr lang="en-US" sz="2000" dirty="0">
                <a:solidFill>
                  <a:srgbClr val="004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can you pay for college or post-secondary school?</a:t>
            </a:r>
          </a:p>
          <a:p>
            <a:pPr defTabSz="905255">
              <a:defRPr sz="3168"/>
            </a:pPr>
            <a:r>
              <a:rPr lang="en-US" sz="2000" dirty="0">
                <a:solidFill>
                  <a:srgbClr val="004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the military an option for you?</a:t>
            </a:r>
          </a:p>
          <a:p>
            <a:pPr defTabSz="905255">
              <a:defRPr sz="3168"/>
            </a:pPr>
            <a:r>
              <a:rPr lang="en-US" sz="2000" dirty="0">
                <a:solidFill>
                  <a:srgbClr val="004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if you have no idea what you want to do after high school?</a:t>
            </a:r>
          </a:p>
          <a:p>
            <a:pPr defTabSz="905255">
              <a:defRPr sz="3168"/>
            </a:pPr>
            <a:r>
              <a:rPr lang="en-US" sz="2000" dirty="0">
                <a:solidFill>
                  <a:srgbClr val="004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can I access tuition reimbursement?</a:t>
            </a:r>
          </a:p>
          <a:p>
            <a:pPr marL="0" indent="0" defTabSz="905255">
              <a:buNone/>
              <a:defRPr sz="3168"/>
            </a:pPr>
            <a:endParaRPr lang="en-US" sz="2750" dirty="0"/>
          </a:p>
        </p:txBody>
      </p:sp>
    </p:spTree>
    <p:extLst>
      <p:ext uri="{BB962C8B-B14F-4D97-AF65-F5344CB8AC3E}">
        <p14:creationId xmlns:p14="http://schemas.microsoft.com/office/powerpoint/2010/main" val="1287334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53AF17-020C-453D-855F-DA47041EB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CFM Document Links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6D0C8D9-55F4-4321-877E-72A6235D9D12}"/>
              </a:ext>
            </a:extLst>
          </p:cNvPr>
          <p:cNvSpPr txBox="1"/>
          <p:nvPr/>
        </p:nvSpPr>
        <p:spPr>
          <a:xfrm>
            <a:off x="850790" y="2447046"/>
            <a:ext cx="744242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The Curriculum Framework can be found at:</a:t>
            </a:r>
          </a:p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	</a:t>
            </a:r>
            <a:r>
              <a:rPr lang="en-US" dirty="0">
                <a:hlinkClick r:id="rId2"/>
              </a:rPr>
              <a:t> http://www.p12.nysed.gov/cte/ctepolicy/documents/CFM.2018initialRelease508.pdf </a:t>
            </a:r>
            <a:r>
              <a:rPr lang="en-US" b="1" dirty="0">
                <a:solidFill>
                  <a:schemeClr val="accent2"/>
                </a:solidFill>
              </a:rPr>
              <a:t>	</a:t>
            </a:r>
          </a:p>
          <a:p>
            <a:pPr>
              <a:buNone/>
            </a:pPr>
            <a:endParaRPr lang="en-US" b="1" dirty="0">
              <a:solidFill>
                <a:schemeClr val="accent2"/>
              </a:solidFill>
              <a:hlinkClick r:id="rId3"/>
            </a:endParaRPr>
          </a:p>
          <a:p>
            <a:pPr>
              <a:buNone/>
            </a:pPr>
            <a:r>
              <a:rPr lang="en-US" dirty="0">
                <a:solidFill>
                  <a:schemeClr val="accent2"/>
                </a:solidFill>
                <a:hlinkClick r:id="rId3"/>
              </a:rPr>
              <a:t>https://nyctecenter.org/instruction/cfm</a:t>
            </a:r>
            <a:endParaRPr lang="en-US" dirty="0">
              <a:solidFill>
                <a:schemeClr val="accent2"/>
              </a:solidFill>
            </a:endParaRPr>
          </a:p>
          <a:p>
            <a:pPr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		</a:t>
            </a:r>
          </a:p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The Resource Guide can be found at:</a:t>
            </a:r>
          </a:p>
          <a:p>
            <a:pPr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dirty="0">
                <a:hlinkClick r:id="rId4"/>
              </a:rPr>
              <a:t>https://nyctecenter.org/images/CFM_Resource_Guide_FINAL_508.pdf</a:t>
            </a:r>
            <a:r>
              <a:rPr lang="en-US" b="1" dirty="0">
                <a:solidFill>
                  <a:schemeClr val="accent2"/>
                </a:solidFill>
              </a:rPr>
              <a:t>	</a:t>
            </a:r>
            <a:r>
              <a:rPr lang="en-US" dirty="0"/>
              <a:t> 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6122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cd82c5b-74c9-4827-94f1-5bf219ae6b20">
      <UserInfo>
        <DisplayName/>
        <AccountId xsi:nil="true"/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1A42C9A1FF0C4E8EFDD6E1EC68268E" ma:contentTypeVersion="12" ma:contentTypeDescription="Create a new document." ma:contentTypeScope="" ma:versionID="74f415700e677f67570d1265c4de6c02">
  <xsd:schema xmlns:xsd="http://www.w3.org/2001/XMLSchema" xmlns:xs="http://www.w3.org/2001/XMLSchema" xmlns:p="http://schemas.microsoft.com/office/2006/metadata/properties" xmlns:ns2="bfa4db11-c700-41fb-b639-f7e6b4e680b5" xmlns:ns3="9cd82c5b-74c9-4827-94f1-5bf219ae6b20" targetNamespace="http://schemas.microsoft.com/office/2006/metadata/properties" ma:root="true" ma:fieldsID="60f53a838a094153ce095486d560252d" ns2:_="" ns3:_="">
    <xsd:import namespace="bfa4db11-c700-41fb-b639-f7e6b4e680b5"/>
    <xsd:import namespace="9cd82c5b-74c9-4827-94f1-5bf219ae6b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a4db11-c700-41fb-b639-f7e6b4e680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d82c5b-74c9-4827-94f1-5bf219ae6b2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8332A4-542C-494D-8506-1C720B46413C}">
  <ds:schemaRefs>
    <ds:schemaRef ds:uri="http://schemas.microsoft.com/office/infopath/2007/PartnerControls"/>
    <ds:schemaRef ds:uri="bfa4db11-c700-41fb-b639-f7e6b4e680b5"/>
    <ds:schemaRef ds:uri="http://purl.org/dc/dcmitype/"/>
    <ds:schemaRef ds:uri="http://schemas.microsoft.com/office/2006/documentManagement/types"/>
    <ds:schemaRef ds:uri="http://www.w3.org/XML/1998/namespace"/>
    <ds:schemaRef ds:uri="http://purl.org/dc/elements/1.1/"/>
    <ds:schemaRef ds:uri="9cd82c5b-74c9-4827-94f1-5bf219ae6b20"/>
    <ds:schemaRef ds:uri="http://purl.org/dc/terms/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D6113DE-D385-4A48-8B16-CD7F492379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a4db11-c700-41fb-b639-f7e6b4e680b5"/>
    <ds:schemaRef ds:uri="9cd82c5b-74c9-4827-94f1-5bf219ae6b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F85DF1F-BC57-4156-92DD-D8D43BF525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747</TotalTime>
  <Words>721</Words>
  <Application>Microsoft Office PowerPoint</Application>
  <PresentationFormat>On-screen Show (4:3)</PresentationFormat>
  <Paragraphs>177</Paragraphs>
  <Slides>27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ＭＳ Ｐゴシック</vt:lpstr>
      <vt:lpstr>Arial</vt:lpstr>
      <vt:lpstr>Arial,Sans-Serif</vt:lpstr>
      <vt:lpstr>BankGothic Md BT</vt:lpstr>
      <vt:lpstr>Calibri</vt:lpstr>
      <vt:lpstr>Calibri Light</vt:lpstr>
      <vt:lpstr>Gill Sans</vt:lpstr>
      <vt:lpstr>Roboto</vt:lpstr>
      <vt:lpstr>Times New Roman</vt:lpstr>
      <vt:lpstr>Office Theme</vt:lpstr>
      <vt:lpstr>   WHAT’S NEXT: Options Beyond High School Marsha Iverson, CTE Technical Assistance Center of New York New York and Yonkers Field Associate July 14, 2020 marsha@spnet.us</vt:lpstr>
      <vt:lpstr>EconEdLink Membership</vt:lpstr>
      <vt:lpstr>Professional Development Certificate</vt:lpstr>
      <vt:lpstr>Agenda</vt:lpstr>
      <vt:lpstr>Objectives</vt:lpstr>
      <vt:lpstr>National Standards</vt:lpstr>
      <vt:lpstr>New York State Standards</vt:lpstr>
      <vt:lpstr>Assessment Questions</vt:lpstr>
      <vt:lpstr>CFM Document Links</vt:lpstr>
      <vt:lpstr>STRUCTURE OF CFM CURRICULUM</vt:lpstr>
      <vt:lpstr>CFM RESOURCE GUIDE</vt:lpstr>
      <vt:lpstr>CFM DELIVERY OPTIONS IN NEW YORK STATE </vt:lpstr>
      <vt:lpstr>CAREER MANAGEMENT MODULE OPTIONS BEYOND HIGH SCHOOL (CM.2) </vt:lpstr>
      <vt:lpstr>UNIT CONTENT</vt:lpstr>
      <vt:lpstr>PowerPoint Presentation</vt:lpstr>
      <vt:lpstr>Is Post-Secondary Education an Option?</vt:lpstr>
      <vt:lpstr>Comparing College Costs </vt:lpstr>
      <vt:lpstr>Military</vt:lpstr>
      <vt:lpstr>All the Difference</vt:lpstr>
      <vt:lpstr> Activity/Instructional Ideas  </vt:lpstr>
      <vt:lpstr>10 Alternatives to College</vt:lpstr>
      <vt:lpstr>Resources</vt:lpstr>
      <vt:lpstr>Additional Resources</vt:lpstr>
      <vt:lpstr>Additional Resources</vt:lpstr>
      <vt:lpstr>Additional Resources</vt:lpstr>
      <vt:lpstr>CEE Affiliates</vt:lpstr>
      <vt:lpstr>  Thank You to Our Sponsors!  Contact: Marsha Iverson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Business of….?</dc:title>
  <dc:creator>Marsha Masters</dc:creator>
  <cp:lastModifiedBy>Conference3 NoteBook</cp:lastModifiedBy>
  <cp:revision>145</cp:revision>
  <dcterms:created xsi:type="dcterms:W3CDTF">2012-09-11T15:07:18Z</dcterms:created>
  <dcterms:modified xsi:type="dcterms:W3CDTF">2020-07-14T13:19:06Z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0x010100481A42C9A1FF0C4E8EFDD6E1EC68268E</vt:lpwstr>
  </property>
  <property fmtid="{D5CDD505-2E9C-101B-9397-08002B2CF9AE}" pid="3" name="Order">
    <vt:r8>2199100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</Properties>
</file>