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5"/>
  </p:notesMasterIdLst>
  <p:sldIdLst>
    <p:sldId id="309" r:id="rId2"/>
    <p:sldId id="358" r:id="rId3"/>
    <p:sldId id="3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>
      <p:cViewPr varScale="1">
        <p:scale>
          <a:sx n="99" d="100"/>
          <a:sy n="99" d="100"/>
        </p:scale>
        <p:origin x="88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EAB3C-F9CB-4B48-B384-AAAD957265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376B3-FFD8-4F2D-B7B8-1CAABDF3B1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3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58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7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8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9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17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8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2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7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668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628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D074AA-427A-4139-B155-846447288B1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C7038C4-ACD9-4924-9512-5A2819CA9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40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22" y="1143000"/>
            <a:ext cx="6550220" cy="437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91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391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7A4BFF"/>
                </a:solidFill>
                <a:latin typeface="Rockwell Extra Bold" pitchFamily="18" charset="0"/>
              </a:rPr>
              <a:t>ECONOMICS 101</a:t>
            </a:r>
          </a:p>
          <a:p>
            <a:pPr algn="ctr" eaLnBrk="1" hangingPunct="1"/>
            <a:endParaRPr lang="en-US" sz="1200" b="1" dirty="0">
              <a:solidFill>
                <a:srgbClr val="7A4BFF"/>
              </a:solidFill>
              <a:latin typeface="Tahoma" pitchFamily="34" charset="0"/>
            </a:endParaRPr>
          </a:p>
          <a:p>
            <a:pPr algn="ctr" eaLnBrk="1" hangingPunct="1"/>
            <a:endParaRPr lang="en-US" sz="200" b="1" dirty="0">
              <a:solidFill>
                <a:srgbClr val="7A4BFF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600" b="1" dirty="0">
                <a:solidFill>
                  <a:srgbClr val="000000"/>
                </a:solidFill>
                <a:latin typeface="Tahoma" pitchFamily="34" charset="0"/>
              </a:rPr>
              <a:t>Economics is the study of _________</a:t>
            </a:r>
          </a:p>
          <a:p>
            <a:pPr algn="ctr" eaLnBrk="1" hangingPunct="1"/>
            <a:r>
              <a:rPr lang="en-US" sz="1600" b="1" dirty="0">
                <a:solidFill>
                  <a:srgbClr val="000000"/>
                </a:solidFill>
                <a:latin typeface="Tahoma" pitchFamily="34" charset="0"/>
              </a:rPr>
              <a:t>(as they pertain to _________, _________, and the _________).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676400" y="1447800"/>
            <a:ext cx="485775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Every nation has productive re</a:t>
            </a:r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sources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609600" y="2667000"/>
            <a:ext cx="2209800" cy="9144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Tahoma" pitchFamily="34" charset="0"/>
              </a:rPr>
              <a:t>__________________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Resources from the earth, unaltered by man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200400" y="2667000"/>
            <a:ext cx="2133600" cy="9144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Tahoma" pitchFamily="34" charset="0"/>
              </a:rPr>
              <a:t>__________________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People’s effort, skills, and knowledge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5638800" y="2667000"/>
            <a:ext cx="2133600" cy="9144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  <a:latin typeface="Tahoma" pitchFamily="34" charset="0"/>
              </a:rPr>
              <a:t>__________________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Man-made resources 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used over and over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2362200" y="3886200"/>
            <a:ext cx="38862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which are used to produce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2057400" y="4343400"/>
            <a:ext cx="1771650" cy="4572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4038600" y="4495800"/>
            <a:ext cx="40005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and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5370" name="Line 14"/>
          <p:cNvSpPr>
            <a:spLocks noChangeShapeType="1"/>
          </p:cNvSpPr>
          <p:nvPr/>
        </p:nvSpPr>
        <p:spPr bwMode="auto">
          <a:xfrm flipH="1">
            <a:off x="2438400" y="1905000"/>
            <a:ext cx="62865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5371" name="Line 15"/>
          <p:cNvSpPr>
            <a:spLocks noChangeShapeType="1"/>
          </p:cNvSpPr>
          <p:nvPr/>
        </p:nvSpPr>
        <p:spPr bwMode="auto">
          <a:xfrm>
            <a:off x="4267200" y="1981200"/>
            <a:ext cx="0" cy="457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5372" name="Line 16"/>
          <p:cNvSpPr>
            <a:spLocks noChangeShapeType="1"/>
          </p:cNvSpPr>
          <p:nvPr/>
        </p:nvSpPr>
        <p:spPr bwMode="auto">
          <a:xfrm>
            <a:off x="5410200" y="1905000"/>
            <a:ext cx="457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5373" name="Text Box 17"/>
          <p:cNvSpPr txBox="1">
            <a:spLocks noChangeArrowheads="1"/>
          </p:cNvSpPr>
          <p:nvPr/>
        </p:nvSpPr>
        <p:spPr bwMode="auto">
          <a:xfrm rot="5400000">
            <a:off x="7369969" y="2764631"/>
            <a:ext cx="1828800" cy="719138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Tahoma" pitchFamily="34" charset="0"/>
              </a:rPr>
              <a:t>__________________</a:t>
            </a:r>
          </a:p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Tahoma" pitchFamily="34" charset="0"/>
              </a:rPr>
              <a:t>Goods used in production to become part of a product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4" name="Text Box 19"/>
          <p:cNvSpPr txBox="1">
            <a:spLocks noChangeArrowheads="1"/>
          </p:cNvSpPr>
          <p:nvPr/>
        </p:nvSpPr>
        <p:spPr bwMode="auto">
          <a:xfrm>
            <a:off x="4648200" y="4343400"/>
            <a:ext cx="1771650" cy="4572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sp>
        <p:nvSpPr>
          <p:cNvPr id="15375" name="Text Box 20"/>
          <p:cNvSpPr txBox="1">
            <a:spLocks noChangeArrowheads="1"/>
          </p:cNvSpPr>
          <p:nvPr/>
        </p:nvSpPr>
        <p:spPr bwMode="auto">
          <a:xfrm>
            <a:off x="0" y="5257800"/>
            <a:ext cx="2209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376" name="Text Box 21"/>
          <p:cNvSpPr txBox="1">
            <a:spLocks noChangeArrowheads="1"/>
          </p:cNvSpPr>
          <p:nvPr/>
        </p:nvSpPr>
        <p:spPr bwMode="auto">
          <a:xfrm>
            <a:off x="0" y="5257800"/>
            <a:ext cx="9144000" cy="2124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377" name="Text Box 13"/>
          <p:cNvSpPr txBox="1">
            <a:spLocks noChangeArrowheads="1"/>
          </p:cNvSpPr>
          <p:nvPr/>
        </p:nvSpPr>
        <p:spPr bwMode="auto">
          <a:xfrm>
            <a:off x="1066800" y="5257800"/>
            <a:ext cx="6324600" cy="4572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to be __________________ or __________________ with money (savings).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71702" name="Text Box 22"/>
          <p:cNvSpPr txBox="1">
            <a:spLocks noChangeArrowheads="1"/>
          </p:cNvSpPr>
          <p:nvPr/>
        </p:nvSpPr>
        <p:spPr bwMode="auto">
          <a:xfrm>
            <a:off x="5334000" y="6858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choices</a:t>
            </a:r>
          </a:p>
        </p:txBody>
      </p:sp>
      <p:sp>
        <p:nvSpPr>
          <p:cNvPr id="71703" name="Text Box 23"/>
          <p:cNvSpPr txBox="1">
            <a:spLocks noChangeArrowheads="1"/>
          </p:cNvSpPr>
          <p:nvPr/>
        </p:nvSpPr>
        <p:spPr bwMode="auto">
          <a:xfrm>
            <a:off x="6400800" y="91440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government</a:t>
            </a:r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4495800" y="9144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producers</a:t>
            </a:r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3048000" y="9144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consumers</a:t>
            </a:r>
          </a:p>
        </p:txBody>
      </p:sp>
      <p:sp>
        <p:nvSpPr>
          <p:cNvPr id="71706" name="Text Box 26"/>
          <p:cNvSpPr txBox="1">
            <a:spLocks noChangeArrowheads="1"/>
          </p:cNvSpPr>
          <p:nvPr/>
        </p:nvSpPr>
        <p:spPr bwMode="auto">
          <a:xfrm>
            <a:off x="6096000" y="27432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capital</a:t>
            </a:r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3733800" y="27432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human</a:t>
            </a:r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1143000" y="27432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natural</a:t>
            </a:r>
          </a:p>
        </p:txBody>
      </p:sp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1981200" y="53340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bartered</a:t>
            </a:r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4953000" y="44196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services</a:t>
            </a:r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2362200" y="44196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goods</a:t>
            </a:r>
          </a:p>
        </p:txBody>
      </p:sp>
      <p:sp>
        <p:nvSpPr>
          <p:cNvPr id="71712" name="Text Box 32"/>
          <p:cNvSpPr txBox="1">
            <a:spLocks noChangeArrowheads="1"/>
          </p:cNvSpPr>
          <p:nvPr/>
        </p:nvSpPr>
        <p:spPr bwMode="auto">
          <a:xfrm rot="5400000">
            <a:off x="7712075" y="2955925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intermediate</a:t>
            </a:r>
          </a:p>
        </p:txBody>
      </p:sp>
      <p:sp>
        <p:nvSpPr>
          <p:cNvPr id="71713" name="Text Box 33"/>
          <p:cNvSpPr txBox="1">
            <a:spLocks noChangeArrowheads="1"/>
          </p:cNvSpPr>
          <p:nvPr/>
        </p:nvSpPr>
        <p:spPr bwMode="auto">
          <a:xfrm>
            <a:off x="3962400" y="53340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purchased</a:t>
            </a:r>
          </a:p>
        </p:txBody>
      </p:sp>
    </p:spTree>
    <p:extLst>
      <p:ext uri="{BB962C8B-B14F-4D97-AF65-F5344CB8AC3E}">
        <p14:creationId xmlns:p14="http://schemas.microsoft.com/office/powerpoint/2010/main" val="300767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2" grpId="0"/>
      <p:bldP spid="71703" grpId="0"/>
      <p:bldP spid="71704" grpId="0"/>
      <p:bldP spid="71705" grpId="0"/>
      <p:bldP spid="71706" grpId="0"/>
      <p:bldP spid="71707" grpId="0"/>
      <p:bldP spid="71708" grpId="0"/>
      <p:bldP spid="71709" grpId="0"/>
      <p:bldP spid="71710" grpId="0"/>
      <p:bldP spid="71711" grpId="0"/>
      <p:bldP spid="71712" grpId="0"/>
      <p:bldP spid="717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9"/>
          <p:cNvSpPr txBox="1">
            <a:spLocks noChangeArrowheads="1"/>
          </p:cNvSpPr>
          <p:nvPr/>
        </p:nvSpPr>
        <p:spPr bwMode="auto">
          <a:xfrm>
            <a:off x="0" y="2590800"/>
            <a:ext cx="9144000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0" y="5181600"/>
            <a:ext cx="20574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717925" y="323850"/>
            <a:ext cx="10287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however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457200" y="609600"/>
            <a:ext cx="3146425" cy="5334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Productive resources, and therefore, goods and services, are </a:t>
            </a:r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limited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4860925" y="609600"/>
            <a:ext cx="2987675" cy="5334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Human wants (needs) </a:t>
            </a: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are basically </a:t>
            </a:r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unlimited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3200400" y="1676400"/>
            <a:ext cx="2057400" cy="47625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dirty="0">
              <a:latin typeface="Calibri" pitchFamily="34" charset="0"/>
            </a:endParaRP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2133600" y="2819400"/>
            <a:ext cx="4114800" cy="9144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8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economic __________________ (resulting in</a:t>
            </a:r>
          </a:p>
          <a:p>
            <a:pPr algn="ctr" eaLnBrk="1" hangingPunct="1"/>
            <a:endParaRPr lang="en-US" sz="14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__________________  __________________)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2819400" y="3810000"/>
            <a:ext cx="27432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when answering </a:t>
            </a:r>
          </a:p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three basic economic questions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395" name="Text Box 13"/>
          <p:cNvSpPr txBox="1">
            <a:spLocks noChangeArrowheads="1"/>
          </p:cNvSpPr>
          <p:nvPr/>
        </p:nvSpPr>
        <p:spPr bwMode="auto">
          <a:xfrm>
            <a:off x="914400" y="4648200"/>
            <a:ext cx="2171700" cy="6858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2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200" dirty="0">
                <a:solidFill>
                  <a:srgbClr val="000000"/>
                </a:solidFill>
                <a:latin typeface="Tahoma" pitchFamily="34" charset="0"/>
              </a:rPr>
              <a:t>___________ goods and </a:t>
            </a:r>
          </a:p>
          <a:p>
            <a:pPr algn="ctr" eaLnBrk="1" hangingPunct="1"/>
            <a:r>
              <a:rPr lang="en-US" sz="1200" dirty="0">
                <a:solidFill>
                  <a:srgbClr val="000000"/>
                </a:solidFill>
                <a:latin typeface="Tahoma" pitchFamily="34" charset="0"/>
              </a:rPr>
              <a:t>services will be produced?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396" name="Text Box 14"/>
          <p:cNvSpPr txBox="1">
            <a:spLocks noChangeArrowheads="1"/>
          </p:cNvSpPr>
          <p:nvPr/>
        </p:nvSpPr>
        <p:spPr bwMode="auto">
          <a:xfrm>
            <a:off x="3200400" y="4648200"/>
            <a:ext cx="2286000" cy="6858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2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200" dirty="0">
                <a:solidFill>
                  <a:srgbClr val="000000"/>
                </a:solidFill>
                <a:latin typeface="Tahoma" pitchFamily="34" charset="0"/>
              </a:rPr>
              <a:t>___________ will the goods and services be produced?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5638800" y="4648200"/>
            <a:ext cx="2209800" cy="6858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2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200" dirty="0">
                <a:solidFill>
                  <a:srgbClr val="000000"/>
                </a:solidFill>
                <a:latin typeface="Tahoma" pitchFamily="34" charset="0"/>
              </a:rPr>
              <a:t>___  _______ will the goods and services be distributed?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398" name="Text Box 16"/>
          <p:cNvSpPr txBox="1">
            <a:spLocks noChangeArrowheads="1"/>
          </p:cNvSpPr>
          <p:nvPr/>
        </p:nvSpPr>
        <p:spPr bwMode="auto">
          <a:xfrm>
            <a:off x="1295400" y="5486400"/>
            <a:ext cx="6096000" cy="60960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Answering these questions most efficiently creates the need for</a:t>
            </a:r>
          </a:p>
          <a:p>
            <a:pPr algn="ctr" eaLnBrk="1" hangingPunct="1"/>
            <a:endParaRPr lang="en-US" sz="6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400" dirty="0">
                <a:solidFill>
                  <a:srgbClr val="000000"/>
                </a:solidFill>
                <a:latin typeface="Tahoma" pitchFamily="34" charset="0"/>
              </a:rPr>
              <a:t>___________________  and ___________________ resulting in trade.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399" name="Text Box 17"/>
          <p:cNvSpPr txBox="1">
            <a:spLocks noChangeArrowheads="1"/>
          </p:cNvSpPr>
          <p:nvPr/>
        </p:nvSpPr>
        <p:spPr bwMode="auto">
          <a:xfrm>
            <a:off x="1066800" y="2286000"/>
            <a:ext cx="62484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Consequently, buyers (consumers) and sellers (producers) have to make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400" name="Line 18"/>
          <p:cNvSpPr>
            <a:spLocks noChangeShapeType="1"/>
          </p:cNvSpPr>
          <p:nvPr/>
        </p:nvSpPr>
        <p:spPr bwMode="auto">
          <a:xfrm flipH="1">
            <a:off x="5486400" y="1295400"/>
            <a:ext cx="68580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6401" name="Line 19"/>
          <p:cNvSpPr>
            <a:spLocks noChangeShapeType="1"/>
          </p:cNvSpPr>
          <p:nvPr/>
        </p:nvSpPr>
        <p:spPr bwMode="auto">
          <a:xfrm>
            <a:off x="2209800" y="1295400"/>
            <a:ext cx="685800" cy="2857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6402" name="Line 20"/>
          <p:cNvSpPr>
            <a:spLocks noChangeShapeType="1"/>
          </p:cNvSpPr>
          <p:nvPr/>
        </p:nvSpPr>
        <p:spPr bwMode="auto">
          <a:xfrm flipH="1">
            <a:off x="2438400" y="4343400"/>
            <a:ext cx="228600" cy="1714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6403" name="Line 21"/>
          <p:cNvSpPr>
            <a:spLocks noChangeShapeType="1"/>
          </p:cNvSpPr>
          <p:nvPr/>
        </p:nvSpPr>
        <p:spPr bwMode="auto">
          <a:xfrm>
            <a:off x="4267200" y="43434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6404" name="Line 22"/>
          <p:cNvSpPr>
            <a:spLocks noChangeShapeType="1"/>
          </p:cNvSpPr>
          <p:nvPr/>
        </p:nvSpPr>
        <p:spPr bwMode="auto">
          <a:xfrm>
            <a:off x="5562600" y="4343400"/>
            <a:ext cx="285750" cy="1714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16405" name="Text Box 23"/>
          <p:cNvSpPr txBox="1"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000000"/>
                </a:solidFill>
                <a:latin typeface="Tahoma" pitchFamily="34" charset="0"/>
              </a:rPr>
              <a:t>Economics:  ___________ - __________ under ___________.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6406" name="Text Box 24"/>
          <p:cNvSpPr txBox="1">
            <a:spLocks noChangeArrowheads="1"/>
          </p:cNvSpPr>
          <p:nvPr/>
        </p:nvSpPr>
        <p:spPr bwMode="auto">
          <a:xfrm rot="-5400000">
            <a:off x="-419100" y="4686300"/>
            <a:ext cx="1771650" cy="628650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Tahoma" pitchFamily="34" charset="0"/>
              </a:rPr>
              <a:t>__________  ___________</a:t>
            </a:r>
          </a:p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Tahoma" pitchFamily="34" charset="0"/>
              </a:rPr>
              <a:t>Buyers and sellers answer ?’s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407" name="Text Box 25"/>
          <p:cNvSpPr txBox="1">
            <a:spLocks noChangeArrowheads="1"/>
          </p:cNvSpPr>
          <p:nvPr/>
        </p:nvSpPr>
        <p:spPr bwMode="auto">
          <a:xfrm rot="5400000">
            <a:off x="7398544" y="4564856"/>
            <a:ext cx="1714500" cy="661988"/>
          </a:xfrm>
          <a:prstGeom prst="rect">
            <a:avLst/>
          </a:prstGeom>
          <a:solidFill>
            <a:srgbClr val="FFFFFF"/>
          </a:solidFill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1000" dirty="0">
              <a:solidFill>
                <a:srgbClr val="000000"/>
              </a:solidFill>
              <a:latin typeface="Tahoma" pitchFamily="34" charset="0"/>
            </a:endParaRPr>
          </a:p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Tahoma" pitchFamily="34" charset="0"/>
              </a:rPr>
              <a:t>___________  ___________</a:t>
            </a:r>
          </a:p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Tahoma" pitchFamily="34" charset="0"/>
              </a:rPr>
              <a:t>Government answers ?’s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408" name="Text Box 26"/>
          <p:cNvSpPr txBox="1">
            <a:spLocks noChangeArrowheads="1"/>
          </p:cNvSpPr>
          <p:nvPr/>
        </p:nvSpPr>
        <p:spPr bwMode="auto">
          <a:xfrm>
            <a:off x="3733800" y="1295400"/>
            <a:ext cx="10287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1400" i="1" dirty="0">
                <a:solidFill>
                  <a:srgbClr val="000000"/>
                </a:solidFill>
                <a:latin typeface="Tahoma" pitchFamily="34" charset="0"/>
              </a:rPr>
              <a:t>resulting in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72731" name="Text Box 27"/>
          <p:cNvSpPr txBox="1">
            <a:spLocks noChangeArrowheads="1"/>
          </p:cNvSpPr>
          <p:nvPr/>
        </p:nvSpPr>
        <p:spPr bwMode="auto">
          <a:xfrm rot="-5400000">
            <a:off x="-609600" y="487680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FF3300"/>
                </a:solidFill>
                <a:latin typeface="Calibri" pitchFamily="34" charset="0"/>
              </a:rPr>
              <a:t>market economy</a:t>
            </a:r>
          </a:p>
        </p:txBody>
      </p:sp>
      <p:sp>
        <p:nvSpPr>
          <p:cNvPr id="72732" name="Text Box 28"/>
          <p:cNvSpPr txBox="1">
            <a:spLocks noChangeArrowheads="1"/>
          </p:cNvSpPr>
          <p:nvPr/>
        </p:nvSpPr>
        <p:spPr bwMode="auto">
          <a:xfrm rot="5400000">
            <a:off x="7369175" y="4746625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FF3300"/>
                </a:solidFill>
                <a:latin typeface="Calibri" pitchFamily="34" charset="0"/>
              </a:rPr>
              <a:t>command economy</a:t>
            </a: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72733" name="Text Box 29"/>
          <p:cNvSpPr txBox="1">
            <a:spLocks noChangeArrowheads="1"/>
          </p:cNvSpPr>
          <p:nvPr/>
        </p:nvSpPr>
        <p:spPr bwMode="auto">
          <a:xfrm>
            <a:off x="6858000" y="61722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folHlink"/>
                </a:solidFill>
                <a:latin typeface="Calibri" pitchFamily="34" charset="0"/>
              </a:rPr>
              <a:t>scarcity</a:t>
            </a:r>
          </a:p>
        </p:txBody>
      </p: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4267200" y="61722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folHlink"/>
                </a:solidFill>
                <a:latin typeface="Calibri" pitchFamily="34" charset="0"/>
              </a:rPr>
              <a:t>making</a:t>
            </a:r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2438400" y="61722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folHlink"/>
                </a:solidFill>
                <a:latin typeface="Calibri" pitchFamily="34" charset="0"/>
              </a:rPr>
              <a:t>decision</a:t>
            </a:r>
          </a:p>
        </p:txBody>
      </p:sp>
      <p:sp>
        <p:nvSpPr>
          <p:cNvPr id="72736" name="Text Box 32"/>
          <p:cNvSpPr txBox="1">
            <a:spLocks noChangeArrowheads="1"/>
          </p:cNvSpPr>
          <p:nvPr/>
        </p:nvSpPr>
        <p:spPr bwMode="auto">
          <a:xfrm>
            <a:off x="3810000" y="571500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interdependence</a:t>
            </a:r>
          </a:p>
        </p:txBody>
      </p:sp>
      <p:sp>
        <p:nvSpPr>
          <p:cNvPr id="72737" name="Text Box 33"/>
          <p:cNvSpPr txBox="1">
            <a:spLocks noChangeArrowheads="1"/>
          </p:cNvSpPr>
          <p:nvPr/>
        </p:nvSpPr>
        <p:spPr bwMode="auto">
          <a:xfrm>
            <a:off x="1600200" y="57150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specialization</a:t>
            </a:r>
          </a:p>
        </p:txBody>
      </p:sp>
      <p:sp>
        <p:nvSpPr>
          <p:cNvPr id="72738" name="Text Box 34"/>
          <p:cNvSpPr txBox="1">
            <a:spLocks noChangeArrowheads="1"/>
          </p:cNvSpPr>
          <p:nvPr/>
        </p:nvSpPr>
        <p:spPr bwMode="auto">
          <a:xfrm>
            <a:off x="5638800" y="47244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To whom</a:t>
            </a:r>
          </a:p>
        </p:txBody>
      </p:sp>
      <p:sp>
        <p:nvSpPr>
          <p:cNvPr id="72739" name="Text Box 35"/>
          <p:cNvSpPr txBox="1">
            <a:spLocks noChangeArrowheads="1"/>
          </p:cNvSpPr>
          <p:nvPr/>
        </p:nvSpPr>
        <p:spPr bwMode="auto">
          <a:xfrm>
            <a:off x="3124200" y="47244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How</a:t>
            </a:r>
          </a:p>
        </p:txBody>
      </p:sp>
      <p:sp>
        <p:nvSpPr>
          <p:cNvPr id="72740" name="Text Box 36"/>
          <p:cNvSpPr txBox="1">
            <a:spLocks noChangeArrowheads="1"/>
          </p:cNvSpPr>
          <p:nvPr/>
        </p:nvSpPr>
        <p:spPr bwMode="auto">
          <a:xfrm>
            <a:off x="990600" y="47244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What</a:t>
            </a:r>
          </a:p>
        </p:txBody>
      </p:sp>
      <p:sp>
        <p:nvSpPr>
          <p:cNvPr id="72741" name="Text Box 37"/>
          <p:cNvSpPr txBox="1">
            <a:spLocks noChangeArrowheads="1"/>
          </p:cNvSpPr>
          <p:nvPr/>
        </p:nvSpPr>
        <p:spPr bwMode="auto">
          <a:xfrm>
            <a:off x="4495800" y="32766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cost</a:t>
            </a:r>
          </a:p>
        </p:txBody>
      </p:sp>
      <p:sp>
        <p:nvSpPr>
          <p:cNvPr id="72742" name="Text Box 38"/>
          <p:cNvSpPr txBox="1">
            <a:spLocks noChangeArrowheads="1"/>
          </p:cNvSpPr>
          <p:nvPr/>
        </p:nvSpPr>
        <p:spPr bwMode="auto">
          <a:xfrm>
            <a:off x="2438400" y="3276600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opportunity</a:t>
            </a:r>
          </a:p>
        </p:txBody>
      </p:sp>
      <p:sp>
        <p:nvSpPr>
          <p:cNvPr id="72743" name="Text Box 39"/>
          <p:cNvSpPr txBox="1">
            <a:spLocks noChangeArrowheads="1"/>
          </p:cNvSpPr>
          <p:nvPr/>
        </p:nvSpPr>
        <p:spPr bwMode="auto">
          <a:xfrm>
            <a:off x="3505200" y="28956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3300"/>
                </a:solidFill>
                <a:latin typeface="Calibri" pitchFamily="34" charset="0"/>
              </a:rPr>
              <a:t>choices</a:t>
            </a:r>
          </a:p>
        </p:txBody>
      </p:sp>
      <p:sp>
        <p:nvSpPr>
          <p:cNvPr id="72744" name="Text Box 40"/>
          <p:cNvSpPr txBox="1">
            <a:spLocks noChangeArrowheads="1"/>
          </p:cNvSpPr>
          <p:nvPr/>
        </p:nvSpPr>
        <p:spPr bwMode="auto">
          <a:xfrm>
            <a:off x="3276600" y="17526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Calibri" pitchFamily="34" charset="0"/>
              </a:rPr>
              <a:t>SCARCITY</a:t>
            </a:r>
          </a:p>
        </p:txBody>
      </p:sp>
    </p:spTree>
    <p:extLst>
      <p:ext uri="{BB962C8B-B14F-4D97-AF65-F5344CB8AC3E}">
        <p14:creationId xmlns:p14="http://schemas.microsoft.com/office/powerpoint/2010/main" val="129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2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2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31" grpId="0"/>
      <p:bldP spid="72732" grpId="0"/>
      <p:bldP spid="72733" grpId="0"/>
      <p:bldP spid="72734" grpId="0"/>
      <p:bldP spid="72735" grpId="0"/>
      <p:bldP spid="72736" grpId="0"/>
      <p:bldP spid="72737" grpId="0"/>
      <p:bldP spid="72738" grpId="0"/>
      <p:bldP spid="72739" grpId="0"/>
      <p:bldP spid="72740" grpId="0"/>
      <p:bldP spid="72741" grpId="0"/>
      <p:bldP spid="72742" grpId="0"/>
      <p:bldP spid="72743" grpId="0"/>
      <p:bldP spid="727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1338</TotalTime>
  <Words>218</Words>
  <Application>Microsoft Office PowerPoint</Application>
  <PresentationFormat>On-screen Show (4:3)</PresentationFormat>
  <Paragraphs>98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Century Gothic</vt:lpstr>
      <vt:lpstr>Garamond</vt:lpstr>
      <vt:lpstr>Rockwell Extra Bold</vt:lpstr>
      <vt:lpstr>Tahoma</vt:lpstr>
      <vt:lpstr>Savon</vt:lpstr>
      <vt:lpstr> 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Desktop Services</dc:creator>
  <cp:lastModifiedBy>Stover, Lynne - stoverlf</cp:lastModifiedBy>
  <cp:revision>101</cp:revision>
  <dcterms:created xsi:type="dcterms:W3CDTF">2014-03-10T16:31:59Z</dcterms:created>
  <dcterms:modified xsi:type="dcterms:W3CDTF">2020-08-13T20:18:53Z</dcterms:modified>
</cp:coreProperties>
</file>