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8"/>
  </p:notesMasterIdLst>
  <p:sldIdLst>
    <p:sldId id="256" r:id="rId2"/>
    <p:sldId id="667" r:id="rId3"/>
    <p:sldId id="668" r:id="rId4"/>
    <p:sldId id="257" r:id="rId5"/>
    <p:sldId id="258" r:id="rId6"/>
    <p:sldId id="259" r:id="rId7"/>
    <p:sldId id="260" r:id="rId8"/>
    <p:sldId id="605" r:id="rId9"/>
    <p:sldId id="659" r:id="rId10"/>
    <p:sldId id="665" r:id="rId11"/>
    <p:sldId id="658" r:id="rId12"/>
    <p:sldId id="608" r:id="rId13"/>
    <p:sldId id="663" r:id="rId14"/>
    <p:sldId id="344" r:id="rId15"/>
    <p:sldId id="621" r:id="rId16"/>
    <p:sldId id="360" r:id="rId17"/>
    <p:sldId id="661" r:id="rId18"/>
    <p:sldId id="261" r:id="rId19"/>
    <p:sldId id="265" r:id="rId20"/>
    <p:sldId id="262" r:id="rId21"/>
    <p:sldId id="264" r:id="rId22"/>
    <p:sldId id="288" r:id="rId23"/>
    <p:sldId id="289" r:id="rId24"/>
    <p:sldId id="280" r:id="rId25"/>
    <p:sldId id="651" r:id="rId26"/>
    <p:sldId id="613" r:id="rId27"/>
    <p:sldId id="614" r:id="rId28"/>
    <p:sldId id="615" r:id="rId29"/>
    <p:sldId id="616" r:id="rId30"/>
    <p:sldId id="618" r:id="rId31"/>
    <p:sldId id="269" r:id="rId32"/>
    <p:sldId id="655" r:id="rId33"/>
    <p:sldId id="610" r:id="rId34"/>
    <p:sldId id="660" r:id="rId35"/>
    <p:sldId id="669" r:id="rId36"/>
    <p:sldId id="67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1EC28-F775-4527-859B-304110609ED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74EF2-6474-422E-8728-D3FB5140A2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9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73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6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C888-096C-49A8-9309-8DD752BD0E6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1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="" xmlns:a16="http://schemas.microsoft.com/office/drawing/2014/main" id="{EBF3E3A0-D240-4165-8F00-58AC016B59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2C24771-CB5C-402A-B29C-8739BD070F13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="" xmlns:a16="http://schemas.microsoft.com/office/drawing/2014/main" id="{6DEF5285-DB74-4D54-9B52-3D0461592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="" xmlns:a16="http://schemas.microsoft.com/office/drawing/2014/main" id="{3237255E-379D-4A8F-AD36-F9578A270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3634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="" xmlns:a16="http://schemas.microsoft.com/office/drawing/2014/main" id="{A72B5EB8-CF73-477C-A261-D46317E337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B37FA5A-7C27-463A-8B0F-ADD4FC6EAF0D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="" xmlns:a16="http://schemas.microsoft.com/office/drawing/2014/main" id="{069DAB75-1DDB-46A8-810F-D737E49CCC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="" xmlns:a16="http://schemas.microsoft.com/office/drawing/2014/main" id="{A6857FFC-8AF9-4D68-AF69-5BDCDF193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176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="" xmlns:a16="http://schemas.microsoft.com/office/drawing/2014/main" id="{67188DB6-82F3-497A-999A-952959865F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157861-34FD-4E71-991D-933055200615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="" xmlns:a16="http://schemas.microsoft.com/office/drawing/2014/main" id="{973291BE-7B01-4E1F-A98F-AA5792B83F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="" xmlns:a16="http://schemas.microsoft.com/office/drawing/2014/main" id="{5976B769-7850-4CC0-89C9-1755102B7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976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="" xmlns:a16="http://schemas.microsoft.com/office/drawing/2014/main" id="{B897C8E5-E770-4803-9177-78F961F099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489AB9-E591-409F-8EBB-55D2EDA051AF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="" xmlns:a16="http://schemas.microsoft.com/office/drawing/2014/main" id="{4D7692E4-0F70-4C7B-9468-BFC5646EE7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="" xmlns:a16="http://schemas.microsoft.com/office/drawing/2014/main" id="{97F7B1AD-7201-4B21-B96B-264B083CC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6168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="" xmlns:a16="http://schemas.microsoft.com/office/drawing/2014/main" id="{55AA45CB-3818-4E52-9669-BAC397BDF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C95DAD-725A-4725-B1DD-0AC0D0AA1833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="" xmlns:a16="http://schemas.microsoft.com/office/drawing/2014/main" id="{6C2F6ADB-BA75-42A1-B671-FC47388401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="" xmlns:a16="http://schemas.microsoft.com/office/drawing/2014/main" id="{8862174A-3F12-4DA0-BE1F-388EB00EE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482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="" xmlns:a16="http://schemas.microsoft.com/office/drawing/2014/main" id="{EB5F75DE-61E0-4CA5-B8A1-686305B08C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="" xmlns:a16="http://schemas.microsoft.com/office/drawing/2014/main" id="{E2742FE7-6973-40A4-9240-0A80847A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Whenever you make a choice you are actually making two choices—you are choosing to do one thing and also choosing </a:t>
            </a:r>
            <a:r>
              <a:rPr lang="en-US" altLang="en-US" i="1" dirty="0"/>
              <a:t>not</a:t>
            </a:r>
            <a:r>
              <a:rPr lang="en-US" altLang="en-US" dirty="0"/>
              <a:t> to do something else.  What you choose not to do is your opportunity cost.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="" xmlns:a16="http://schemas.microsoft.com/office/drawing/2014/main" id="{90182027-D29B-4825-9BB8-579CC7375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9E45E6D-FF87-4D9F-93BF-D5C81E1725C0}" type="slidenum">
              <a:rPr lang="en-US" altLang="en-US">
                <a:latin typeface="Verdana" panose="020B0604030504040204" pitchFamily="34" charset="0"/>
              </a:rPr>
              <a:pPr/>
              <a:t>33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3487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6512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082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77440"/>
            <a:ext cx="10972800" cy="3779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7359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56998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422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25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1801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5179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22783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84121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06984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2055039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3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/>
  <p:hf sldNum="0" hdr="0" ftr="0" dt="0"/>
  <p:txStyles>
    <p:titleStyle>
      <a:lvl1pPr algn="ctr" rtl="0" eaLnBrk="1" fontAlgn="base" hangingPunct="1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eaLnBrk="1" fontAlgn="base" hangingPunct="1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eaLnBrk="1" fontAlgn="base" hangingPunct="1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eaLnBrk="1" fontAlgn="base" hangingPunct="1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eaLnBrk="1" fontAlgn="base" hangingPunct="1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toverlf@jmu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edlink.org/resources/what-pet-should-i-get-dr-seuss-and-decision-making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991" y="1565148"/>
            <a:ext cx="8624453" cy="17564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Empowering Young Students During Uncertain Times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3545794"/>
            <a:ext cx="7315200" cy="1888651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June </a:t>
            </a:r>
            <a:r>
              <a:rPr lang="en-US" dirty="0">
                <a:solidFill>
                  <a:schemeClr val="bg1"/>
                </a:solidFill>
              </a:rPr>
              <a:t>25, </a:t>
            </a:r>
            <a:r>
              <a:rPr lang="en-US" dirty="0" smtClean="0">
                <a:solidFill>
                  <a:schemeClr val="bg1"/>
                </a:solidFill>
              </a:rPr>
              <a:t>2020ne </a:t>
            </a:r>
            <a:r>
              <a:rPr lang="en-US" dirty="0">
                <a:solidFill>
                  <a:schemeClr val="bg1"/>
                </a:solidFill>
              </a:rPr>
              <a:t>Farrell Stover</a:t>
            </a:r>
          </a:p>
          <a:p>
            <a:r>
              <a:rPr lang="en-US" b="1" i="1" dirty="0" smtClean="0">
                <a:solidFill>
                  <a:schemeClr val="tx2"/>
                </a:solidFill>
                <a:latin typeface="+mn-lt"/>
              </a:rPr>
              <a:t>  Presented by Lynne Stover</a:t>
            </a:r>
            <a:br>
              <a:rPr lang="en-US" b="1" i="1" dirty="0" smtClean="0">
                <a:solidFill>
                  <a:schemeClr val="tx2"/>
                </a:solidFill>
                <a:latin typeface="+mn-lt"/>
              </a:rPr>
            </a:br>
            <a:r>
              <a:rPr lang="en-US" b="1" i="1" dirty="0" smtClean="0">
                <a:solidFill>
                  <a:schemeClr val="tx2"/>
                </a:solidFill>
                <a:latin typeface="+mn-lt"/>
              </a:rPr>
              <a:t>James Madison University Center for Economics</a:t>
            </a:r>
            <a:br>
              <a:rPr lang="en-US" b="1" i="1" dirty="0" smtClean="0">
                <a:solidFill>
                  <a:schemeClr val="tx2"/>
                </a:solidFill>
                <a:latin typeface="+mn-lt"/>
              </a:rPr>
            </a:br>
            <a:r>
              <a:rPr lang="en-US" b="1" i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chemeClr val="tx2"/>
                </a:solidFill>
                <a:latin typeface="+mn-lt"/>
              </a:rPr>
            </a:br>
            <a:r>
              <a:rPr lang="en-US" b="1" i="1" dirty="0" smtClean="0">
                <a:solidFill>
                  <a:schemeClr val="tx2"/>
                </a:solidFill>
                <a:latin typeface="+mn-lt"/>
              </a:rPr>
              <a:t>   June 25, 2020 </a:t>
            </a:r>
            <a:br>
              <a:rPr lang="en-US" b="1" i="1" dirty="0" smtClean="0">
                <a:solidFill>
                  <a:schemeClr val="tx2"/>
                </a:solidFill>
                <a:latin typeface="+mn-lt"/>
              </a:rPr>
            </a:br>
            <a:r>
              <a:rPr lang="en-US" b="1" i="1" dirty="0">
                <a:solidFill>
                  <a:schemeClr val="tx2"/>
                </a:solidFill>
                <a:latin typeface="+mn-lt"/>
              </a:rPr>
              <a:t/>
            </a:r>
            <a:br>
              <a:rPr lang="en-US" b="1" i="1" dirty="0">
                <a:solidFill>
                  <a:schemeClr val="tx2"/>
                </a:solidFill>
                <a:latin typeface="+mn-lt"/>
              </a:rPr>
            </a:br>
            <a:r>
              <a:rPr lang="en-US" b="1" i="1" dirty="0">
                <a:solidFill>
                  <a:schemeClr val="tx2"/>
                </a:solidFill>
                <a:latin typeface="+mn-l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stoverlf@jmu.edu</a:t>
            </a:r>
            <a:r>
              <a:rPr lang="en-US" b="1" i="1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EDA5FBE3-F36C-448F-A24E-C40E6FC2A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16" y="1192789"/>
            <a:ext cx="22860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9A9BA13-2792-41F3-97ED-8AF5708C6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029">
            <a:off x="8830323" y="3707955"/>
            <a:ext cx="271938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9C7C0947-924A-4B92-A31A-B917754DC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2084">
            <a:off x="8627919" y="4743846"/>
            <a:ext cx="13017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750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>
            <a:extLst>
              <a:ext uri="{FF2B5EF4-FFF2-40B4-BE49-F238E27FC236}">
                <a16:creationId xmlns="" xmlns:a16="http://schemas.microsoft.com/office/drawing/2014/main" id="{D9E7214C-DD4D-4F22-8652-8B85CFF0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009" y="381000"/>
            <a:ext cx="5761903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A8C2F2EC-CE7D-45AB-AE8B-21C2F98F2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775" y="1038225"/>
            <a:ext cx="7212379" cy="5965248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What happens if I or my parents get sick?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Will school open next year? </a:t>
            </a:r>
            <a:endParaRPr lang="en-US" sz="32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Why can’t I visit my grandparents?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My parents are working from home and don’t have time for me.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Can I do anything to help?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Will there be enough food? What if we run out of toilet paper?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marL="0" indent="0">
              <a:buNone/>
              <a:defRPr/>
            </a:pP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C596F7D-378E-4A42-BCF5-9352A14CB0F0}"/>
              </a:ext>
            </a:extLst>
          </p:cNvPr>
          <p:cNvSpPr/>
          <p:nvPr/>
        </p:nvSpPr>
        <p:spPr>
          <a:xfrm>
            <a:off x="363682" y="1524000"/>
            <a:ext cx="2877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Kids’ Questions and Concerns</a:t>
            </a:r>
          </a:p>
        </p:txBody>
      </p:sp>
      <p:pic>
        <p:nvPicPr>
          <p:cNvPr id="37892" name="Picture 4" descr="Panic buying: Much ado about toilet paper - The Hindu">
            <a:extLst>
              <a:ext uri="{FF2B5EF4-FFF2-40B4-BE49-F238E27FC236}">
                <a16:creationId xmlns="" xmlns:a16="http://schemas.microsoft.com/office/drawing/2014/main" id="{F2D1796E-F909-4377-B45A-7C51390EA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5" y="2971798"/>
            <a:ext cx="2513914" cy="15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306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4FCD34-279A-44D2-839E-F1AA2D546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243" y="733425"/>
            <a:ext cx="7252781" cy="1519753"/>
          </a:xfrm>
        </p:spPr>
        <p:txBody>
          <a:bodyPr/>
          <a:lstStyle/>
          <a:p>
            <a:pPr algn="ctr"/>
            <a:r>
              <a:rPr lang="en-US" sz="2800" dirty="0"/>
              <a:t>Decision Models </a:t>
            </a:r>
            <a:br>
              <a:rPr lang="en-US" sz="2800" dirty="0"/>
            </a:br>
            <a:r>
              <a:rPr lang="en-US" sz="2800" dirty="0"/>
              <a:t>Defined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A4E64F-83EE-452D-A20F-275777DB8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2" y="1695450"/>
            <a:ext cx="10855568" cy="446151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sz="2800" b="1" dirty="0">
                <a:solidFill>
                  <a:srgbClr val="FF0000"/>
                </a:solidFill>
              </a:rPr>
              <a:t>Cost-Benefit Decision Model</a:t>
            </a:r>
            <a:r>
              <a:rPr lang="en-US" sz="2800" b="1" dirty="0"/>
              <a:t>.</a:t>
            </a:r>
            <a:r>
              <a:rPr lang="en-US" sz="2800" dirty="0"/>
              <a:t>  To decide whether or not to do something—when the choice </a:t>
            </a:r>
            <a:r>
              <a:rPr lang="en-US" sz="2800" dirty="0" smtClean="0"/>
              <a:t>is either </a:t>
            </a:r>
            <a:r>
              <a:rPr lang="en-US" sz="2800" dirty="0"/>
              <a:t>“yes” or “no”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Cost-Benefit Decision Tree</a:t>
            </a:r>
            <a:r>
              <a:rPr lang="en-US" sz="2800" dirty="0"/>
              <a:t>.  To help you decide between two choices. In essence, it combines two Cost-Benefit models.  </a:t>
            </a:r>
          </a:p>
          <a:p>
            <a:pPr lvl="0"/>
            <a:r>
              <a:rPr lang="en-US" sz="2800" b="1" dirty="0">
                <a:solidFill>
                  <a:srgbClr val="FF0000"/>
                </a:solidFill>
              </a:rPr>
              <a:t>PACED Decision Model</a:t>
            </a:r>
            <a:r>
              <a:rPr lang="en-US" sz="2800" dirty="0"/>
              <a:t>.  A more advanced model used when you have various options/alternatives but also certain things/criteria that are important to you.</a:t>
            </a:r>
          </a:p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5B3E6C32-8D48-4A03-BED8-C0715B01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38" y="5493028"/>
            <a:ext cx="1355437" cy="110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C6D6C970-579D-4E71-9052-502735571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6" y="1255266"/>
            <a:ext cx="1999655" cy="107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1C67808-A7C1-4552-8494-CF3A77A01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766" y="1026261"/>
            <a:ext cx="1543338" cy="19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72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="" xmlns:a16="http://schemas.microsoft.com/office/drawing/2014/main" id="{B362A40C-0AF3-4D39-8A85-879CB44B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66602" y="1839738"/>
            <a:ext cx="1473741" cy="2513683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5843" name="Content Placeholder 2">
            <a:extLst>
              <a:ext uri="{FF2B5EF4-FFF2-40B4-BE49-F238E27FC236}">
                <a16:creationId xmlns="" xmlns:a16="http://schemas.microsoft.com/office/drawing/2014/main" id="{7123EE9F-77D9-4051-B5F8-5049F5683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9163" y="864107"/>
            <a:ext cx="7741227" cy="5796466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5844" name="Picture 3">
            <a:extLst>
              <a:ext uri="{FF2B5EF4-FFF2-40B4-BE49-F238E27FC236}">
                <a16:creationId xmlns="" xmlns:a16="http://schemas.microsoft.com/office/drawing/2014/main" id="{DA92D8B3-8197-4756-B588-FAD4EF72D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05" y="1018525"/>
            <a:ext cx="6858379" cy="533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Free Questions Clipart, Download Free Clip Art, Free Clip Art on ...">
            <a:extLst>
              <a:ext uri="{FF2B5EF4-FFF2-40B4-BE49-F238E27FC236}">
                <a16:creationId xmlns="" xmlns:a16="http://schemas.microsoft.com/office/drawing/2014/main" id="{65E995E5-F426-4442-BD93-FA208BFE1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9" y="1870363"/>
            <a:ext cx="2664256" cy="22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>
            <a:extLst>
              <a:ext uri="{FF2B5EF4-FFF2-40B4-BE49-F238E27FC236}">
                <a16:creationId xmlns="" xmlns:a16="http://schemas.microsoft.com/office/drawing/2014/main" id="{D9E7214C-DD4D-4F22-8652-8B85CFF0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758" y="1143000"/>
            <a:ext cx="4321427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A8C2F2EC-CE7D-45AB-AE8B-21C2F98F2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717" y="1238865"/>
            <a:ext cx="8593283" cy="4306060"/>
          </a:xfrm>
        </p:spPr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I visit my grandmother?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I wear a mask when leaving the house?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I do my lessons in the morning? </a:t>
            </a:r>
          </a:p>
          <a:p>
            <a:pPr marL="0" indent="0">
              <a:buNone/>
              <a:defRPr/>
            </a:pPr>
            <a:endParaRPr lang="en-US" sz="405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5275CE8-8A49-431B-AE96-B854B07673A4}"/>
              </a:ext>
            </a:extLst>
          </p:cNvPr>
          <p:cNvSpPr txBox="1"/>
          <p:nvPr/>
        </p:nvSpPr>
        <p:spPr>
          <a:xfrm>
            <a:off x="155864" y="1351235"/>
            <a:ext cx="354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Decisions to be made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2A70A29-78CC-4EC9-BDC6-409C0C803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12" y="2663775"/>
            <a:ext cx="3125050" cy="2522716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2DC6B0CE-C7E0-46C1-90E1-A64DCFC01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94" y="3550982"/>
            <a:ext cx="5053011" cy="272528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B5B2C675-F348-4563-9777-4F1D87345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831" y="1215736"/>
            <a:ext cx="2941219" cy="35329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065" y="619315"/>
            <a:ext cx="4457700" cy="56102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1211">
            <a:off x="7847176" y="2439063"/>
            <a:ext cx="4221107" cy="2581182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9123" y="-86437"/>
            <a:ext cx="1529251" cy="23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457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5B33B27-73D8-432D-B6BF-06126B607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8915" name="Picture 4">
            <a:extLst>
              <a:ext uri="{FF2B5EF4-FFF2-40B4-BE49-F238E27FC236}">
                <a16:creationId xmlns="" xmlns:a16="http://schemas.microsoft.com/office/drawing/2014/main" id="{29DFEB00-BF6E-4454-8203-22F4514F1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62396"/>
            <a:ext cx="7562850" cy="575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Another model to use </a:t>
            </a:r>
            <a:br>
              <a:rPr lang="en-US" sz="3600" b="1" dirty="0"/>
            </a:br>
            <a:r>
              <a:rPr lang="en-US" sz="3600" b="1" dirty="0"/>
              <a:t>when deciding between two choices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0862" y="2223512"/>
            <a:ext cx="5562600" cy="43773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250" y="2411413"/>
            <a:ext cx="5099824" cy="38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63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B2E7A381-8EB0-45B3-85C8-F3FFFCB2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kumimoji="1" lang="en-US" dirty="0"/>
              <a:t/>
            </a:r>
            <a:br>
              <a:rPr kumimoji="1" lang="en-US" dirty="0"/>
            </a:br>
            <a:endParaRPr lang="en-US" dirty="0"/>
          </a:p>
        </p:txBody>
      </p:sp>
      <p:sp>
        <p:nvSpPr>
          <p:cNvPr id="13315" name="Content Placeholder 1">
            <a:extLst>
              <a:ext uri="{FF2B5EF4-FFF2-40B4-BE49-F238E27FC236}">
                <a16:creationId xmlns="" xmlns:a16="http://schemas.microsoft.com/office/drawing/2014/main" id="{8842F760-1CE8-4B0E-8EDE-B751478DA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36" y="1035545"/>
            <a:ext cx="4114800" cy="4689475"/>
          </a:xfrm>
          <a:solidFill>
            <a:schemeClr val="accent2"/>
          </a:solidFill>
        </p:spPr>
        <p:txBody>
          <a:bodyPr/>
          <a:lstStyle/>
          <a:p>
            <a:pPr marL="0" indent="0" algn="ctr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Cloudy With a Chance of Meatballs</a:t>
            </a:r>
          </a:p>
          <a:p>
            <a:pPr marL="0" indent="0" algn="ctr">
              <a:buNone/>
            </a:pP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Choices</a:t>
            </a:r>
          </a:p>
          <a:p>
            <a:pPr marL="0" indent="0" algn="ctr">
              <a:buNone/>
            </a:pP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7" descr="http://photo.goodreads.com/books/1165652464l/8073.jpg">
            <a:extLst>
              <a:ext uri="{FF2B5EF4-FFF2-40B4-BE49-F238E27FC236}">
                <a16:creationId xmlns="" xmlns:a16="http://schemas.microsoft.com/office/drawing/2014/main" id="{B9EF27AC-C7B3-4A19-AE0F-BBB3C1EC9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02" y="2090883"/>
            <a:ext cx="5022633" cy="444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Picture 8" descr="C:\Users\JMU Econed\AppData\Local\Microsoft\Windows\Temporary Internet Files\Content.IE5\BFC5542M\MC900440407[1].png">
            <a:extLst>
              <a:ext uri="{FF2B5EF4-FFF2-40B4-BE49-F238E27FC236}">
                <a16:creationId xmlns="" xmlns:a16="http://schemas.microsoft.com/office/drawing/2014/main" id="{9763B6CB-F6D1-4E66-A346-CAEE3609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1" y="601436"/>
            <a:ext cx="3276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9F55EEF-B6E1-41B4-BEB5-881AE1FA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001" y="4663785"/>
            <a:ext cx="3034147" cy="487333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sz="2400" b="1" i="1" dirty="0"/>
              <a:t>Cloudy with a Chance of Meatballs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800" b="1" dirty="0"/>
              <a:t>by Judi </a:t>
            </a:r>
            <a:r>
              <a:rPr lang="en-US" sz="1800" b="1" dirty="0" smtClean="0"/>
              <a:t>Barrett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Reading Level 4.3</a:t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39" name="Content Placeholder 1">
            <a:extLst>
              <a:ext uri="{FF2B5EF4-FFF2-40B4-BE49-F238E27FC236}">
                <a16:creationId xmlns="" xmlns:a16="http://schemas.microsoft.com/office/drawing/2014/main" id="{202AC50F-6EEB-4182-AAEB-E7E1C08D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5" y="847725"/>
            <a:ext cx="6628533" cy="20097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altLang="en-US" dirty="0"/>
          </a:p>
          <a:p>
            <a:pPr marL="0" indent="0" algn="just">
              <a:buNone/>
            </a:pPr>
            <a:r>
              <a:rPr lang="en-US" altLang="en-US" sz="3200" dirty="0"/>
              <a:t>In the imaginary town of </a:t>
            </a:r>
            <a:r>
              <a:rPr lang="en-US" altLang="en-US" sz="3200" dirty="0" err="1"/>
              <a:t>Chewandswallow</a:t>
            </a:r>
            <a:r>
              <a:rPr lang="en-US" altLang="en-US" sz="3200" dirty="0"/>
              <a:t> the availability of food is dependent on climatic conditions.  Soon the town’s citizens learn that there can be “too much of a good thing”.   First published in </a:t>
            </a:r>
            <a:r>
              <a:rPr lang="en-US" altLang="en-US" sz="3200" b="1" dirty="0"/>
              <a:t>1978</a:t>
            </a:r>
            <a:r>
              <a:rPr lang="en-US" altLang="en-US" sz="3200" dirty="0"/>
              <a:t> this wonderfully illustrated picture book is as applicable today as it was forty years ago…maybe more so!</a:t>
            </a:r>
          </a:p>
        </p:txBody>
      </p:sp>
      <p:sp>
        <p:nvSpPr>
          <p:cNvPr id="14340" name="TextBox 4">
            <a:extLst>
              <a:ext uri="{FF2B5EF4-FFF2-40B4-BE49-F238E27FC236}">
                <a16:creationId xmlns="" xmlns:a16="http://schemas.microsoft.com/office/drawing/2014/main" id="{6B22BD8B-7E8E-46FA-99BF-6EBD58DE3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6039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pic>
        <p:nvPicPr>
          <p:cNvPr id="29700" name="Picture 4" descr="Cloudy with a Chance of Meatballs: Book vs. Movie">
            <a:extLst>
              <a:ext uri="{FF2B5EF4-FFF2-40B4-BE49-F238E27FC236}">
                <a16:creationId xmlns="" xmlns:a16="http://schemas.microsoft.com/office/drawing/2014/main" id="{4DD1C74F-474C-4AC9-8E63-8B6F4928C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0" y="1390650"/>
            <a:ext cx="4668405" cy="42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9AD46269-F451-48DB-9E91-96E82BD6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524000"/>
            <a:ext cx="5181600" cy="1524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kumimoji="1" lang="en-US" dirty="0"/>
              <a:t/>
            </a:r>
            <a:br>
              <a:rPr kumimoji="1" lang="en-US" dirty="0"/>
            </a:br>
            <a:r>
              <a:rPr kumimoji="1" lang="en-US" dirty="0"/>
              <a:t/>
            </a:r>
            <a:br>
              <a:rPr kumimoji="1" lang="en-US" dirty="0"/>
            </a:br>
            <a:r>
              <a:rPr kumimoji="1" lang="en-US" dirty="0"/>
              <a:t/>
            </a:r>
            <a:br>
              <a:rPr kumimoji="1" lang="en-US" dirty="0"/>
            </a:br>
            <a:r>
              <a:rPr kumimoji="1" lang="en-US" dirty="0"/>
              <a:t/>
            </a:r>
            <a:br>
              <a:rPr kumimoji="1" lang="en-US" dirty="0"/>
            </a:br>
            <a:r>
              <a:rPr kumimoji="1" lang="en-US" dirty="0"/>
              <a:t/>
            </a:r>
            <a:br>
              <a:rPr kumimoji="1" lang="en-US" dirty="0"/>
            </a:br>
            <a:r>
              <a:rPr kumimoji="1" lang="en-US" dirty="0"/>
              <a:t/>
            </a:r>
            <a:br>
              <a:rPr kumimoji="1" lang="en-US" dirty="0"/>
            </a:br>
            <a:r>
              <a:rPr kumimoji="1" lang="en-US" dirty="0"/>
              <a:t/>
            </a:r>
            <a:br>
              <a:rPr kumimoji="1" lang="en-US" dirty="0"/>
            </a:br>
            <a:r>
              <a:rPr kumimoji="1" lang="en-US" dirty="0"/>
              <a:t/>
            </a:r>
            <a:br>
              <a:rPr kumimoji="1" lang="en-US" dirty="0"/>
            </a:br>
            <a:r>
              <a:rPr kumimoji="1" lang="en-US" dirty="0"/>
              <a:t/>
            </a:r>
            <a:br>
              <a:rPr kumimoji="1" lang="en-US" dirty="0"/>
            </a:br>
            <a:r>
              <a:rPr kumimoji="1" lang="en-US" dirty="0"/>
              <a:t/>
            </a:r>
            <a:br>
              <a:rPr kumimoji="1" lang="en-US" dirty="0"/>
            </a:br>
            <a:r>
              <a:rPr kumimoji="1" lang="en-US" dirty="0"/>
              <a:t/>
            </a:r>
            <a:br>
              <a:rPr kumimoji="1" lang="en-US" dirty="0"/>
            </a:br>
            <a:r>
              <a:rPr kumimoji="1" lang="en-US" dirty="0"/>
              <a:t/>
            </a:r>
            <a:br>
              <a:rPr kumimoji="1" lang="en-US" dirty="0"/>
            </a:br>
            <a:endParaRPr lang="en-US" sz="1600" dirty="0"/>
          </a:p>
        </p:txBody>
      </p:sp>
      <p:pic>
        <p:nvPicPr>
          <p:cNvPr id="15363" name="Picture 2" descr="http://www.seriouseats.com/images/20080725-cloudy-meatballs-movie.jpg">
            <a:extLst>
              <a:ext uri="{FF2B5EF4-FFF2-40B4-BE49-F238E27FC236}">
                <a16:creationId xmlns="" xmlns:a16="http://schemas.microsoft.com/office/drawing/2014/main" id="{D7F0F2FC-66A7-45F9-9E4C-7BD71328ED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198" y="2819400"/>
            <a:ext cx="2762250" cy="2514600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8605845-89B5-4758-B146-208C57E61FD2}"/>
              </a:ext>
            </a:extLst>
          </p:cNvPr>
          <p:cNvSpPr txBox="1"/>
          <p:nvPr/>
        </p:nvSpPr>
        <p:spPr>
          <a:xfrm>
            <a:off x="3819525" y="981074"/>
            <a:ext cx="754813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200" dirty="0"/>
          </a:p>
          <a:p>
            <a:pPr>
              <a:defRPr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FOR DISCUSSION: 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What current event is causing the citizens of Chewandswallow to become concerned for their safety?  </a:t>
            </a:r>
          </a:p>
          <a:p>
            <a:pPr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How are the goods and services in Chewandswallow different from that of an ordinary town?</a:t>
            </a:r>
          </a:p>
          <a:p>
            <a:pPr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What jobs would NOT be necessary in Chewandswallow?</a:t>
            </a:r>
          </a:p>
          <a:p>
            <a:pPr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Chewandswallow is a fictional place.  Can comparisons be made to current climate and environmental situations?   What are they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? </a:t>
            </a:r>
          </a:p>
          <a:p>
            <a:pPr algn="ctr">
              <a:defRPr/>
            </a:pPr>
            <a:endParaRPr lang="en-US" sz="1200" dirty="0"/>
          </a:p>
          <a:p>
            <a:pPr algn="ctr">
              <a:defRPr/>
            </a:pPr>
            <a:endParaRPr lang="en-US" sz="1200" dirty="0"/>
          </a:p>
          <a:p>
            <a:pPr algn="ctr">
              <a:defRPr/>
            </a:pPr>
            <a:endParaRPr lang="en-US" sz="1200" dirty="0"/>
          </a:p>
          <a:p>
            <a:pPr algn="ctr">
              <a:defRPr/>
            </a:pPr>
            <a:endParaRPr lang="en-US" sz="1200" dirty="0"/>
          </a:p>
        </p:txBody>
      </p:sp>
      <p:sp>
        <p:nvSpPr>
          <p:cNvPr id="15365" name="Rectangle 4">
            <a:extLst>
              <a:ext uri="{FF2B5EF4-FFF2-40B4-BE49-F238E27FC236}">
                <a16:creationId xmlns="" xmlns:a16="http://schemas.microsoft.com/office/drawing/2014/main" id="{51B613C2-5CFD-4559-983F-ED1B399AB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0" y="98425"/>
            <a:ext cx="254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100">
                <a:ea typeface="Times New Roman" panose="02020603050405020304" pitchFamily="18" charset="0"/>
                <a:cs typeface="Comic Sans MS" panose="030F0702030302020204" pitchFamily="66" charset="0"/>
              </a:rPr>
              <a:t>. </a:t>
            </a:r>
            <a:endParaRPr lang="en-US" altLang="en-US">
              <a:ea typeface="Times New Roman" panose="02020603050405020304" pitchFamily="18" charset="0"/>
              <a:cs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7CA8AFB-0989-4719-936B-B33012FF8301}"/>
              </a:ext>
            </a:extLst>
          </p:cNvPr>
          <p:cNvSpPr/>
          <p:nvPr/>
        </p:nvSpPr>
        <p:spPr>
          <a:xfrm>
            <a:off x="255198" y="1339334"/>
            <a:ext cx="25791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Assessment Questions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Food for Thought!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2006539" y="2114895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materials,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67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3FAA495-740A-4F15-ABEB-4E9955ED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rgbClr val="0070C0"/>
                </a:solidFill>
              </a:rPr>
              <a:t>Pancake Problems !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(History repeats itself)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7" name="Picture 2" descr="http://1.bp.blogspot.com/-QLrddEmeYkU/Tb5HyACklrI/AAAAAAAAAfw/plmANYZSrV4/s1600/books3.jpg">
            <a:extLst>
              <a:ext uri="{FF2B5EF4-FFF2-40B4-BE49-F238E27FC236}">
                <a16:creationId xmlns="" xmlns:a16="http://schemas.microsoft.com/office/drawing/2014/main" id="{9AA62168-1996-4EEA-AE9D-4907150F54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5214" y="1157046"/>
            <a:ext cx="7360227" cy="531572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81721601-BB95-4725-9636-3DD12695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70C0"/>
                </a:solidFill>
              </a:rPr>
              <a:t>Cost-Benefit Analysis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Directions</a:t>
            </a:r>
            <a:r>
              <a:rPr lang="en-US" sz="2400" dirty="0">
                <a:solidFill>
                  <a:schemeClr val="tx1"/>
                </a:solidFill>
              </a:rPr>
              <a:t>: What should the citizens of Chewandswallow do?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 Help them decide by filling in this chart with some of the advantages and disadvantages of their two possible alternatives (choices).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0E3788AA-E8FE-41A2-BBF8-61E0E42BE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496889"/>
              </p:ext>
            </p:extLst>
          </p:nvPr>
        </p:nvGraphicFramePr>
        <p:xfrm>
          <a:off x="3248024" y="2905124"/>
          <a:ext cx="5394613" cy="34918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31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3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00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37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9" marR="5332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Alternative 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Stay in Chewandswallow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9" marR="5332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Alternative 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Leave Chewandswallow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9" marR="53329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141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Benefits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Advantages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Good Points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9" marR="5332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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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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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9" marR="5332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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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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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9" marR="53329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03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Costs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Disadvantages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Bad Points 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9" marR="5332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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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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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9" marR="5332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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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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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9" marR="5332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Content Placeholder 5">
            <a:extLst>
              <a:ext uri="{FF2B5EF4-FFF2-40B4-BE49-F238E27FC236}">
                <a16:creationId xmlns="" xmlns:a16="http://schemas.microsoft.com/office/drawing/2014/main" id="{820A2B26-87E1-41F3-8641-9795ED3DB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766">
            <a:off x="9220511" y="4811514"/>
            <a:ext cx="2050568" cy="13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="" xmlns:a16="http://schemas.microsoft.com/office/drawing/2014/main" id="{CCB21C24-6663-49A5-867D-14B4801F7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62174"/>
            <a:ext cx="3419475" cy="2181225"/>
          </a:xfrm>
        </p:spPr>
        <p:txBody>
          <a:bodyPr/>
          <a:lstStyle/>
          <a:p>
            <a:pPr algn="ctr"/>
            <a:r>
              <a:rPr lang="en-US" altLang="en-US" sz="4400" dirty="0"/>
              <a:t>Possible Responses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6697BA0D-4E6E-45D9-A4D2-9FE44A8755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847717"/>
              </p:ext>
            </p:extLst>
          </p:nvPr>
        </p:nvGraphicFramePr>
        <p:xfrm>
          <a:off x="4733925" y="1152526"/>
          <a:ext cx="5524500" cy="52084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563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27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55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23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omic Sans MS"/>
                        <a:ea typeface="Times New Roman"/>
                      </a:endParaRPr>
                    </a:p>
                  </a:txBody>
                  <a:tcPr marL="53329" marR="5332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Alternative 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Stay in Chewandswallow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9" marR="5332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Alternative 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Leave Chewandswallow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9" marR="53329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23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Benefits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Advantages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Good Points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9" marR="5332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</a:t>
                      </a:r>
                      <a:r>
                        <a:rPr lang="en-US" sz="1200" dirty="0">
                          <a:effectLst/>
                        </a:rPr>
                        <a:t> Free Food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</a:t>
                      </a:r>
                      <a:r>
                        <a:rPr lang="en-US" sz="1200" dirty="0">
                          <a:effectLst/>
                        </a:rPr>
                        <a:t> Friends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</a:t>
                      </a:r>
                      <a:r>
                        <a:rPr lang="en-US" sz="1200" dirty="0">
                          <a:effectLst/>
                        </a:rPr>
                        <a:t> Familiarity 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</a:t>
                      </a:r>
                      <a:r>
                        <a:rPr lang="en-US" sz="1200" dirty="0">
                          <a:effectLst/>
                        </a:rPr>
                        <a:t> Easy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9" marR="5332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</a:t>
                      </a:r>
                      <a:r>
                        <a:rPr lang="en-US" sz="1200" dirty="0">
                          <a:effectLst/>
                        </a:rPr>
                        <a:t> Safety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</a:t>
                      </a:r>
                      <a:r>
                        <a:rPr lang="en-US" sz="1200" dirty="0">
                          <a:effectLst/>
                        </a:rPr>
                        <a:t> Adventure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</a:t>
                      </a:r>
                      <a:r>
                        <a:rPr lang="en-US" sz="1200" dirty="0">
                          <a:effectLst/>
                        </a:rPr>
                        <a:t> Meet new people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</a:t>
                      </a:r>
                      <a:r>
                        <a:rPr lang="en-US" sz="1200" dirty="0">
                          <a:effectLst/>
                        </a:rPr>
                        <a:t> Choice of food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9" marR="53329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38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Costs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Disadvantages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Bad Points 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9" marR="5332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</a:t>
                      </a:r>
                      <a:r>
                        <a:rPr lang="en-US" sz="1200" dirty="0">
                          <a:effectLst/>
                        </a:rPr>
                        <a:t> Dangerous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</a:t>
                      </a:r>
                      <a:r>
                        <a:rPr lang="en-US" sz="1200" dirty="0">
                          <a:effectLst/>
                        </a:rPr>
                        <a:t> Pollution Problems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</a:t>
                      </a:r>
                      <a:r>
                        <a:rPr lang="en-US" sz="1200" dirty="0">
                          <a:effectLst/>
                        </a:rPr>
                        <a:t>Weird food choices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</a:t>
                      </a:r>
                      <a:r>
                        <a:rPr lang="en-US" sz="1200" dirty="0">
                          <a:effectLst/>
                        </a:rPr>
                        <a:t> Homes destroyed 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9" marR="5332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</a:t>
                      </a:r>
                      <a:r>
                        <a:rPr lang="en-US" sz="1200" dirty="0">
                          <a:effectLst/>
                        </a:rPr>
                        <a:t> No free food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</a:t>
                      </a:r>
                      <a:r>
                        <a:rPr lang="en-US" sz="1200" dirty="0">
                          <a:effectLst/>
                        </a:rPr>
                        <a:t> Dangerous trip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</a:t>
                      </a:r>
                      <a:r>
                        <a:rPr lang="en-US" sz="1200" dirty="0">
                          <a:effectLst/>
                        </a:rPr>
                        <a:t> Leave home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/>
                        </a:rPr>
                        <a:t></a:t>
                      </a:r>
                      <a:r>
                        <a:rPr lang="en-US" sz="1200" dirty="0">
                          <a:effectLst/>
                        </a:rPr>
                        <a:t> Strange place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9" marR="5332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53" name="TextBox 5">
            <a:extLst>
              <a:ext uri="{FF2B5EF4-FFF2-40B4-BE49-F238E27FC236}">
                <a16:creationId xmlns="" xmlns:a16="http://schemas.microsoft.com/office/drawing/2014/main" id="{7B61D073-BD27-4400-9343-6E72361E7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1" y="1"/>
            <a:ext cx="3027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="" xmlns:a16="http://schemas.microsoft.com/office/drawing/2014/main" id="{21F3AB4D-E283-411B-8B24-693BC122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629754"/>
          </a:xfrm>
        </p:spPr>
        <p:txBody>
          <a:bodyPr/>
          <a:lstStyle/>
          <a:p>
            <a:pPr algn="ctr"/>
            <a:r>
              <a:rPr lang="en-US" altLang="en-US" b="1" dirty="0"/>
              <a:t>Make a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882909-78ED-41F0-980F-1E193A15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754" y="914401"/>
            <a:ext cx="6452755" cy="1953490"/>
          </a:xfrm>
        </p:spPr>
        <p:txBody>
          <a:bodyPr>
            <a:normAutofit/>
          </a:bodyPr>
          <a:lstStyle/>
          <a:p>
            <a:pPr marL="69850" indent="0">
              <a:buNone/>
              <a:defRPr/>
            </a:pP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9850" indent="0">
              <a:buNone/>
              <a:defRPr/>
            </a:pP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="" xmlns:a16="http://schemas.microsoft.com/office/drawing/2014/main" id="{FCCB3A06-CAF5-42CF-8CA9-126954E90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720851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en-US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="" xmlns:a16="http://schemas.microsoft.com/office/drawing/2014/main" id="{3DFFFE19-C379-442C-94CD-3F9CC37FA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43375"/>
              </p:ext>
            </p:extLst>
          </p:nvPr>
        </p:nvGraphicFramePr>
        <p:xfrm>
          <a:off x="3642591" y="810491"/>
          <a:ext cx="7735454" cy="5590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5454">
                  <a:extLst>
                    <a:ext uri="{9D8B030D-6E8A-4147-A177-3AD203B41FA5}">
                      <a16:colId xmlns="" xmlns:a16="http://schemas.microsoft.com/office/drawing/2014/main" val="1088359249"/>
                    </a:ext>
                  </a:extLst>
                </a:gridCol>
              </a:tblGrid>
              <a:tr h="1297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Stay in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Chewandswallow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and hope for the best.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634326"/>
                  </a:ext>
                </a:extLst>
              </a:tr>
              <a:tr h="1297751">
                <a:tc>
                  <a:txBody>
                    <a:bodyPr/>
                    <a:lstStyle/>
                    <a:p>
                      <a:pPr marL="69850" indent="0" algn="ctr">
                        <a:buNone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Stay in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Chewandswallow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and build stronger structures.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8091415"/>
                  </a:ext>
                </a:extLst>
              </a:tr>
              <a:tr h="16970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Pack up and get out of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Chewandswallow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as soon as possible.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1493826"/>
                  </a:ext>
                </a:extLst>
              </a:tr>
              <a:tr h="1297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Leave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Chewandswallow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but return with a salvage company to collect and sell the extra food.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303063"/>
                  </a:ext>
                </a:extLst>
              </a:tr>
            </a:tbl>
          </a:graphicData>
        </a:graphic>
      </p:graphicFrame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41EAD135-C3D4-48CD-B50C-63679889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1" y="2710409"/>
            <a:ext cx="2649682" cy="196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="" xmlns:a16="http://schemas.microsoft.com/office/drawing/2014/main" id="{60D03A74-A1C4-435A-B003-3A9BDD4E8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“Leave </a:t>
            </a:r>
            <a:r>
              <a:rPr lang="en-US" altLang="en-US" sz="2800" dirty="0" err="1"/>
              <a:t>Chewandswallow</a:t>
            </a:r>
            <a:r>
              <a:rPr lang="en-US" altLang="en-US" sz="2800" dirty="0"/>
              <a:t> but return with a salvage company to collect and sell the extra food.”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="" xmlns:a16="http://schemas.microsoft.com/office/drawing/2014/main" id="{460026D0-5908-45E4-B487-FB52E9C5D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8" name="Picture 2" descr="http://images.indiebound.com/044/801/9780689801044.jpg">
            <a:extLst>
              <a:ext uri="{FF2B5EF4-FFF2-40B4-BE49-F238E27FC236}">
                <a16:creationId xmlns="" xmlns:a16="http://schemas.microsoft.com/office/drawing/2014/main" id="{030D80BD-A74D-46AD-843B-DEBFC9A4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23" y="2209150"/>
            <a:ext cx="4988502" cy="436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="" xmlns:a16="http://schemas.microsoft.com/office/drawing/2014/main" id="{2A68FD7D-5D47-4370-B85A-339E7548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735" y="2228625"/>
            <a:ext cx="2900517" cy="2608846"/>
          </a:xfrm>
        </p:spPr>
        <p:txBody>
          <a:bodyPr/>
          <a:lstStyle/>
          <a:p>
            <a:pPr algn="ctr" eaLnBrk="1" hangingPunct="1"/>
            <a:r>
              <a:rPr lang="en-US" altLang="en-US" sz="4400" b="1" dirty="0"/>
              <a:t>PACED Decision Model </a:t>
            </a:r>
            <a:br>
              <a:rPr lang="en-US" altLang="en-US" sz="4400" b="1" dirty="0"/>
            </a:br>
            <a:endParaRPr lang="en-US" alt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1D3C00-2E4A-4A8A-B453-B02E1F78C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764" y="1143001"/>
            <a:ext cx="5153891" cy="5033963"/>
          </a:xfrm>
        </p:spPr>
        <p:txBody>
          <a:bodyPr rtlCol="0">
            <a:normAutofit fontScale="925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3600" b="1" dirty="0"/>
              <a:t>State the </a:t>
            </a:r>
            <a:r>
              <a:rPr lang="en-US" sz="3600" b="1" u="sng" dirty="0">
                <a:solidFill>
                  <a:srgbClr val="FF0000"/>
                </a:solidFill>
              </a:rPr>
              <a:t>p</a:t>
            </a:r>
            <a:r>
              <a:rPr lang="en-US" sz="3600" b="1" dirty="0"/>
              <a:t>roblem</a:t>
            </a:r>
            <a:endParaRPr lang="en-US" sz="3600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3600" b="1" dirty="0"/>
              <a:t>List the </a:t>
            </a:r>
            <a:r>
              <a:rPr lang="en-US" sz="3600" b="1" u="sng" dirty="0">
                <a:solidFill>
                  <a:srgbClr val="FF0000"/>
                </a:solidFill>
              </a:rPr>
              <a:t>a</a:t>
            </a:r>
            <a:r>
              <a:rPr lang="en-US" sz="3600" b="1" dirty="0"/>
              <a:t>lternatives 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3600" b="1" dirty="0"/>
              <a:t>Identify the </a:t>
            </a:r>
            <a:r>
              <a:rPr lang="en-US" sz="3600" b="1" u="sng" dirty="0">
                <a:solidFill>
                  <a:srgbClr val="FF0000"/>
                </a:solidFill>
              </a:rPr>
              <a:t>c</a:t>
            </a:r>
            <a:r>
              <a:rPr lang="en-US" sz="3600" b="1" dirty="0"/>
              <a:t>riteria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3600" b="1" u="sng" dirty="0">
                <a:solidFill>
                  <a:srgbClr val="FF0000"/>
                </a:solidFill>
              </a:rPr>
              <a:t>E</a:t>
            </a:r>
            <a:r>
              <a:rPr lang="en-US" sz="3600" b="1" dirty="0"/>
              <a:t>valuate the alternatives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3600" b="1" dirty="0"/>
              <a:t>Make a </a:t>
            </a:r>
            <a:r>
              <a:rPr lang="en-US" sz="3600" b="1" u="sng" dirty="0">
                <a:solidFill>
                  <a:srgbClr val="FF0000"/>
                </a:solidFill>
              </a:rPr>
              <a:t>d</a:t>
            </a:r>
            <a:r>
              <a:rPr lang="en-US" sz="3600" b="1" dirty="0"/>
              <a:t>ecision</a:t>
            </a:r>
            <a:r>
              <a:rPr lang="en-US" sz="3600" dirty="0"/>
              <a:t>	</a:t>
            </a:r>
            <a:r>
              <a:rPr lang="en-US" sz="2400" b="1" dirty="0"/>
              <a:t> </a:t>
            </a:r>
            <a:endParaRPr lang="en-US" sz="2400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4036" name="Picture 3">
            <a:extLst>
              <a:ext uri="{FF2B5EF4-FFF2-40B4-BE49-F238E27FC236}">
                <a16:creationId xmlns="" xmlns:a16="http://schemas.microsoft.com/office/drawing/2014/main" id="{55C0DDD6-3F77-4753-967A-7C7B90403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655" y="1465117"/>
            <a:ext cx="2614757" cy="298219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Content Placeholder 5">
            <a:extLst>
              <a:ext uri="{FF2B5EF4-FFF2-40B4-BE49-F238E27FC236}">
                <a16:creationId xmlns="" xmlns:a16="http://schemas.microsoft.com/office/drawing/2014/main" id="{0EAA580E-FDAC-42E0-9FF0-402587FA6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1293">
            <a:off x="8758895" y="820524"/>
            <a:ext cx="971189" cy="64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>
            <a:extLst>
              <a:ext uri="{FF2B5EF4-FFF2-40B4-BE49-F238E27FC236}">
                <a16:creationId xmlns="" xmlns:a16="http://schemas.microsoft.com/office/drawing/2014/main" id="{F6B4F85C-9271-4D31-9FA3-F1480196D0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159690"/>
              </p:ext>
            </p:extLst>
          </p:nvPr>
        </p:nvGraphicFramePr>
        <p:xfrm>
          <a:off x="1572490" y="1076325"/>
          <a:ext cx="7834745" cy="5608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Document" r:id="rId4" imgW="6251448" imgH="4904232" progId="Word.Document.8">
                  <p:embed/>
                </p:oleObj>
              </mc:Choice>
              <mc:Fallback>
                <p:oleObj name="Document" r:id="rId4" imgW="6251448" imgH="4904232" progId="Word.Document.8">
                  <p:embed/>
                  <p:pic>
                    <p:nvPicPr>
                      <p:cNvPr id="45058" name="Object 2">
                        <a:extLst>
                          <a:ext uri="{FF2B5EF4-FFF2-40B4-BE49-F238E27FC236}">
                            <a16:creationId xmlns="" xmlns:a16="http://schemas.microsoft.com/office/drawing/2014/main" id="{F6B4F85C-9271-4D31-9FA3-F1480196D0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490" y="1076325"/>
                        <a:ext cx="7834745" cy="5608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>
            <a:extLst>
              <a:ext uri="{FF2B5EF4-FFF2-40B4-BE49-F238E27FC236}">
                <a16:creationId xmlns="" xmlns:a16="http://schemas.microsoft.com/office/drawing/2014/main" id="{555E97D7-5CA3-4E4C-83B4-90764BDFD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1143001"/>
            <a:ext cx="3262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What should I have for lunch?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75" name="Text Box 27">
            <a:extLst>
              <a:ext uri="{FF2B5EF4-FFF2-40B4-BE49-F238E27FC236}">
                <a16:creationId xmlns="" xmlns:a16="http://schemas.microsoft.com/office/drawing/2014/main" id="{90860AD5-2591-40B4-B658-C3040EE2F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262" y="3429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P: STATE THE PROBLEM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7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>
            <a:extLst>
              <a:ext uri="{FF2B5EF4-FFF2-40B4-BE49-F238E27FC236}">
                <a16:creationId xmlns="" xmlns:a16="http://schemas.microsoft.com/office/drawing/2014/main" id="{6E460EAC-E130-493E-AC7F-B444C20330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8625" y="1066800"/>
          <a:ext cx="6249988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Document" r:id="rId4" imgW="6251448" imgH="4904232" progId="Word.Document.8">
                  <p:embed/>
                </p:oleObj>
              </mc:Choice>
              <mc:Fallback>
                <p:oleObj name="Document" r:id="rId4" imgW="6251448" imgH="4904232" progId="Word.Document.8">
                  <p:embed/>
                  <p:pic>
                    <p:nvPicPr>
                      <p:cNvPr id="47106" name="Object 2">
                        <a:extLst>
                          <a:ext uri="{FF2B5EF4-FFF2-40B4-BE49-F238E27FC236}">
                            <a16:creationId xmlns="" xmlns:a16="http://schemas.microsoft.com/office/drawing/2014/main" id="{6E460EAC-E130-493E-AC7F-B444C20330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5" y="1066800"/>
                        <a:ext cx="6249988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Text Box 3">
            <a:extLst>
              <a:ext uri="{FF2B5EF4-FFF2-40B4-BE49-F238E27FC236}">
                <a16:creationId xmlns="" xmlns:a16="http://schemas.microsoft.com/office/drawing/2014/main" id="{DDD4E433-FF66-4D8B-A2A4-CFE87D360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143001"/>
            <a:ext cx="425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Problem</a:t>
            </a:r>
            <a:r>
              <a:rPr lang="en-US" altLang="en-US" sz="2000" dirty="0">
                <a:latin typeface="Times New Roman" panose="02020603050405020304" pitchFamily="18" charset="0"/>
              </a:rPr>
              <a:t>: </a:t>
            </a:r>
            <a:r>
              <a:rPr lang="en-US" altLang="en-US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What should I have for lunch?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="" xmlns:a16="http://schemas.microsoft.com/office/drawing/2014/main" id="{AC65554D-6988-4282-A107-7C8EE96FE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819401"/>
            <a:ext cx="11430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1400" dirty="0">
                <a:solidFill>
                  <a:srgbClr val="008000"/>
                </a:solidFill>
                <a:latin typeface="Times New Roman" panose="02020603050405020304" pitchFamily="18" charset="0"/>
              </a:rPr>
              <a:t>Sandwich from home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="" xmlns:a16="http://schemas.microsoft.com/office/drawing/2014/main" id="{E87AF196-558B-4337-8642-A38BEC4BB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0001"/>
            <a:ext cx="11430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>
                <a:solidFill>
                  <a:srgbClr val="008000"/>
                </a:solidFill>
                <a:latin typeface="Times New Roman" panose="02020603050405020304" pitchFamily="18" charset="0"/>
              </a:rPr>
              <a:t>Pizza and fries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078" name="Text Box 6">
            <a:extLst>
              <a:ext uri="{FF2B5EF4-FFF2-40B4-BE49-F238E27FC236}">
                <a16:creationId xmlns="" xmlns:a16="http://schemas.microsoft.com/office/drawing/2014/main" id="{D4947CD2-F10D-4B35-84F4-E442B383F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24401"/>
            <a:ext cx="1295400" cy="25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>
                <a:solidFill>
                  <a:srgbClr val="008000"/>
                </a:solidFill>
                <a:latin typeface="Times New Roman" panose="02020603050405020304" pitchFamily="18" charset="0"/>
              </a:rPr>
              <a:t>Salad bar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096" name="Text Box 24">
            <a:extLst>
              <a:ext uri="{FF2B5EF4-FFF2-40B4-BE49-F238E27FC236}">
                <a16:creationId xmlns="" xmlns:a16="http://schemas.microsoft.com/office/drawing/2014/main" id="{73AC2D93-B911-40AB-9558-F34EDAD39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284643"/>
            <a:ext cx="3509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A: LIST THE ALTERNATIVES</a:t>
            </a:r>
          </a:p>
        </p:txBody>
      </p:sp>
      <p:pic>
        <p:nvPicPr>
          <p:cNvPr id="4100" name="Picture 4" descr="51,347 Pizza Stock Illustrations, Clip art, Cartoons &amp; Icons">
            <a:extLst>
              <a:ext uri="{FF2B5EF4-FFF2-40B4-BE49-F238E27FC236}">
                <a16:creationId xmlns="" xmlns:a16="http://schemas.microsoft.com/office/drawing/2014/main" id="{BDD88C87-2213-4FAF-A7E0-15CD93DA2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499102"/>
            <a:ext cx="2802370" cy="280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86+ Clipart Fries - Cli... French Fries Clip Art | ClipartLook">
            <a:extLst>
              <a:ext uri="{FF2B5EF4-FFF2-40B4-BE49-F238E27FC236}">
                <a16:creationId xmlns="" xmlns:a16="http://schemas.microsoft.com/office/drawing/2014/main" id="{287A460F-222A-451D-88F5-D967D3527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74" y="3924372"/>
            <a:ext cx="1424352" cy="203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Royalty Free Salad Bowl Clip Art, Vector Images &amp; Illustrations ...">
            <a:extLst>
              <a:ext uri="{FF2B5EF4-FFF2-40B4-BE49-F238E27FC236}">
                <a16:creationId xmlns="" xmlns:a16="http://schemas.microsoft.com/office/drawing/2014/main" id="{B023B718-75F3-4324-BC42-09C996A4E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5124956"/>
            <a:ext cx="2091083" cy="12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autoUpdateAnimBg="0"/>
      <p:bldP spid="3078" grpId="0" autoUpdateAnimBg="0"/>
      <p:bldP spid="309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>
            <a:extLst>
              <a:ext uri="{FF2B5EF4-FFF2-40B4-BE49-F238E27FC236}">
                <a16:creationId xmlns="" xmlns:a16="http://schemas.microsoft.com/office/drawing/2014/main" id="{0C0E7E55-1306-40D7-8A02-AED741E324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8625" y="1066800"/>
          <a:ext cx="6249988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Document" r:id="rId4" imgW="6251448" imgH="4904232" progId="Word.Document.8">
                  <p:embed/>
                </p:oleObj>
              </mc:Choice>
              <mc:Fallback>
                <p:oleObj name="Document" r:id="rId4" imgW="6251448" imgH="4904232" progId="Word.Document.8">
                  <p:embed/>
                  <p:pic>
                    <p:nvPicPr>
                      <p:cNvPr id="49154" name="Object 2">
                        <a:extLst>
                          <a:ext uri="{FF2B5EF4-FFF2-40B4-BE49-F238E27FC236}">
                            <a16:creationId xmlns="" xmlns:a16="http://schemas.microsoft.com/office/drawing/2014/main" id="{0C0E7E55-1306-40D7-8A02-AED741E324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5" y="1066800"/>
                        <a:ext cx="6249988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5" name="Text Box 3">
            <a:extLst>
              <a:ext uri="{FF2B5EF4-FFF2-40B4-BE49-F238E27FC236}">
                <a16:creationId xmlns="" xmlns:a16="http://schemas.microsoft.com/office/drawing/2014/main" id="{284D263D-7554-41A3-B1FD-98A256CA2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143001"/>
            <a:ext cx="425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Problem: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What should I have for lunch?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9156" name="Text Box 4">
            <a:extLst>
              <a:ext uri="{FF2B5EF4-FFF2-40B4-BE49-F238E27FC236}">
                <a16:creationId xmlns="" xmlns:a16="http://schemas.microsoft.com/office/drawing/2014/main" id="{C3638ABC-23B3-42AE-921D-EB88499E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819401"/>
            <a:ext cx="11430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1400" dirty="0">
                <a:solidFill>
                  <a:srgbClr val="008000"/>
                </a:solidFill>
                <a:latin typeface="Times New Roman" panose="02020603050405020304" pitchFamily="18" charset="0"/>
              </a:rPr>
              <a:t>Sandwich from home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9157" name="Text Box 5">
            <a:extLst>
              <a:ext uri="{FF2B5EF4-FFF2-40B4-BE49-F238E27FC236}">
                <a16:creationId xmlns="" xmlns:a16="http://schemas.microsoft.com/office/drawing/2014/main" id="{7C67267D-2006-47EB-A2B2-83766735D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0001"/>
            <a:ext cx="11430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>
                <a:solidFill>
                  <a:srgbClr val="008000"/>
                </a:solidFill>
                <a:latin typeface="Times New Roman" panose="02020603050405020304" pitchFamily="18" charset="0"/>
              </a:rPr>
              <a:t>Pizza and fries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9158" name="Text Box 6">
            <a:extLst>
              <a:ext uri="{FF2B5EF4-FFF2-40B4-BE49-F238E27FC236}">
                <a16:creationId xmlns="" xmlns:a16="http://schemas.microsoft.com/office/drawing/2014/main" id="{CE9BF092-73F2-4D8E-832D-E77A30A6B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24401"/>
            <a:ext cx="1295400" cy="25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>
                <a:solidFill>
                  <a:srgbClr val="008000"/>
                </a:solidFill>
                <a:latin typeface="Times New Roman" panose="02020603050405020304" pitchFamily="18" charset="0"/>
              </a:rPr>
              <a:t>Salad bar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="" xmlns:a16="http://schemas.microsoft.com/office/drawing/2014/main" id="{660E8BC9-CE64-427F-A93A-DA0C13774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981200"/>
            <a:ext cx="915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990099"/>
                </a:solidFill>
                <a:latin typeface="Times New Roman" panose="02020603050405020304" pitchFamily="18" charset="0"/>
              </a:rPr>
              <a:t>Cheap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104" name="Rectangle 8">
            <a:extLst>
              <a:ext uri="{FF2B5EF4-FFF2-40B4-BE49-F238E27FC236}">
                <a16:creationId xmlns="" xmlns:a16="http://schemas.microsoft.com/office/drawing/2014/main" id="{684EE436-276A-4446-83D9-E89BD83C5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68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990099"/>
                </a:solidFill>
                <a:latin typeface="Times New Roman" panose="02020603050405020304" pitchFamily="18" charset="0"/>
              </a:rPr>
              <a:t>Quick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="" xmlns:a16="http://schemas.microsoft.com/office/drawing/2014/main" id="{C696FAD7-727B-4CB2-8984-7868494EB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981200"/>
            <a:ext cx="116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990099"/>
                </a:solidFill>
                <a:latin typeface="Times New Roman" panose="02020603050405020304" pitchFamily="18" charset="0"/>
              </a:rPr>
              <a:t>Tastes good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="" xmlns:a16="http://schemas.microsoft.com/office/drawing/2014/main" id="{32385980-FF2E-4FBA-88A7-DFED6A78B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1" y="1981200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990099"/>
                </a:solidFill>
                <a:latin typeface="Times New Roman" panose="02020603050405020304" pitchFamily="18" charset="0"/>
              </a:rPr>
              <a:t>Healthy</a:t>
            </a:r>
          </a:p>
        </p:txBody>
      </p:sp>
      <p:sp>
        <p:nvSpPr>
          <p:cNvPr id="4119" name="Text Box 23">
            <a:extLst>
              <a:ext uri="{FF2B5EF4-FFF2-40B4-BE49-F238E27FC236}">
                <a16:creationId xmlns="" xmlns:a16="http://schemas.microsoft.com/office/drawing/2014/main" id="{983B1D9C-5D28-43E7-9E36-2D500EE30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0" y="332822"/>
            <a:ext cx="3034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C: STATE THE CRITERIA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utoUpdateAnimBg="0"/>
      <p:bldP spid="4104" grpId="0" autoUpdateAnimBg="0"/>
      <p:bldP spid="4105" grpId="0" autoUpdateAnimBg="0"/>
      <p:bldP spid="4106" grpId="0" autoUpdateAnimBg="0"/>
      <p:bldP spid="411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>
            <a:extLst>
              <a:ext uri="{FF2B5EF4-FFF2-40B4-BE49-F238E27FC236}">
                <a16:creationId xmlns="" xmlns:a16="http://schemas.microsoft.com/office/drawing/2014/main" id="{FEAF85B5-F5D3-4E0D-9D8E-05F6044B65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8625" y="1066800"/>
          <a:ext cx="6249988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Document" r:id="rId4" imgW="6251448" imgH="4904232" progId="Word.Document.8">
                  <p:embed/>
                </p:oleObj>
              </mc:Choice>
              <mc:Fallback>
                <p:oleObj name="Document" r:id="rId4" imgW="6251448" imgH="4904232" progId="Word.Document.8">
                  <p:embed/>
                  <p:pic>
                    <p:nvPicPr>
                      <p:cNvPr id="51202" name="Object 2">
                        <a:extLst>
                          <a:ext uri="{FF2B5EF4-FFF2-40B4-BE49-F238E27FC236}">
                            <a16:creationId xmlns="" xmlns:a16="http://schemas.microsoft.com/office/drawing/2014/main" id="{FEAF85B5-F5D3-4E0D-9D8E-05F6044B65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5" y="1066800"/>
                        <a:ext cx="6249988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 Box 3">
            <a:extLst>
              <a:ext uri="{FF2B5EF4-FFF2-40B4-BE49-F238E27FC236}">
                <a16:creationId xmlns="" xmlns:a16="http://schemas.microsoft.com/office/drawing/2014/main" id="{25117F13-83F8-4F48-87DA-13115990E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143001"/>
            <a:ext cx="425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Problem</a:t>
            </a:r>
            <a:r>
              <a:rPr lang="en-US" altLang="en-US" sz="2000" dirty="0">
                <a:latin typeface="Times New Roman" panose="02020603050405020304" pitchFamily="18" charset="0"/>
              </a:rPr>
              <a:t>: </a:t>
            </a:r>
            <a:r>
              <a:rPr lang="en-US" altLang="en-US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What should I have for lunch?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="" xmlns:a16="http://schemas.microsoft.com/office/drawing/2014/main" id="{2BE52CE4-3213-4A90-85E0-317B2A15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819401"/>
            <a:ext cx="11430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1400" dirty="0">
                <a:solidFill>
                  <a:srgbClr val="008000"/>
                </a:solidFill>
                <a:latin typeface="Times New Roman" panose="02020603050405020304" pitchFamily="18" charset="0"/>
              </a:rPr>
              <a:t>Sandwich from home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205" name="Text Box 5">
            <a:extLst>
              <a:ext uri="{FF2B5EF4-FFF2-40B4-BE49-F238E27FC236}">
                <a16:creationId xmlns="" xmlns:a16="http://schemas.microsoft.com/office/drawing/2014/main" id="{C04F4B5D-30DA-4D74-8076-58669ED17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0001"/>
            <a:ext cx="11430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>
                <a:solidFill>
                  <a:srgbClr val="008000"/>
                </a:solidFill>
                <a:latin typeface="Times New Roman" panose="02020603050405020304" pitchFamily="18" charset="0"/>
              </a:rPr>
              <a:t>Pizza and fries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206" name="Text Box 6">
            <a:extLst>
              <a:ext uri="{FF2B5EF4-FFF2-40B4-BE49-F238E27FC236}">
                <a16:creationId xmlns="" xmlns:a16="http://schemas.microsoft.com/office/drawing/2014/main" id="{3A22B4A1-B415-4B34-982F-80904BC98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24401"/>
            <a:ext cx="1295400" cy="25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>
                <a:solidFill>
                  <a:srgbClr val="008000"/>
                </a:solidFill>
                <a:latin typeface="Times New Roman" panose="02020603050405020304" pitchFamily="18" charset="0"/>
              </a:rPr>
              <a:t>Salad bar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207" name="Text Box 7">
            <a:extLst>
              <a:ext uri="{FF2B5EF4-FFF2-40B4-BE49-F238E27FC236}">
                <a16:creationId xmlns="" xmlns:a16="http://schemas.microsoft.com/office/drawing/2014/main" id="{8B8A6450-6BCC-4876-947C-D3A151BA3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981200"/>
            <a:ext cx="915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990099"/>
                </a:solidFill>
                <a:latin typeface="Times New Roman" panose="02020603050405020304" pitchFamily="18" charset="0"/>
              </a:rPr>
              <a:t>Cheap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208" name="Rectangle 8">
            <a:extLst>
              <a:ext uri="{FF2B5EF4-FFF2-40B4-BE49-F238E27FC236}">
                <a16:creationId xmlns="" xmlns:a16="http://schemas.microsoft.com/office/drawing/2014/main" id="{A6EEDB9B-F03A-418E-926E-AD70193B8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68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990099"/>
                </a:solidFill>
                <a:latin typeface="Times New Roman" panose="02020603050405020304" pitchFamily="18" charset="0"/>
              </a:rPr>
              <a:t>Quick</a:t>
            </a:r>
          </a:p>
        </p:txBody>
      </p:sp>
      <p:sp>
        <p:nvSpPr>
          <p:cNvPr id="51209" name="Rectangle 9">
            <a:extLst>
              <a:ext uri="{FF2B5EF4-FFF2-40B4-BE49-F238E27FC236}">
                <a16:creationId xmlns="" xmlns:a16="http://schemas.microsoft.com/office/drawing/2014/main" id="{E4E82CDC-A408-41C3-B8F1-69058788A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981200"/>
            <a:ext cx="116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990099"/>
                </a:solidFill>
                <a:latin typeface="Times New Roman" panose="02020603050405020304" pitchFamily="18" charset="0"/>
              </a:rPr>
              <a:t>Tastes good</a:t>
            </a:r>
          </a:p>
        </p:txBody>
      </p:sp>
      <p:sp>
        <p:nvSpPr>
          <p:cNvPr id="51210" name="Rectangle 10">
            <a:extLst>
              <a:ext uri="{FF2B5EF4-FFF2-40B4-BE49-F238E27FC236}">
                <a16:creationId xmlns="" xmlns:a16="http://schemas.microsoft.com/office/drawing/2014/main" id="{BBCADF17-8B36-41BE-9D40-0AAF85DDC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1" y="1981200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990099"/>
                </a:solidFill>
                <a:latin typeface="Times New Roman" panose="02020603050405020304" pitchFamily="18" charset="0"/>
              </a:rPr>
              <a:t>Healthy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="" xmlns:a16="http://schemas.microsoft.com/office/drawing/2014/main" id="{C4DA0E7F-0A7C-4FF1-A8B6-7BA6D3B68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743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32" name="Text Box 12">
            <a:extLst>
              <a:ext uri="{FF2B5EF4-FFF2-40B4-BE49-F238E27FC236}">
                <a16:creationId xmlns="" xmlns:a16="http://schemas.microsoft.com/office/drawing/2014/main" id="{5371AA73-D464-4CE9-9461-B3249CD8C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819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33" name="Text Box 13">
            <a:extLst>
              <a:ext uri="{FF2B5EF4-FFF2-40B4-BE49-F238E27FC236}">
                <a16:creationId xmlns="" xmlns:a16="http://schemas.microsoft.com/office/drawing/2014/main" id="{2FAB2286-55EB-4B18-A387-971317A6F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34" name="Text Box 14">
            <a:extLst>
              <a:ext uri="{FF2B5EF4-FFF2-40B4-BE49-F238E27FC236}">
                <a16:creationId xmlns="" xmlns:a16="http://schemas.microsoft.com/office/drawing/2014/main" id="{F5D4345D-44E6-4A18-A255-0E7408ADC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572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35" name="Text Box 15">
            <a:extLst>
              <a:ext uri="{FF2B5EF4-FFF2-40B4-BE49-F238E27FC236}">
                <a16:creationId xmlns="" xmlns:a16="http://schemas.microsoft.com/office/drawing/2014/main" id="{4D5F0347-AB8A-432A-B96E-B1D317301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572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36" name="Text Box 16">
            <a:extLst>
              <a:ext uri="{FF2B5EF4-FFF2-40B4-BE49-F238E27FC236}">
                <a16:creationId xmlns="" xmlns:a16="http://schemas.microsoft.com/office/drawing/2014/main" id="{CF6A3353-D58C-48E9-84B2-134DF961C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733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37" name="Text Box 17">
            <a:extLst>
              <a:ext uri="{FF2B5EF4-FFF2-40B4-BE49-F238E27FC236}">
                <a16:creationId xmlns="" xmlns:a16="http://schemas.microsoft.com/office/drawing/2014/main" id="{00DFACE5-162E-417C-BADD-B4CF96041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19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38" name="Text Box 18">
            <a:extLst>
              <a:ext uri="{FF2B5EF4-FFF2-40B4-BE49-F238E27FC236}">
                <a16:creationId xmlns="" xmlns:a16="http://schemas.microsoft.com/office/drawing/2014/main" id="{6C083C4C-A44B-4642-A9E5-BA6099E5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819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39" name="Text Box 19">
            <a:extLst>
              <a:ext uri="{FF2B5EF4-FFF2-40B4-BE49-F238E27FC236}">
                <a16:creationId xmlns="" xmlns:a16="http://schemas.microsoft.com/office/drawing/2014/main" id="{220B3D08-33D2-4734-B8AB-800E4BDDF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733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40" name="Text Box 20">
            <a:extLst>
              <a:ext uri="{FF2B5EF4-FFF2-40B4-BE49-F238E27FC236}">
                <a16:creationId xmlns="" xmlns:a16="http://schemas.microsoft.com/office/drawing/2014/main" id="{B403CA2D-D0D2-4DE4-931E-F96A814D2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41" name="Text Box 21">
            <a:extLst>
              <a:ext uri="{FF2B5EF4-FFF2-40B4-BE49-F238E27FC236}">
                <a16:creationId xmlns="" xmlns:a16="http://schemas.microsoft.com/office/drawing/2014/main" id="{620A39B8-F3B9-4386-9E62-BB1164EFF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2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42" name="Text Box 22">
            <a:extLst>
              <a:ext uri="{FF2B5EF4-FFF2-40B4-BE49-F238E27FC236}">
                <a16:creationId xmlns="" xmlns:a16="http://schemas.microsoft.com/office/drawing/2014/main" id="{4ED19DC4-5E3D-4B05-B326-679145B3C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495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44" name="Text Box 24">
            <a:extLst>
              <a:ext uri="{FF2B5EF4-FFF2-40B4-BE49-F238E27FC236}">
                <a16:creationId xmlns="" xmlns:a16="http://schemas.microsoft.com/office/drawing/2014/main" id="{0745B67E-1F1C-491E-85F8-A7AEBCDF3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456" y="154049"/>
            <a:ext cx="52784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E: EVALUATE THE ALTERNATIVES</a:t>
            </a: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Rate On A Scale From 3 (Best) to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(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Worst)</a:t>
            </a:r>
          </a:p>
        </p:txBody>
      </p:sp>
      <p:pic>
        <p:nvPicPr>
          <p:cNvPr id="2055" name="Picture 7" descr="Royalty Free Salad Bowl Clip Art, Vector Images &amp; Illustrations ...">
            <a:extLst>
              <a:ext uri="{FF2B5EF4-FFF2-40B4-BE49-F238E27FC236}">
                <a16:creationId xmlns="" xmlns:a16="http://schemas.microsoft.com/office/drawing/2014/main" id="{4B955616-5E43-45BF-8BFC-620317C1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58" y="4078071"/>
            <a:ext cx="1873519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PB&amp;J Clip Art | Peanut+butter+and+jelly+sandwich+cartoon ...">
            <a:extLst>
              <a:ext uri="{FF2B5EF4-FFF2-40B4-BE49-F238E27FC236}">
                <a16:creationId xmlns="" xmlns:a16="http://schemas.microsoft.com/office/drawing/2014/main" id="{1BB58FB0-D169-4C4D-9B59-4D39E6DF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4" y="2050474"/>
            <a:ext cx="23812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utoUpdateAnimBg="0"/>
      <p:bldP spid="5132" grpId="0" autoUpdateAnimBg="0"/>
      <p:bldP spid="5133" grpId="0" autoUpdateAnimBg="0"/>
      <p:bldP spid="5134" grpId="0" autoUpdateAnimBg="0"/>
      <p:bldP spid="5135" grpId="0" autoUpdateAnimBg="0"/>
      <p:bldP spid="5136" grpId="0" autoUpdateAnimBg="0"/>
      <p:bldP spid="5137" grpId="0" autoUpdateAnimBg="0"/>
      <p:bldP spid="5138" grpId="0" autoUpdateAnimBg="0"/>
      <p:bldP spid="5139" grpId="0" autoUpdateAnimBg="0"/>
      <p:bldP spid="5140" grpId="0" autoUpdateAnimBg="0"/>
      <p:bldP spid="5141" grpId="0" autoUpdateAnimBg="0"/>
      <p:bldP spid="5142" grpId="0" autoUpdateAnimBg="0"/>
      <p:bldP spid="514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ea typeface="ＭＳ Ｐゴシック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2112956" y="2359261"/>
            <a:ext cx="8175171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</a:rPr>
              <a:t>EconEdLink.org/professional-development/</a:t>
            </a: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622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>
            <a:extLst>
              <a:ext uri="{FF2B5EF4-FFF2-40B4-BE49-F238E27FC236}">
                <a16:creationId xmlns="" xmlns:a16="http://schemas.microsoft.com/office/drawing/2014/main" id="{576D66AC-A3DE-484A-A51A-95D2DCF458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1066800"/>
          <a:ext cx="6249988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Document" r:id="rId4" imgW="6251448" imgH="4904232" progId="Word.Document.8">
                  <p:embed/>
                </p:oleObj>
              </mc:Choice>
              <mc:Fallback>
                <p:oleObj name="Document" r:id="rId4" imgW="6251448" imgH="4904232" progId="Word.Document.8">
                  <p:embed/>
                  <p:pic>
                    <p:nvPicPr>
                      <p:cNvPr id="55298" name="Object 2">
                        <a:extLst>
                          <a:ext uri="{FF2B5EF4-FFF2-40B4-BE49-F238E27FC236}">
                            <a16:creationId xmlns="" xmlns:a16="http://schemas.microsoft.com/office/drawing/2014/main" id="{576D66AC-A3DE-484A-A51A-95D2DCF458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066800"/>
                        <a:ext cx="6249988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Text Box 3">
            <a:extLst>
              <a:ext uri="{FF2B5EF4-FFF2-40B4-BE49-F238E27FC236}">
                <a16:creationId xmlns="" xmlns:a16="http://schemas.microsoft.com/office/drawing/2014/main" id="{F5906426-2830-41A1-B504-A38B9AF2F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143001"/>
            <a:ext cx="425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Problem: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What should I have for lunch?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00" name="Text Box 4">
            <a:extLst>
              <a:ext uri="{FF2B5EF4-FFF2-40B4-BE49-F238E27FC236}">
                <a16:creationId xmlns="" xmlns:a16="http://schemas.microsoft.com/office/drawing/2014/main" id="{59677A9D-E160-40C3-B76B-E9EDF2F28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819401"/>
            <a:ext cx="11430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1400" dirty="0">
                <a:solidFill>
                  <a:srgbClr val="008000"/>
                </a:solidFill>
                <a:latin typeface="Times New Roman" panose="02020603050405020304" pitchFamily="18" charset="0"/>
              </a:rPr>
              <a:t>Sandwich from home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01" name="Text Box 5">
            <a:extLst>
              <a:ext uri="{FF2B5EF4-FFF2-40B4-BE49-F238E27FC236}">
                <a16:creationId xmlns="" xmlns:a16="http://schemas.microsoft.com/office/drawing/2014/main" id="{F4B8F2DA-ACC9-434C-B545-8C39983BB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0001"/>
            <a:ext cx="11430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>
                <a:solidFill>
                  <a:srgbClr val="008000"/>
                </a:solidFill>
                <a:latin typeface="Times New Roman" panose="02020603050405020304" pitchFamily="18" charset="0"/>
              </a:rPr>
              <a:t>Pizza and fries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02" name="Text Box 6">
            <a:extLst>
              <a:ext uri="{FF2B5EF4-FFF2-40B4-BE49-F238E27FC236}">
                <a16:creationId xmlns="" xmlns:a16="http://schemas.microsoft.com/office/drawing/2014/main" id="{E6B5A32D-5413-483A-93F6-C4060BBB0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24401"/>
            <a:ext cx="1295400" cy="25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>
                <a:solidFill>
                  <a:srgbClr val="008000"/>
                </a:solidFill>
                <a:latin typeface="Times New Roman" panose="02020603050405020304" pitchFamily="18" charset="0"/>
              </a:rPr>
              <a:t>Salad bar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03" name="Text Box 7">
            <a:extLst>
              <a:ext uri="{FF2B5EF4-FFF2-40B4-BE49-F238E27FC236}">
                <a16:creationId xmlns="" xmlns:a16="http://schemas.microsoft.com/office/drawing/2014/main" id="{93DCF716-4F6A-4C19-871D-26FA2A3C3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981200"/>
            <a:ext cx="915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990099"/>
                </a:solidFill>
                <a:latin typeface="Times New Roman" panose="02020603050405020304" pitchFamily="18" charset="0"/>
              </a:rPr>
              <a:t>Cheap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04" name="Rectangle 8">
            <a:extLst>
              <a:ext uri="{FF2B5EF4-FFF2-40B4-BE49-F238E27FC236}">
                <a16:creationId xmlns="" xmlns:a16="http://schemas.microsoft.com/office/drawing/2014/main" id="{063A0BF9-D316-42DD-B82E-F6B39DB8C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68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990099"/>
                </a:solidFill>
                <a:latin typeface="Times New Roman" panose="02020603050405020304" pitchFamily="18" charset="0"/>
              </a:rPr>
              <a:t>Quick</a:t>
            </a:r>
          </a:p>
        </p:txBody>
      </p:sp>
      <p:sp>
        <p:nvSpPr>
          <p:cNvPr id="55305" name="Rectangle 9">
            <a:extLst>
              <a:ext uri="{FF2B5EF4-FFF2-40B4-BE49-F238E27FC236}">
                <a16:creationId xmlns="" xmlns:a16="http://schemas.microsoft.com/office/drawing/2014/main" id="{9BD5DCDE-36A6-4D9B-A989-8056CD06F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981200"/>
            <a:ext cx="116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990099"/>
                </a:solidFill>
                <a:latin typeface="Times New Roman" panose="02020603050405020304" pitchFamily="18" charset="0"/>
              </a:rPr>
              <a:t>Tastes good</a:t>
            </a:r>
          </a:p>
        </p:txBody>
      </p:sp>
      <p:sp>
        <p:nvSpPr>
          <p:cNvPr id="55306" name="Rectangle 10">
            <a:extLst>
              <a:ext uri="{FF2B5EF4-FFF2-40B4-BE49-F238E27FC236}">
                <a16:creationId xmlns="" xmlns:a16="http://schemas.microsoft.com/office/drawing/2014/main" id="{5FB90ECF-ED8E-4057-BE52-17BAB3C63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1" y="1981200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990099"/>
                </a:solidFill>
                <a:latin typeface="Times New Roman" panose="02020603050405020304" pitchFamily="18" charset="0"/>
              </a:rPr>
              <a:t>Healthy</a:t>
            </a:r>
          </a:p>
        </p:txBody>
      </p:sp>
      <p:sp>
        <p:nvSpPr>
          <p:cNvPr id="55307" name="Text Box 11">
            <a:extLst>
              <a:ext uri="{FF2B5EF4-FFF2-40B4-BE49-F238E27FC236}">
                <a16:creationId xmlns="" xmlns:a16="http://schemas.microsoft.com/office/drawing/2014/main" id="{F6C420AF-761E-45EC-9CCA-17E197DEF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743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08" name="Text Box 12">
            <a:extLst>
              <a:ext uri="{FF2B5EF4-FFF2-40B4-BE49-F238E27FC236}">
                <a16:creationId xmlns="" xmlns:a16="http://schemas.microsoft.com/office/drawing/2014/main" id="{B88A40D1-762B-4C08-BB97-F3AE44D5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819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09" name="Text Box 13">
            <a:extLst>
              <a:ext uri="{FF2B5EF4-FFF2-40B4-BE49-F238E27FC236}">
                <a16:creationId xmlns="" xmlns:a16="http://schemas.microsoft.com/office/drawing/2014/main" id="{47EE4A8B-1A08-4B48-AA62-7CDC12E0F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10" name="Text Box 14">
            <a:extLst>
              <a:ext uri="{FF2B5EF4-FFF2-40B4-BE49-F238E27FC236}">
                <a16:creationId xmlns="" xmlns:a16="http://schemas.microsoft.com/office/drawing/2014/main" id="{BF27B963-7A55-4E9C-A6E7-690A17CD9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572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11" name="Text Box 15">
            <a:extLst>
              <a:ext uri="{FF2B5EF4-FFF2-40B4-BE49-F238E27FC236}">
                <a16:creationId xmlns="" xmlns:a16="http://schemas.microsoft.com/office/drawing/2014/main" id="{27ECE4C3-3C16-4433-9FE4-45B9C3EA2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572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12" name="Text Box 16">
            <a:extLst>
              <a:ext uri="{FF2B5EF4-FFF2-40B4-BE49-F238E27FC236}">
                <a16:creationId xmlns="" xmlns:a16="http://schemas.microsoft.com/office/drawing/2014/main" id="{CE27980A-B83B-4A12-9AF0-310FD0E2E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733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13" name="Text Box 17">
            <a:extLst>
              <a:ext uri="{FF2B5EF4-FFF2-40B4-BE49-F238E27FC236}">
                <a16:creationId xmlns="" xmlns:a16="http://schemas.microsoft.com/office/drawing/2014/main" id="{C6ECFB2D-1727-44A3-9FA8-89FC9B9F9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19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14" name="Text Box 18">
            <a:extLst>
              <a:ext uri="{FF2B5EF4-FFF2-40B4-BE49-F238E27FC236}">
                <a16:creationId xmlns="" xmlns:a16="http://schemas.microsoft.com/office/drawing/2014/main" id="{F1AAFA63-B9EE-4B5F-9B5A-73AD0444D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819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15" name="Text Box 19">
            <a:extLst>
              <a:ext uri="{FF2B5EF4-FFF2-40B4-BE49-F238E27FC236}">
                <a16:creationId xmlns="" xmlns:a16="http://schemas.microsoft.com/office/drawing/2014/main" id="{F48C9D46-AC42-43EE-B014-7FBC11241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733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16" name="Text Box 20">
            <a:extLst>
              <a:ext uri="{FF2B5EF4-FFF2-40B4-BE49-F238E27FC236}">
                <a16:creationId xmlns="" xmlns:a16="http://schemas.microsoft.com/office/drawing/2014/main" id="{A95A0EBB-EC15-4818-A66C-2ADFAD5E0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17" name="Text Box 21">
            <a:extLst>
              <a:ext uri="{FF2B5EF4-FFF2-40B4-BE49-F238E27FC236}">
                <a16:creationId xmlns="" xmlns:a16="http://schemas.microsoft.com/office/drawing/2014/main" id="{BB4C91C1-5451-4130-BCB5-F51814E2C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2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18" name="Text Box 22">
            <a:extLst>
              <a:ext uri="{FF2B5EF4-FFF2-40B4-BE49-F238E27FC236}">
                <a16:creationId xmlns="" xmlns:a16="http://schemas.microsoft.com/office/drawing/2014/main" id="{E599403F-4B4D-4A87-9952-A2A98F6AF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495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9239" name="Text Box 23">
            <a:extLst>
              <a:ext uri="{FF2B5EF4-FFF2-40B4-BE49-F238E27FC236}">
                <a16:creationId xmlns="" xmlns:a16="http://schemas.microsoft.com/office/drawing/2014/main" id="{08137216-CAD3-44CF-975A-C0675EAD1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305593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+mn-lt"/>
              </a:rPr>
              <a:t>D: MAKE A DECISION</a:t>
            </a:r>
            <a:endParaRPr lang="en-US" alt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5320" name="Text Box 24">
            <a:extLst>
              <a:ext uri="{FF2B5EF4-FFF2-40B4-BE49-F238E27FC236}">
                <a16:creationId xmlns="" xmlns:a16="http://schemas.microsoft.com/office/drawing/2014/main" id="{7325EFC9-2D82-49E1-BCC9-C3808204D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2743200"/>
            <a:ext cx="585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= 9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21" name="Text Box 25">
            <a:extLst>
              <a:ext uri="{FF2B5EF4-FFF2-40B4-BE49-F238E27FC236}">
                <a16:creationId xmlns="" xmlns:a16="http://schemas.microsoft.com/office/drawing/2014/main" id="{2B5CE4E2-BE64-4553-BA45-7F7C1FFDF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657600"/>
            <a:ext cx="585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= 8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55322" name="Text Box 26">
            <a:extLst>
              <a:ext uri="{FF2B5EF4-FFF2-40B4-BE49-F238E27FC236}">
                <a16:creationId xmlns="" xmlns:a16="http://schemas.microsoft.com/office/drawing/2014/main" id="{DC76E0AF-DB24-44CB-B17C-2D70E9146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572000"/>
            <a:ext cx="585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= 7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9243" name="Text Box 27">
            <a:extLst>
              <a:ext uri="{FF2B5EF4-FFF2-40B4-BE49-F238E27FC236}">
                <a16:creationId xmlns="" xmlns:a16="http://schemas.microsoft.com/office/drawing/2014/main" id="{FC7B9DD9-845E-4CE1-B3B2-713CBC999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362200"/>
            <a:ext cx="1524000" cy="2387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" name="Picture 9" descr="Royalty Free Salad Bowl Clip Art, Vector Images &amp; Illustrations ...">
            <a:extLst>
              <a:ext uri="{FF2B5EF4-FFF2-40B4-BE49-F238E27FC236}">
                <a16:creationId xmlns="" xmlns:a16="http://schemas.microsoft.com/office/drawing/2014/main" id="{15A35AE8-85C0-4F7B-B74A-99D970BCD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7" y="1988466"/>
            <a:ext cx="2091083" cy="12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9" grpId="0" autoUpdateAnimBg="0"/>
      <p:bldP spid="9243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4195256" cy="5248388"/>
          </a:xfrm>
        </p:spPr>
        <p:txBody>
          <a:bodyPr/>
          <a:lstStyle/>
          <a:p>
            <a:r>
              <a:rPr lang="en-US" sz="4400" dirty="0" smtClean="0"/>
              <a:t>References for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i="1" dirty="0"/>
              <a:t>Extension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442486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000" u="sng" dirty="0" smtClean="0"/>
              <a:t/>
            </a:r>
            <a:br>
              <a:rPr lang="en-US" altLang="en-US" sz="2000" u="sng" dirty="0" smtClean="0"/>
            </a:br>
            <a:r>
              <a:rPr lang="en-US" altLang="en-US" sz="2000" u="sng" dirty="0" smtClean="0"/>
              <a:t>http</a:t>
            </a:r>
            <a:r>
              <a:rPr lang="en-US" altLang="en-US" sz="2000" u="sng" dirty="0"/>
              <a:t>://vcee.org/economic-decision-making/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C48C9306-F7C6-4D3F-B47D-7AA894D09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26" y="1982351"/>
            <a:ext cx="3161174" cy="239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22B67C9A-7418-4DC1-8897-58B202A38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581" y="3419475"/>
            <a:ext cx="3164888" cy="263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A26A33D-2AEB-4729-A32B-7A598F8F5322}"/>
              </a:ext>
            </a:extLst>
          </p:cNvPr>
          <p:cNvSpPr/>
          <p:nvPr/>
        </p:nvSpPr>
        <p:spPr>
          <a:xfrm>
            <a:off x="4020418" y="5869890"/>
            <a:ext cx="6643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u="sng" dirty="0" smtClean="0"/>
              <a:t/>
            </a:r>
            <a:br>
              <a:rPr lang="en-US" altLang="en-US" sz="2000" u="sng" dirty="0" smtClean="0"/>
            </a:br>
            <a:r>
              <a:rPr lang="en-US" altLang="en-US" sz="2000" u="sng" dirty="0" smtClean="0"/>
              <a:t>http</a:t>
            </a:r>
            <a:r>
              <a:rPr lang="en-US" altLang="en-US" sz="2000" u="sng" dirty="0"/>
              <a:t>://vcee.org/economic-decision-making/</a:t>
            </a:r>
            <a:endParaRPr lang="en-US" sz="2000" u="sng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A0D73B-6D69-47F7-975B-055D61BF0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06" y="1123837"/>
            <a:ext cx="28479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08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="" xmlns:a16="http://schemas.microsoft.com/office/drawing/2014/main" id="{68E42243-2E05-412D-AE37-DF67D4DD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en-US" altLang="en-US" dirty="0"/>
          </a:p>
        </p:txBody>
      </p:sp>
      <p:sp>
        <p:nvSpPr>
          <p:cNvPr id="43011" name="Content Placeholder 2">
            <a:extLst>
              <a:ext uri="{FF2B5EF4-FFF2-40B4-BE49-F238E27FC236}">
                <a16:creationId xmlns="" xmlns:a16="http://schemas.microsoft.com/office/drawing/2014/main" id="{4EB4DD53-25DC-47D0-A597-8F9EC7B45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62100" y="1090154"/>
            <a:ext cx="7886700" cy="97730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altLang="en-US" sz="2400" b="1" dirty="0"/>
          </a:p>
          <a:p>
            <a:pPr marL="0" indent="0" algn="ctr">
              <a:buNone/>
            </a:pPr>
            <a:r>
              <a:rPr lang="en-US" altLang="en-US" sz="2400" b="1" dirty="0"/>
              <a:t>PACED Decision Model </a:t>
            </a:r>
            <a:br>
              <a:rPr lang="en-US" altLang="en-US" sz="2400" b="1" dirty="0"/>
            </a:br>
            <a:endParaRPr lang="en-US" altLang="en-US" dirty="0"/>
          </a:p>
        </p:txBody>
      </p:sp>
      <p:pic>
        <p:nvPicPr>
          <p:cNvPr id="43012" name="Picture 3">
            <a:extLst>
              <a:ext uri="{FF2B5EF4-FFF2-40B4-BE49-F238E27FC236}">
                <a16:creationId xmlns="" xmlns:a16="http://schemas.microsoft.com/office/drawing/2014/main" id="{07A84846-72F3-4E8E-B876-61FC8277E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1" y="2145450"/>
            <a:ext cx="3811334" cy="346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5">
            <a:extLst>
              <a:ext uri="{FF2B5EF4-FFF2-40B4-BE49-F238E27FC236}">
                <a16:creationId xmlns="" xmlns:a16="http://schemas.microsoft.com/office/drawing/2014/main" id="{4C17380C-F83B-40C6-B430-B272080F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432" y="5980687"/>
            <a:ext cx="10442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https://www.econedlink.org/resources/what-pet-should-i-get-dr-seuss-and-decision-making/</a:t>
            </a:r>
            <a:endParaRPr lang="en-US" altLang="en-US" sz="2000" b="1" dirty="0"/>
          </a:p>
        </p:txBody>
      </p:sp>
      <p:pic>
        <p:nvPicPr>
          <p:cNvPr id="43015" name="Picture 6">
            <a:extLst>
              <a:ext uri="{FF2B5EF4-FFF2-40B4-BE49-F238E27FC236}">
                <a16:creationId xmlns="" xmlns:a16="http://schemas.microsoft.com/office/drawing/2014/main" id="{4F5809EC-B81C-492B-9E18-C47E46D43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36" y="1267353"/>
            <a:ext cx="6093762" cy="430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="" xmlns:a16="http://schemas.microsoft.com/office/drawing/2014/main" id="{74AA6577-6BBB-49AE-B79C-7AAA4832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399"/>
            <a:ext cx="2695575" cy="5457825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/>
              <a:t>Ho</a:t>
            </a:r>
            <a:r>
              <a:rPr lang="en-US" altLang="en-US" sz="4400" b="1" dirty="0" smtClean="0"/>
              <a:t>w to help </a:t>
            </a:r>
            <a:r>
              <a:rPr lang="en-US" altLang="en-US" sz="4400" b="1" dirty="0"/>
              <a:t>students make </a:t>
            </a:r>
            <a:br>
              <a:rPr lang="en-US" altLang="en-US" sz="4400" b="1" dirty="0"/>
            </a:br>
            <a:r>
              <a:rPr lang="en-US" altLang="en-US" sz="4400" b="1" dirty="0"/>
              <a:t>thoughtful choices?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="" xmlns:a16="http://schemas.microsoft.com/office/drawing/2014/main" id="{C50CF596-A7D0-4BC9-BD8F-26541BE4B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68" y="1123837"/>
            <a:ext cx="6208182" cy="512064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Consider the costs and benefits of each decision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If they have to make a choice, it is due to scarcity.  What is scarce?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What am I giving up (opportunity cost)?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1266" name="Picture 2" descr="School Decision Making | Clipart Panda - Free Clipart Images">
            <a:extLst>
              <a:ext uri="{FF2B5EF4-FFF2-40B4-BE49-F238E27FC236}">
                <a16:creationId xmlns="" xmlns:a16="http://schemas.microsoft.com/office/drawing/2014/main" id="{7DC9FAB7-4BB4-46E0-982C-F33590AE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0" y="2301127"/>
            <a:ext cx="16287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3F70F8-60C5-4138-A656-81E6E66FC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Children’s Books</a:t>
            </a:r>
          </a:p>
        </p:txBody>
      </p:sp>
      <p:pic>
        <p:nvPicPr>
          <p:cNvPr id="6" name="Content Placeholder 5" descr="The Oldest Student: How Mary Walker Learned to Read">
            <a:extLst>
              <a:ext uri="{FF2B5EF4-FFF2-40B4-BE49-F238E27FC236}">
                <a16:creationId xmlns="" xmlns:a16="http://schemas.microsoft.com/office/drawing/2014/main" id="{42BAAD01-B3FE-4B5E-99D7-D76E163537B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585" y="1950133"/>
            <a:ext cx="1768318" cy="181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FB639A-623E-473F-A6BF-C8D25ECA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24" y="1830750"/>
            <a:ext cx="4498665" cy="4576539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 descr="Home in the Woods">
            <a:extLst>
              <a:ext uri="{FF2B5EF4-FFF2-40B4-BE49-F238E27FC236}">
                <a16:creationId xmlns="" xmlns:a16="http://schemas.microsoft.com/office/drawing/2014/main" id="{857A0E62-8128-4A3A-901F-57A581A9DBB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8" y="4518315"/>
            <a:ext cx="2005444" cy="162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What Is Given from the Heart">
            <a:extLst>
              <a:ext uri="{FF2B5EF4-FFF2-40B4-BE49-F238E27FC236}">
                <a16:creationId xmlns="" xmlns:a16="http://schemas.microsoft.com/office/drawing/2014/main" id="{FBCDB422-38B6-40F9-9DFB-879F0109F62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860" y="3658670"/>
            <a:ext cx="1527465" cy="1977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304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3025667" y="5134679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=""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2" y="2335948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42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08" y="1298619"/>
            <a:ext cx="2947482" cy="460118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02" y="987306"/>
            <a:ext cx="7537259" cy="48609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Quickly examine </a:t>
            </a:r>
            <a:r>
              <a:rPr lang="en-US" sz="3200" dirty="0"/>
              <a:t>“uncertain times” as they relate to young students.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Provide decision-making tools to help foster problem solving skills and promote planning and good choices.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Consider related sources for lesson plans and activities.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Review a bibliography of children’s books where characters must make important choices.</a:t>
            </a:r>
          </a:p>
        </p:txBody>
      </p:sp>
      <p:pic>
        <p:nvPicPr>
          <p:cNvPr id="4" name="Picture 3" descr="What Is Given from the Heart">
            <a:extLst>
              <a:ext uri="{FF2B5EF4-FFF2-40B4-BE49-F238E27FC236}">
                <a16:creationId xmlns="" xmlns:a16="http://schemas.microsoft.com/office/drawing/2014/main" id="{E6D071AB-2426-41A7-B50F-7C4ECBAC40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6" y="1193234"/>
            <a:ext cx="1688252" cy="181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5940FD8-7974-4E9B-A356-1AD9FE7F9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029">
            <a:off x="546019" y="4529796"/>
            <a:ext cx="2053666" cy="110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8542F44A-CBDA-487D-8686-10DCFACA7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635">
            <a:off x="2212046" y="3997973"/>
            <a:ext cx="13017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0778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919" y="161812"/>
            <a:ext cx="2947482" cy="230516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459" y="1596390"/>
            <a:ext cx="10972800" cy="3779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>
                <a:latin typeface="Calibri"/>
                <a:ea typeface="ＭＳ Ｐゴシック"/>
                <a:cs typeface="Calibri"/>
              </a:rPr>
              <a:t>This presentation will provide: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/>
                <a:ea typeface="ＭＳ Ｐゴシック"/>
                <a:cs typeface="Calibri"/>
              </a:rPr>
              <a:t>Connections to present day situations and established lessons and activities.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/>
                <a:ea typeface="ＭＳ Ｐゴシック"/>
                <a:cs typeface="Calibri"/>
              </a:rPr>
              <a:t>Definitions and examples of decision-making models.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/>
                <a:ea typeface="ＭＳ Ｐゴシック"/>
                <a:cs typeface="Calibri"/>
              </a:rPr>
              <a:t>Classroom-ready interactive slides for a PACED grid that may be used for instructional purposes.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/>
                <a:ea typeface="ＭＳ Ｐゴシック"/>
                <a:cs typeface="Calibri"/>
              </a:rPr>
              <a:t>Attached documents including children’s literature </a:t>
            </a:r>
            <a:r>
              <a:rPr lang="en-US" sz="2800" dirty="0" smtClean="0">
                <a:latin typeface="Calibri"/>
                <a:ea typeface="ＭＳ Ｐゴシック"/>
                <a:cs typeface="Calibri"/>
              </a:rPr>
              <a:t>bibliography and </a:t>
            </a:r>
            <a:r>
              <a:rPr lang="en-US" sz="2800" dirty="0">
                <a:latin typeface="Calibri"/>
                <a:ea typeface="ＭＳ Ｐゴシック"/>
                <a:cs typeface="Calibri"/>
              </a:rPr>
              <a:t>worksheets based </a:t>
            </a:r>
            <a:r>
              <a:rPr lang="en-US" sz="2800" dirty="0" smtClean="0">
                <a:latin typeface="Calibri"/>
                <a:ea typeface="ＭＳ Ｐゴシック"/>
                <a:cs typeface="Calibri"/>
              </a:rPr>
              <a:t>on decision-making </a:t>
            </a:r>
            <a:r>
              <a:rPr lang="en-US" sz="2800" dirty="0">
                <a:latin typeface="Calibri"/>
                <a:ea typeface="ＭＳ Ｐゴシック"/>
                <a:cs typeface="Calibri"/>
              </a:rPr>
              <a:t>activities that may be used for assessment.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652" name="Picture 4" descr="Computer clipart - Clipartix">
            <a:extLst>
              <a:ext uri="{FF2B5EF4-FFF2-40B4-BE49-F238E27FC236}">
                <a16:creationId xmlns="" xmlns:a16="http://schemas.microsoft.com/office/drawing/2014/main" id="{B86DCF40-B430-476B-97E4-4C66F2AA7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9" y="4762500"/>
            <a:ext cx="1770297" cy="17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030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-1038225"/>
            <a:ext cx="10610850" cy="3095625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National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9549" y="1962150"/>
            <a:ext cx="7133745" cy="19335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Content Standard 2: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Decision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Students will understand that: Effective decision making requires comparing the additional costs of alternatives with the additional benefits. Many choices involve doing a little more or a little less of something: few choices are “all or nothing” decisions.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Students will be able to use this knowledge to: Make effective decisions as consumers, producers, savers, investors, and citizens.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52DF572-19F1-4B03-B081-0860698D3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89" y="2409712"/>
            <a:ext cx="2341895" cy="25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27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13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Virginia History &amp; Social Science Standards of Learning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3" y="2143432"/>
            <a:ext cx="11385755" cy="422787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K.1,2,3	                                                                                                                            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student will demonstrate skills for historical thinking, geographical analysis, economic decision making, and responsible citizenship by:    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h) using a decision-making model to make informed decisions</a:t>
            </a:r>
          </a:p>
          <a:p>
            <a:pPr marL="0" indent="0" algn="just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USI.1 &amp; USII.1	                                                                                                  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student will demonstrate skills for historical thinking, geographical analysis, economic decision making, and responsible citizenship by:                                                                                                           h) using a decision-making model to identify costs and benefits of a specific choice made</a:t>
            </a:r>
          </a:p>
          <a:p>
            <a:pPr marL="0" indent="0" algn="just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CE.1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                                                                                                                             The student will demonstrate skills for historical thinking, geographical analysis, economic decision making, and responsible citizenship by:                                                                                                                  h) using a decision-making model to analyze and explain the costs and benefits of a specific choice</a:t>
            </a:r>
          </a:p>
          <a:p>
            <a:endParaRPr lang="en-US" dirty="0"/>
          </a:p>
        </p:txBody>
      </p:sp>
      <p:pic>
        <p:nvPicPr>
          <p:cNvPr id="26632" name="Picture 8" descr="CASEY: For education's sake, dump the Standards of Learning ...">
            <a:extLst>
              <a:ext uri="{FF2B5EF4-FFF2-40B4-BE49-F238E27FC236}">
                <a16:creationId xmlns="" xmlns:a16="http://schemas.microsoft.com/office/drawing/2014/main" id="{FF860061-E328-4241-923E-8D67EADF9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5433628"/>
            <a:ext cx="2125198" cy="109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016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>
            <a:extLst>
              <a:ext uri="{FF2B5EF4-FFF2-40B4-BE49-F238E27FC236}">
                <a16:creationId xmlns="" xmlns:a16="http://schemas.microsoft.com/office/drawing/2014/main" id="{D9E7214C-DD4D-4F22-8652-8B85CFF0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009" y="381000"/>
            <a:ext cx="5761903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A8C2F2EC-CE7D-45AB-AE8B-21C2F98F2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0" y="1171575"/>
            <a:ext cx="6555154" cy="4954589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Cost: </a:t>
            </a:r>
            <a:r>
              <a:rPr lang="en-US" sz="3200" dirty="0"/>
              <a:t>A cost is what you give up when you decide to do something. </a:t>
            </a:r>
            <a:r>
              <a:rPr lang="en-US" sz="3200" b="1" dirty="0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</a:p>
          <a:p>
            <a:pPr marL="0" indent="0">
              <a:buNone/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Benefit:</a:t>
            </a:r>
            <a:r>
              <a:rPr lang="en-US" sz="3200" dirty="0"/>
              <a:t> A gain received because of an action taken of a decision made. </a:t>
            </a:r>
            <a:r>
              <a:rPr lang="en-US" sz="3200" b="1" dirty="0">
                <a:solidFill>
                  <a:srgbClr val="FF0000"/>
                </a:solidFill>
                <a:latin typeface="Wingdings" panose="05000000000000000000" pitchFamily="2" charset="2"/>
              </a:rPr>
              <a:t>J</a:t>
            </a:r>
          </a:p>
          <a:p>
            <a:pPr>
              <a:defRPr/>
            </a:pPr>
            <a:endParaRPr lang="en-US" sz="3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Opportunity Cost: </a:t>
            </a:r>
            <a:r>
              <a:rPr lang="en-US" sz="3200" dirty="0"/>
              <a:t>What is given up when a choice is made</a:t>
            </a:r>
          </a:p>
          <a:p>
            <a:pPr marL="0" indent="0">
              <a:buNone/>
              <a:defRPr/>
            </a:pP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5275CE8-8A49-431B-AE96-B854B07673A4}"/>
              </a:ext>
            </a:extLst>
          </p:cNvPr>
          <p:cNvSpPr txBox="1"/>
          <p:nvPr/>
        </p:nvSpPr>
        <p:spPr>
          <a:xfrm>
            <a:off x="540327" y="1600200"/>
            <a:ext cx="2535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Definitions</a:t>
            </a:r>
          </a:p>
          <a:p>
            <a:endParaRPr lang="en-US" dirty="0"/>
          </a:p>
        </p:txBody>
      </p:sp>
      <p:pic>
        <p:nvPicPr>
          <p:cNvPr id="28674" name="Picture 2" descr="Free Dictionary Cliparts, Download Free Clip Art, Free Clip Art on ...">
            <a:extLst>
              <a:ext uri="{FF2B5EF4-FFF2-40B4-BE49-F238E27FC236}">
                <a16:creationId xmlns="" xmlns:a16="http://schemas.microsoft.com/office/drawing/2014/main" id="{4E1E8069-1BDC-40A3-98BF-7F6E83182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4" y="2691244"/>
            <a:ext cx="2078181" cy="207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C596F7D-378E-4A42-BCF5-9352A14CB0F0}"/>
              </a:ext>
            </a:extLst>
          </p:cNvPr>
          <p:cNvSpPr/>
          <p:nvPr/>
        </p:nvSpPr>
        <p:spPr>
          <a:xfrm>
            <a:off x="540327" y="4998694"/>
            <a:ext cx="2535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Economic Concepts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AE0344-9DB6-4CDF-838A-DD66D0DC9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77440"/>
            <a:ext cx="10506075" cy="3242310"/>
          </a:xfrm>
        </p:spPr>
        <p:txBody>
          <a:bodyPr/>
          <a:lstStyle/>
          <a:p>
            <a:r>
              <a:rPr lang="en-US" sz="2000" dirty="0"/>
              <a:t>Economic decision making helps students focus on making a choice BEFORE it is made</a:t>
            </a:r>
          </a:p>
          <a:p>
            <a:r>
              <a:rPr lang="en-US" sz="2000" dirty="0"/>
              <a:t>It helps students be more thoughtful about all the possibilities and consequences before they make a choice</a:t>
            </a:r>
          </a:p>
          <a:p>
            <a:r>
              <a:rPr lang="en-US" sz="2000" dirty="0"/>
              <a:t>Making a choice because the benefits outweigh the </a:t>
            </a:r>
            <a:r>
              <a:rPr lang="en-US" sz="2000" dirty="0" smtClean="0"/>
              <a:t>costs has </a:t>
            </a:r>
            <a:r>
              <a:rPr lang="en-US" sz="2000" dirty="0"/>
              <a:t>life-long benefits</a:t>
            </a:r>
          </a:p>
          <a:p>
            <a:r>
              <a:rPr lang="en-US" sz="2000" dirty="0"/>
              <a:t>Considering past decisions using the same thought processes helps to understand why the choice was made, and to critically evaluate whether it was a good one. It can be</a:t>
            </a:r>
          </a:p>
          <a:p>
            <a:pPr lvl="1"/>
            <a:r>
              <a:rPr lang="en-US" sz="2000" dirty="0"/>
              <a:t>viewed from their perspective at the time</a:t>
            </a:r>
          </a:p>
          <a:p>
            <a:pPr lvl="1"/>
            <a:r>
              <a:rPr lang="en-US" sz="2000" dirty="0"/>
              <a:t>viewed in hindsight, from your perspective, what would you have done then—or now</a:t>
            </a:r>
          </a:p>
          <a:p>
            <a:endParaRPr lang="en-US" dirty="0"/>
          </a:p>
        </p:txBody>
      </p:sp>
      <p:pic>
        <p:nvPicPr>
          <p:cNvPr id="26628" name="Picture 4" descr="People wearing protective face masks - Download Free Vectors ...">
            <a:extLst>
              <a:ext uri="{FF2B5EF4-FFF2-40B4-BE49-F238E27FC236}">
                <a16:creationId xmlns="" xmlns:a16="http://schemas.microsoft.com/office/drawing/2014/main" id="{8DD96560-469A-4032-A365-B4D1EFB1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4767238"/>
            <a:ext cx="1702092" cy="117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219200"/>
          </a:xfrm>
        </p:spPr>
        <p:txBody>
          <a:bodyPr/>
          <a:lstStyle/>
          <a:p>
            <a:r>
              <a:rPr lang="en-US" dirty="0" smtClean="0"/>
              <a:t>Why is this Skill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419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0 CEE Webinar Presentation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CEE Webinar Presentation Master Template</Template>
  <TotalTime>480</TotalTime>
  <Words>1078</Words>
  <Application>Microsoft Office PowerPoint</Application>
  <PresentationFormat>Widescreen</PresentationFormat>
  <Paragraphs>298</Paragraphs>
  <Slides>36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ＭＳ Ｐゴシック</vt:lpstr>
      <vt:lpstr>Arial</vt:lpstr>
      <vt:lpstr>Arial,Sans-Serif</vt:lpstr>
      <vt:lpstr>Calibri</vt:lpstr>
      <vt:lpstr>Calibri Light</vt:lpstr>
      <vt:lpstr>Comic Sans MS</vt:lpstr>
      <vt:lpstr>Times New Roman</vt:lpstr>
      <vt:lpstr>Verdana</vt:lpstr>
      <vt:lpstr>Wingdings</vt:lpstr>
      <vt:lpstr>2020 CEE Webinar Presentation Master Template</vt:lpstr>
      <vt:lpstr>Document</vt:lpstr>
      <vt:lpstr>Empowering Young Students During Uncertain Times </vt:lpstr>
      <vt:lpstr>EconEdLink Membership</vt:lpstr>
      <vt:lpstr>Professional Development Certificate</vt:lpstr>
      <vt:lpstr>Agenda</vt:lpstr>
      <vt:lpstr>Objectives</vt:lpstr>
      <vt:lpstr>   National Standards</vt:lpstr>
      <vt:lpstr>    Virginia History &amp; Social Science Standards of Learning  </vt:lpstr>
      <vt:lpstr> </vt:lpstr>
      <vt:lpstr>Why is this Skill Important?</vt:lpstr>
      <vt:lpstr> </vt:lpstr>
      <vt:lpstr>Decision Models  Defined </vt:lpstr>
      <vt:lpstr>PowerPoint Presentation</vt:lpstr>
      <vt:lpstr> </vt:lpstr>
      <vt:lpstr>PowerPoint Presentation</vt:lpstr>
      <vt:lpstr>PowerPoint Presentation</vt:lpstr>
      <vt:lpstr>Another model to use  when deciding between two choices</vt:lpstr>
      <vt:lpstr> </vt:lpstr>
      <vt:lpstr>Cloudy with a Chance of Meatballs by Judi Barrett Reading Level 4.3       </vt:lpstr>
      <vt:lpstr>            </vt:lpstr>
      <vt:lpstr>Pancake Problems ! (History repeats itself) </vt:lpstr>
      <vt:lpstr>Cost-Benefit Analysis Directions: What should the citizens of Chewandswallow do?   Help them decide by filling in this chart with some of the advantages and disadvantages of their two possible alternatives (choices).</vt:lpstr>
      <vt:lpstr>Possible Responses</vt:lpstr>
      <vt:lpstr>Make a Choice</vt:lpstr>
      <vt:lpstr>“Leave Chewandswallow but return with a salvage company to collect and sell the extra food.”</vt:lpstr>
      <vt:lpstr>PACED Decision Model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for Extension Resources</vt:lpstr>
      <vt:lpstr>PowerPoint Presentation</vt:lpstr>
      <vt:lpstr>How to help students make  thoughtful choices?</vt:lpstr>
      <vt:lpstr>Related Children’s Books</vt:lpstr>
      <vt:lpstr>CEE Affiliates</vt:lpstr>
      <vt:lpstr>Thank You to Our Sponsors!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Stover, Lynne - stoverlf</dc:creator>
  <cp:lastModifiedBy>Conference3 NoteBook</cp:lastModifiedBy>
  <cp:revision>46</cp:revision>
  <dcterms:created xsi:type="dcterms:W3CDTF">2020-06-21T21:15:55Z</dcterms:created>
  <dcterms:modified xsi:type="dcterms:W3CDTF">2020-06-22T22:05:43Z</dcterms:modified>
</cp:coreProperties>
</file>