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93" r:id="rId5"/>
    <p:sldId id="261" r:id="rId6"/>
    <p:sldId id="267" r:id="rId7"/>
    <p:sldId id="258" r:id="rId8"/>
    <p:sldId id="270" r:id="rId9"/>
    <p:sldId id="262" r:id="rId10"/>
    <p:sldId id="269" r:id="rId11"/>
    <p:sldId id="263" r:id="rId12"/>
    <p:sldId id="264" r:id="rId13"/>
    <p:sldId id="265" r:id="rId14"/>
    <p:sldId id="278" r:id="rId15"/>
    <p:sldId id="287" r:id="rId16"/>
    <p:sldId id="279" r:id="rId17"/>
    <p:sldId id="288" r:id="rId18"/>
    <p:sldId id="280" r:id="rId19"/>
    <p:sldId id="291" r:id="rId20"/>
    <p:sldId id="272" r:id="rId21"/>
    <p:sldId id="277" r:id="rId22"/>
    <p:sldId id="275" r:id="rId23"/>
    <p:sldId id="289" r:id="rId24"/>
    <p:sldId id="290" r:id="rId25"/>
    <p:sldId id="297" r:id="rId26"/>
    <p:sldId id="299" r:id="rId27"/>
    <p:sldId id="281" r:id="rId28"/>
    <p:sldId id="282" r:id="rId29"/>
    <p:sldId id="298" r:id="rId30"/>
    <p:sldId id="292" r:id="rId31"/>
    <p:sldId id="283" r:id="rId32"/>
    <p:sldId id="295" r:id="rId33"/>
    <p:sldId id="296" r:id="rId34"/>
    <p:sldId id="284" r:id="rId35"/>
    <p:sldId id="286" r:id="rId36"/>
    <p:sldId id="285" r:id="rId37"/>
    <p:sldId id="260" r:id="rId38"/>
    <p:sldId id="266" r:id="rId39"/>
    <p:sldId id="294" r:id="rId40"/>
    <p:sldId id="26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3" autoAdjust="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5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tawni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asuringworth.com/graphs/index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asuringworth.com/graphs/index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percentagecalculator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ercentagecalculato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measuringworth.com/graphs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adelphiafed.org/-/media/research-and-data/publications/economic-insights/2019/q1/eiq119-predicting-recessions.pdf?la=e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70549846513119766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5p.org/node/9513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ls.gov/charts/employment-situation/civilian-unemployment-rat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rc.carleton.edu/econ/demonstrations/examples/66220.html" TargetMode="Externa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XrOpjG4dUs" TargetMode="External"/><Relationship Id="rId3" Type="http://schemas.openxmlformats.org/officeDocument/2006/relationships/hyperlink" Target="https://www.stlouisfed.org/education/economic-lowdown-podcast-series/episode-18-the-business-cycle" TargetMode="External"/><Relationship Id="rId7" Type="http://schemas.openxmlformats.org/officeDocument/2006/relationships/hyperlink" Target="https://mru.org/courses/principles-economics-macroeconomics/introduction-business-cycle-fluctuatio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nedlink.org/resources/ap-macroeconomics-the-business-cycle-introduction-to-macroeconomic-indicators/" TargetMode="External"/><Relationship Id="rId11" Type="http://schemas.openxmlformats.org/officeDocument/2006/relationships/hyperlink" Target="https://www.measuringworth.com/" TargetMode="External"/><Relationship Id="rId5" Type="http://schemas.openxmlformats.org/officeDocument/2006/relationships/hyperlink" Target="https://create.kahoot.it/share/the-business-cycle-video-and-quiz/31851cf0-cafc-4432-908f-bf6dce7b5d62" TargetMode="External"/><Relationship Id="rId10" Type="http://schemas.openxmlformats.org/officeDocument/2006/relationships/hyperlink" Target="https://fred.stlouisfed.org/" TargetMode="External"/><Relationship Id="rId4" Type="http://schemas.openxmlformats.org/officeDocument/2006/relationships/hyperlink" Target="https://h5p.org/node/951353" TargetMode="External"/><Relationship Id="rId9" Type="http://schemas.openxmlformats.org/officeDocument/2006/relationships/hyperlink" Target="https://www.bls.gov/charts/employment-situation/civilian-unemployment-rate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tawni.or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peardec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wp-content/uploads/2012/03/voluntary-national-content-standards-201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urriculum-instru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conedlink.org/resources/the-business-cycle-video-and-qui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751" y="1318009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i="0" dirty="0">
                <a:effectLst/>
                <a:latin typeface="+mj-lt"/>
              </a:rPr>
              <a:t>Business </a:t>
            </a:r>
            <a:r>
              <a:rPr lang="en-US" sz="6000" i="0" dirty="0" smtClean="0">
                <a:effectLst/>
                <a:latin typeface="+mj-lt"/>
              </a:rPr>
              <a:t>Cycles:</a:t>
            </a:r>
            <a:r>
              <a:rPr lang="en-US" sz="6000" i="0" dirty="0">
                <a:effectLst/>
                <a:latin typeface="+mj-lt"/>
              </a:rPr>
              <a:t/>
            </a:r>
            <a:br>
              <a:rPr lang="en-US" sz="6000" i="0" dirty="0">
                <a:effectLst/>
                <a:latin typeface="+mj-lt"/>
              </a:rPr>
            </a:br>
            <a:r>
              <a:rPr lang="en-US" sz="6000" i="0" dirty="0">
                <a:effectLst/>
                <a:latin typeface="+mj-lt"/>
              </a:rPr>
              <a:t>Recession vs. Depression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Macroeconomics 302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Tawni Hunt Ferrarini, PhD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July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9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, 2020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Tferrarini@Lindenwood.edu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 * 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4"/>
              </a:rPr>
              <a:t>Tawni.org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2C332F2B-A386-48F8-B84E-BF1449377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2276" y="5063146"/>
            <a:ext cx="1134672" cy="11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Active Learning 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7977" y="1955774"/>
            <a:ext cx="853519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You will through five activities by:</a:t>
            </a:r>
          </a:p>
          <a:p>
            <a:pPr lvl="1" defTabSz="905255">
              <a:defRPr sz="3168"/>
            </a:pP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Identifying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key recessions in U.S. history</a:t>
            </a:r>
          </a:p>
          <a:p>
            <a:pPr lvl="1" defTabSz="905255">
              <a:defRPr sz="3168"/>
            </a:pP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Investigating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relationships between key macroeconomic indicators</a:t>
            </a:r>
          </a:p>
          <a:p>
            <a:pPr lvl="1" defTabSz="905255">
              <a:defRPr sz="3168"/>
            </a:pP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Identifying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links between them</a:t>
            </a:r>
          </a:p>
          <a:p>
            <a:pPr lvl="1" defTabSz="905255">
              <a:defRPr sz="3168"/>
            </a:pP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Describing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a recession and explain how it differs from a depression</a:t>
            </a:r>
          </a:p>
          <a:p>
            <a:pPr lvl="1"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Placing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U.S. economy on the business cycle</a:t>
            </a:r>
            <a:endParaRPr lang="en-US" sz="25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sz="6000" dirty="0"/>
              <a:t>Drag and </a:t>
            </a:r>
            <a:r>
              <a:rPr lang="en-US" sz="6000" dirty="0" smtClean="0"/>
              <a:t>Drop</a:t>
            </a:r>
            <a:endParaRPr lang="en-US" sz="6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48849"/>
              </p:ext>
            </p:extLst>
          </p:nvPr>
        </p:nvGraphicFramePr>
        <p:xfrm>
          <a:off x="554323" y="1334960"/>
          <a:ext cx="7935294" cy="46939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882261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2960604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2092429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02/2020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Great 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 2009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(1y/6m)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Back-2-Back Recessions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07/1981–11/ 1982 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(6m) and (1y/4m)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Stagflation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(1y/4m)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Postwar Economy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Great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(3y/7m)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A61BE87-D317-4279-9C77-F18EF7FF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3" y="4283575"/>
            <a:ext cx="1745305" cy="17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dirty="0"/>
              <a:t>Drag and </a:t>
            </a:r>
            <a:r>
              <a:rPr lang="en-US" dirty="0" smtClean="0"/>
              <a:t>Drop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/>
        </p:nvGraphicFramePr>
        <p:xfrm>
          <a:off x="554323" y="1334960"/>
          <a:ext cx="7935294" cy="46939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882261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2960604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2092429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02/2020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Great 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 2009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(1y/6m)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Back-2-Back Recessions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07/1981–11/ 1982 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(6m) and (1y/4m)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Stagflation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(1y/4m)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Postwar Economy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200" dirty="0"/>
                        <a:t>Great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(3y/7m)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540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dirty="0"/>
              <a:t>Choice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4030"/>
              </p:ext>
            </p:extLst>
          </p:nvPr>
        </p:nvGraphicFramePr>
        <p:xfrm>
          <a:off x="554324" y="1334960"/>
          <a:ext cx="7817410" cy="49834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Mkt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12/2007–06/2009 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Back-2-Back Recessions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01/1980–07/1980 (6m) and 07/1981–11/ 1982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Stagflation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Postwar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 (8m)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B95E3C-2AB8-4395-AF9D-31CF4E5CDF4C}"/>
              </a:ext>
            </a:extLst>
          </p:cNvPr>
          <p:cNvSpPr txBox="1"/>
          <p:nvPr/>
        </p:nvSpPr>
        <p:spPr>
          <a:xfrm>
            <a:off x="2262165" y="2842874"/>
            <a:ext cx="57594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 recession what happens to production (GDP), employment, and unemployment?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CB06B06-D19C-4E43-81D1-50F690E15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3" y="4107241"/>
            <a:ext cx="1745305" cy="17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9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dirty="0"/>
              <a:t>Choice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1374"/>
              </p:ext>
            </p:extLst>
          </p:nvPr>
        </p:nvGraphicFramePr>
        <p:xfrm>
          <a:off x="554324" y="1334960"/>
          <a:ext cx="7817410" cy="49834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 2009 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Back-2-Back Recessions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01/1980–07/1980 (6m) and 07/1981–11/ 1982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-02%</a:t>
                      </a:r>
                    </a:p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+08%</a:t>
                      </a:r>
                    </a:p>
                    <a:p>
                      <a:r>
                        <a:rPr lang="en-US" sz="1200" dirty="0"/>
                        <a:t>+11%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Stagflation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Postwar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 (8m)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6F22C3AF-773D-48CF-9301-F356C539295B}"/>
              </a:ext>
            </a:extLst>
          </p:cNvPr>
          <p:cNvSpPr/>
          <p:nvPr/>
        </p:nvSpPr>
        <p:spPr>
          <a:xfrm>
            <a:off x="4398654" y="2002146"/>
            <a:ext cx="498369" cy="3440918"/>
          </a:xfrm>
          <a:prstGeom prst="upArrow">
            <a:avLst/>
          </a:prstGeom>
          <a:solidFill>
            <a:srgbClr val="7A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10CC75D8-3DDF-48A1-B360-97157D951AD6}"/>
              </a:ext>
            </a:extLst>
          </p:cNvPr>
          <p:cNvSpPr/>
          <p:nvPr/>
        </p:nvSpPr>
        <p:spPr>
          <a:xfrm>
            <a:off x="2829873" y="2002146"/>
            <a:ext cx="498370" cy="3520894"/>
          </a:xfrm>
          <a:prstGeom prst="downArrow">
            <a:avLst/>
          </a:prstGeom>
          <a:solidFill>
            <a:srgbClr val="7A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D26CAB-74FB-42AB-9A0A-72652F4F6E7C}"/>
              </a:ext>
            </a:extLst>
          </p:cNvPr>
          <p:cNvSpPr txBox="1"/>
          <p:nvPr/>
        </p:nvSpPr>
        <p:spPr>
          <a:xfrm>
            <a:off x="5239383" y="2153824"/>
            <a:ext cx="299021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 recession what happens to production (GDP) and employment decline while unemployment rises.</a:t>
            </a:r>
          </a:p>
        </p:txBody>
      </p:sp>
    </p:spTree>
    <p:extLst>
      <p:ext uri="{BB962C8B-B14F-4D97-AF65-F5344CB8AC3E}">
        <p14:creationId xmlns:p14="http://schemas.microsoft.com/office/powerpoint/2010/main" val="1476183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dirty="0"/>
              <a:t>Price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07485"/>
              </p:ext>
            </p:extLst>
          </p:nvPr>
        </p:nvGraphicFramePr>
        <p:xfrm>
          <a:off x="554324" y="1334960"/>
          <a:ext cx="7817410" cy="49834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Consumer Price Level (CPI)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 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12/2007–06/2009 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Back-2-Back Recessions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01/1980–07/1980 (6m) and 07/1981–11/ 1982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-02%</a:t>
                      </a:r>
                    </a:p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+08%</a:t>
                      </a:r>
                    </a:p>
                    <a:p>
                      <a:r>
                        <a:rPr lang="en-US" sz="1200" dirty="0"/>
                        <a:t>+11%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Stagflation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Postwar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 (8m)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99C8B6-C0D4-4A4E-A735-6FFC958A2479}"/>
              </a:ext>
            </a:extLst>
          </p:cNvPr>
          <p:cNvSpPr txBox="1"/>
          <p:nvPr/>
        </p:nvSpPr>
        <p:spPr>
          <a:xfrm>
            <a:off x="1958809" y="2890391"/>
            <a:ext cx="60627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A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 recession what happens to price levels?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5E1F5EC-CFEA-4EA3-A58F-DEFCCADE0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80" y="4255644"/>
            <a:ext cx="1745305" cy="17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A53EF-2B84-4CBA-BC84-70E09A34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7988"/>
            <a:ext cx="8229600" cy="1143000"/>
          </a:xfrm>
        </p:spPr>
        <p:txBody>
          <a:bodyPr/>
          <a:lstStyle/>
          <a:p>
            <a:r>
              <a:rPr lang="en-US" sz="5400" dirty="0"/>
              <a:t>Let’s 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8AE96-BFD0-4D58-A538-F9BC7A4F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3129"/>
            <a:ext cx="8229600" cy="3779520"/>
          </a:xfrm>
        </p:spPr>
        <p:txBody>
          <a:bodyPr/>
          <a:lstStyle/>
          <a:p>
            <a:r>
              <a:rPr lang="en-US" dirty="0"/>
              <a:t>Look at the “Inflation Rates” using historic data.</a:t>
            </a:r>
          </a:p>
          <a:p>
            <a:r>
              <a:rPr lang="en-US" dirty="0"/>
              <a:t>Calculate in/deflation rates for the year and recessionary period.</a:t>
            </a:r>
          </a:p>
          <a:p>
            <a:r>
              <a:rPr lang="en-US" dirty="0"/>
              <a:t>Summarize our findings.</a:t>
            </a:r>
          </a:p>
          <a:p>
            <a:r>
              <a:rPr lang="en-US" dirty="0"/>
              <a:t>Draw a conclusion.</a:t>
            </a:r>
          </a:p>
        </p:txBody>
      </p:sp>
    </p:spTree>
    <p:extLst>
      <p:ext uri="{BB962C8B-B14F-4D97-AF65-F5344CB8AC3E}">
        <p14:creationId xmlns:p14="http://schemas.microsoft.com/office/powerpoint/2010/main" val="1423930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8393" y="0"/>
            <a:ext cx="45755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" y="0"/>
            <a:ext cx="457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743A6-292D-4D82-BA8A-759D7ED7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3" y="655783"/>
            <a:ext cx="3213314" cy="14483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Inflation Rates from Price Levels (CPI)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32F003-FCA6-4CFB-A2EA-308F3AA25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59659" y="434985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93C75B0-781A-4E0E-AF03-2BEE3717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93" r="-2" b="-2"/>
          <a:stretch/>
        </p:blipFill>
        <p:spPr>
          <a:xfrm>
            <a:off x="866669" y="2265037"/>
            <a:ext cx="7417342" cy="3949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859241-ED71-4BEA-B331-53CD43096CAC}"/>
              </a:ext>
            </a:extLst>
          </p:cNvPr>
          <p:cNvSpPr txBox="1"/>
          <p:nvPr/>
        </p:nvSpPr>
        <p:spPr>
          <a:xfrm>
            <a:off x="4666755" y="6329717"/>
            <a:ext cx="436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333300"/>
                </a:solidFill>
                <a:effectLst/>
                <a:latin typeface="Verdana" panose="020B0604030504040204" pitchFamily="34" charset="0"/>
              </a:rPr>
              <a:t>Citation: "Graphing Various Historical Economic Series," MeasuringWorth, 2020.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b="0" i="0" dirty="0">
                <a:solidFill>
                  <a:srgbClr val="333300"/>
                </a:solidFill>
                <a:effectLst/>
                <a:latin typeface="Verdana" panose="020B0604030504040204" pitchFamily="34" charset="0"/>
              </a:rPr>
              <a:t>URL: </a:t>
            </a:r>
            <a:r>
              <a:rPr lang="en-US" sz="800" b="1" i="0" u="none" strike="noStrike" dirty="0">
                <a:solidFill>
                  <a:srgbClr val="759D00"/>
                </a:solidFill>
                <a:effectLst/>
                <a:latin typeface="Verdana" panose="020B0604030504040204" pitchFamily="34" charset="0"/>
                <a:hlinkClick r:id="rId3"/>
              </a:rPr>
              <a:t>www.measuringworth.com/graphs</a:t>
            </a:r>
            <a:endParaRPr lang="en-US" sz="800" kern="1200" dirty="0">
              <a:solidFill>
                <a:schemeClr val="tx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543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93C75B0-781A-4E0E-AF03-2BEE3717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4" r="-1" b="3111"/>
          <a:stretch/>
        </p:blipFill>
        <p:spPr>
          <a:xfrm>
            <a:off x="1021613" y="1312908"/>
            <a:ext cx="3083400" cy="153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743A6-292D-4D82-BA8A-759D7ED7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38" y="891539"/>
            <a:ext cx="3800652" cy="1344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Inflation Rates from Price Levels (CPI)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859241-ED71-4BEA-B331-53CD43096CAC}"/>
              </a:ext>
            </a:extLst>
          </p:cNvPr>
          <p:cNvSpPr txBox="1"/>
          <p:nvPr/>
        </p:nvSpPr>
        <p:spPr>
          <a:xfrm>
            <a:off x="4836318" y="2399099"/>
            <a:ext cx="3800470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latin typeface="+mn-lt"/>
                <a:ea typeface="+mn-ea"/>
                <a:cs typeface="+mn-cs"/>
              </a:rPr>
              <a:t>Citation: "Graphing Various Historical Economic Series," MeasuringWorth, 2020.</a:t>
            </a:r>
            <a:r>
              <a:rPr lang="en-US" sz="2100" dirty="0">
                <a:latin typeface="+mn-lt"/>
                <a:ea typeface="+mn-ea"/>
                <a:cs typeface="+mn-cs"/>
              </a:rPr>
              <a:t/>
            </a:r>
            <a:br>
              <a:rPr lang="en-US" sz="2100" dirty="0">
                <a:latin typeface="+mn-lt"/>
                <a:ea typeface="+mn-ea"/>
                <a:cs typeface="+mn-cs"/>
              </a:rPr>
            </a:br>
            <a:r>
              <a:rPr lang="en-US" sz="2100" b="1" i="0" u="none" strike="noStrike" dirty="0" smtClean="0">
                <a:effectLst/>
                <a:latin typeface="+mn-lt"/>
                <a:ea typeface="+mn-ea"/>
                <a:cs typeface="+mn-cs"/>
                <a:hlinkClick r:id="rId3"/>
              </a:rPr>
              <a:t>www.measuringworth.com/graphs</a:t>
            </a:r>
            <a:endParaRPr lang="en-US" sz="2100" b="1" i="0" u="none" strike="noStrike" dirty="0"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+mn-lt"/>
                <a:ea typeface="+mn-ea"/>
                <a:cs typeface="+mn-cs"/>
              </a:rPr>
              <a:t>Calculate Rate of In/Deflation by year or period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+mn-lt"/>
                <a:ea typeface="+mn-ea"/>
                <a:cs typeface="+mn-cs"/>
              </a:rPr>
              <a:t>Do the math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+mn-lt"/>
                <a:ea typeface="+mn-ea"/>
                <a:cs typeface="+mn-cs"/>
                <a:hlinkClick r:id="rId4"/>
              </a:rPr>
              <a:t>Use a calculator</a:t>
            </a:r>
            <a:endParaRPr lang="en-US" sz="21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4C4B99-65C0-4912-9533-09E191D49577}"/>
              </a:ext>
            </a:extLst>
          </p:cNvPr>
          <p:cNvSpPr txBox="1"/>
          <p:nvPr/>
        </p:nvSpPr>
        <p:spPr>
          <a:xfrm>
            <a:off x="1096813" y="3553367"/>
            <a:ext cx="35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Calculate Rate of In/Deflation</a:t>
            </a:r>
            <a: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1400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[CPI(t)-CPI(t-1)]/CPI(t-1)*100, </a:t>
            </a:r>
            <a: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E69772-A91F-4DF9-95B9-EB5F23664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025" y="4256740"/>
            <a:ext cx="3271861" cy="14430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27CB90-665A-4905-A5B8-C8EBAE06D3E8}"/>
              </a:ext>
            </a:extLst>
          </p:cNvPr>
          <p:cNvSpPr txBox="1"/>
          <p:nvPr/>
        </p:nvSpPr>
        <p:spPr>
          <a:xfrm>
            <a:off x="2752430" y="215953"/>
            <a:ext cx="363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Calculate</a:t>
            </a:r>
            <a:endParaRPr lang="en-US" sz="6000" b="1" kern="1200" dirty="0">
              <a:solidFill>
                <a:srgbClr val="005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458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72B886CF-D3D5-4CDE-A0D0-35994223D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3E975A9-E5F4-41D1-8B17-BBC67C713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ED4DDBF-257C-4116-AECA-9F2940B66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0808" y="891540"/>
            <a:ext cx="4573192" cy="5071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743A6-292D-4D82-BA8A-759D7ED7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38" y="891539"/>
            <a:ext cx="3800652" cy="1344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Inflation Rates from Price Levels (CPI)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859241-ED71-4BEA-B331-53CD43096CAC}"/>
              </a:ext>
            </a:extLst>
          </p:cNvPr>
          <p:cNvSpPr txBox="1"/>
          <p:nvPr/>
        </p:nvSpPr>
        <p:spPr>
          <a:xfrm>
            <a:off x="4836318" y="2399099"/>
            <a:ext cx="3800470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+mn-lt"/>
                <a:ea typeface="+mn-ea"/>
                <a:cs typeface="+mn-cs"/>
              </a:rPr>
              <a:t>Calculate Rate of In/Deflation by year or period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+mn-lt"/>
                <a:ea typeface="+mn-ea"/>
                <a:cs typeface="+mn-cs"/>
              </a:rPr>
              <a:t>Do the math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+mn-lt"/>
                <a:ea typeface="+mn-ea"/>
                <a:cs typeface="+mn-cs"/>
                <a:hlinkClick r:id="rId2"/>
              </a:rPr>
              <a:t>Use a calculator</a:t>
            </a:r>
            <a:r>
              <a:rPr lang="en-US" sz="2100" b="1" dirty="0">
                <a:latin typeface="+mn-lt"/>
                <a:ea typeface="+mn-ea"/>
                <a:cs typeface="+mn-cs"/>
              </a:rPr>
              <a:t> 1929-30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+mn-lt"/>
                <a:ea typeface="+mn-ea"/>
                <a:cs typeface="+mn-cs"/>
                <a:hlinkClick r:id="rId2"/>
              </a:rPr>
              <a:t>Use a calculator</a:t>
            </a:r>
            <a:r>
              <a:rPr lang="en-US" sz="2100" b="1" dirty="0">
                <a:latin typeface="+mn-lt"/>
                <a:ea typeface="+mn-ea"/>
                <a:cs typeface="+mn-cs"/>
              </a:rPr>
              <a:t> 1929-33</a:t>
            </a:r>
            <a:endParaRPr lang="en-US" sz="21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4C4B99-65C0-4912-9533-09E191D49577}"/>
              </a:ext>
            </a:extLst>
          </p:cNvPr>
          <p:cNvSpPr txBox="1"/>
          <p:nvPr/>
        </p:nvSpPr>
        <p:spPr>
          <a:xfrm>
            <a:off x="1096813" y="2265530"/>
            <a:ext cx="355248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Calculate Rate of In/Deflation</a:t>
            </a:r>
            <a: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1400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[CPI(t)-CPI(t-1)]/CPI(t-1)*100, </a:t>
            </a:r>
            <a: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E69772-A91F-4DF9-95B9-EB5F2366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32" y="2929068"/>
            <a:ext cx="3599047" cy="15873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27CB90-665A-4905-A5B8-C8EBAE06D3E8}"/>
              </a:ext>
            </a:extLst>
          </p:cNvPr>
          <p:cNvSpPr txBox="1"/>
          <p:nvPr/>
        </p:nvSpPr>
        <p:spPr>
          <a:xfrm>
            <a:off x="2525259" y="-4061"/>
            <a:ext cx="363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Calculate</a:t>
            </a:r>
            <a:endParaRPr lang="en-US" sz="6000" b="1" kern="1200" dirty="0">
              <a:solidFill>
                <a:srgbClr val="005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935786E-596B-4B5A-AD05-17CD0EC6A96F}"/>
              </a:ext>
            </a:extLst>
          </p:cNvPr>
          <p:cNvSpPr txBox="1"/>
          <p:nvPr/>
        </p:nvSpPr>
        <p:spPr>
          <a:xfrm>
            <a:off x="1153670" y="4770980"/>
            <a:ext cx="3337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effectLst/>
                <a:latin typeface="+mn-lt"/>
                <a:ea typeface="+mn-ea"/>
                <a:cs typeface="+mn-cs"/>
              </a:rPr>
              <a:t>Citation: "Graphing Various Historical Economic Series," MeasuringWorth, 2020.</a:t>
            </a:r>
            <a:r>
              <a:rPr lang="en-US" sz="1050" dirty="0">
                <a:latin typeface="+mn-lt"/>
                <a:ea typeface="+mn-ea"/>
                <a:cs typeface="+mn-cs"/>
              </a:rPr>
              <a:t/>
            </a:r>
            <a:br>
              <a:rPr lang="en-US" sz="1050" dirty="0">
                <a:latin typeface="+mn-lt"/>
                <a:ea typeface="+mn-ea"/>
                <a:cs typeface="+mn-cs"/>
              </a:rPr>
            </a:br>
            <a:r>
              <a:rPr lang="en-US" sz="1050" b="0" i="0" dirty="0">
                <a:effectLst/>
                <a:latin typeface="+mn-lt"/>
                <a:ea typeface="+mn-ea"/>
                <a:cs typeface="+mn-cs"/>
              </a:rPr>
              <a:t>URL: </a:t>
            </a:r>
            <a:r>
              <a:rPr lang="en-US" sz="1050" b="1" i="0" u="none" strike="noStrike" dirty="0">
                <a:effectLst/>
                <a:latin typeface="+mn-lt"/>
                <a:ea typeface="+mn-ea"/>
                <a:cs typeface="+mn-cs"/>
                <a:hlinkClick r:id="rId4"/>
              </a:rPr>
              <a:t>www.measuringworth.com/graphs</a:t>
            </a:r>
            <a:endParaRPr lang="en-US" sz="1050" b="1" i="0" u="none" strike="noStrike" dirty="0">
              <a:effectLst/>
              <a:latin typeface="+mn-lt"/>
              <a:ea typeface="+mn-ea"/>
              <a:cs typeface="+mn-cs"/>
            </a:endParaRPr>
          </a:p>
          <a:p>
            <a:endParaRPr lang="en-US" sz="1050" kern="1200" dirty="0">
              <a:solidFill>
                <a:schemeClr val="tx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B95E52D-70A1-4128-A99A-475EC0284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324" y="4208195"/>
            <a:ext cx="3072060" cy="5075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4C9BCF3-5EC8-4FD2-AA75-373BA974D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324" y="4817310"/>
            <a:ext cx="3109775" cy="3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87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sz="4800" dirty="0"/>
              <a:t>Price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6932"/>
              </p:ext>
            </p:extLst>
          </p:nvPr>
        </p:nvGraphicFramePr>
        <p:xfrm>
          <a:off x="554324" y="1334960"/>
          <a:ext cx="7817410" cy="49834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Consumer Price Level (CPI)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Mkt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 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12/2007–06/2009 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Back-2-Back Recessions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01/1980–07/1980 (6m) and 07/1981–11/ 1982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-02%</a:t>
                      </a:r>
                    </a:p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+08%</a:t>
                      </a:r>
                    </a:p>
                    <a:p>
                      <a:r>
                        <a:rPr lang="en-US" sz="1200" dirty="0"/>
                        <a:t>+11%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Stagflation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Inflation</a:t>
                      </a:r>
                    </a:p>
                    <a:p>
                      <a:r>
                        <a:rPr lang="en-US" sz="1200" dirty="0"/>
                        <a:t>1973 44CPI –</a:t>
                      </a:r>
                    </a:p>
                    <a:p>
                      <a:r>
                        <a:rPr lang="en-US" sz="1200" dirty="0"/>
                        <a:t>1975 55CPI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Postwar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 (8m)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Relatively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Deflation</a:t>
                      </a:r>
                    </a:p>
                    <a:p>
                      <a:r>
                        <a:rPr lang="en-US" sz="1200" dirty="0"/>
                        <a:t>(Students insert calculations here.)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09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sz="4800" dirty="0"/>
              <a:t>Price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/>
        </p:nvGraphicFramePr>
        <p:xfrm>
          <a:off x="554324" y="1334960"/>
          <a:ext cx="7817410" cy="49834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Consumer Price Level (CPI)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Mkt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 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12/2007–06/2009 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Back-2-Back Recessions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01/1980–07/1980 (6m) and 07/1981–11/ 1982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-02%</a:t>
                      </a:r>
                    </a:p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+08%</a:t>
                      </a:r>
                    </a:p>
                    <a:p>
                      <a:r>
                        <a:rPr lang="en-US" sz="1200" dirty="0"/>
                        <a:t>+11%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Stagflation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Inflation</a:t>
                      </a:r>
                    </a:p>
                    <a:p>
                      <a:r>
                        <a:rPr lang="en-US" sz="1200" dirty="0"/>
                        <a:t>1973 44CPI -1975 55CPI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Postwar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 (8m)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Relatively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30DA6A-805F-42BF-9CEC-0A70249CF2F1}"/>
              </a:ext>
            </a:extLst>
          </p:cNvPr>
          <p:cNvSpPr txBox="1"/>
          <p:nvPr/>
        </p:nvSpPr>
        <p:spPr>
          <a:xfrm>
            <a:off x="1958808" y="2890391"/>
            <a:ext cx="641292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A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 recession what happens to price levels depends on forces and causes.</a:t>
            </a:r>
          </a:p>
        </p:txBody>
      </p:sp>
    </p:spTree>
    <p:extLst>
      <p:ext uri="{BB962C8B-B14F-4D97-AF65-F5344CB8AC3E}">
        <p14:creationId xmlns:p14="http://schemas.microsoft.com/office/powerpoint/2010/main" val="2107885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sz="4800" dirty="0"/>
              <a:t>Stock Markets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/>
        </p:nvGraphicFramePr>
        <p:xfrm>
          <a:off x="554324" y="1334960"/>
          <a:ext cx="7817410" cy="49834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Consumer Price Level (CPI)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Mkt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 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12/2007–06/2009 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Back-2-Back Recessions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01/1980–07/1980 (6m) and 07/1981–11/ 1982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-02%</a:t>
                      </a:r>
                    </a:p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+08%</a:t>
                      </a:r>
                    </a:p>
                    <a:p>
                      <a:r>
                        <a:rPr lang="en-US" sz="1200" dirty="0"/>
                        <a:t>+11%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Stagflation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11/1973–03/1975 (1y/4m)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Inflation</a:t>
                      </a:r>
                    </a:p>
                    <a:p>
                      <a:r>
                        <a:rPr lang="en-US" sz="1200" dirty="0"/>
                        <a:t>1973 44CPI –</a:t>
                      </a:r>
                    </a:p>
                    <a:p>
                      <a:r>
                        <a:rPr lang="en-US" sz="1200" dirty="0"/>
                        <a:t>1975 55CPI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Postwar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02/1945–10/1945 (8m)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Relatively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Deflation</a:t>
                      </a:r>
                    </a:p>
                    <a:p>
                      <a:r>
                        <a:rPr lang="en-US" sz="1200" dirty="0"/>
                        <a:t>(Students insert calculations here.)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81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F0C45-FAA2-478A-B15B-494101A7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Things get involved.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82E48F-5D85-4CB0-80E8-884D3E01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1700" dirty="0">
                <a:latin typeface="+mn-lt"/>
                <a:ea typeface="+mn-ea"/>
                <a:cs typeface="+mn-cs"/>
              </a:rPr>
              <a:t>Huge data sets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DJIA from 1885 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NASDAQ 1971 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S&amp;P500, 1957 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2A00B4-EDDC-43BC-B4E8-03C706E9F62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2428543"/>
            <a:ext cx="4514498" cy="26961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261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9245A10-7F37-4569-80D2-2F692931E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9267F70F-11C6-4597-9381-D0D80FC18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4614" y="2355786"/>
            <a:ext cx="3739311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68123-7103-45E4-BDE6-64ADF35A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859" y="2723322"/>
            <a:ext cx="2632766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Stock Market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2C20A93E-E407-4683-A405-147DE2613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7336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9E8E3DD9-D235-48D9-A0EC-D6817EC84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A83A145-578D-4A0B-94A7-AEAB2027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EB01A1-71CD-4FD9-8377-53289A14E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5" r="3889" b="1"/>
          <a:stretch/>
        </p:blipFill>
        <p:spPr>
          <a:xfrm>
            <a:off x="944144" y="1120046"/>
            <a:ext cx="4226864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7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581D9-0367-45CD-A69E-10914027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A344023-384A-4B26-8DA3-CD6401ECC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70179"/>
            <a:ext cx="5595988" cy="377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70CD24-98C0-4B1D-9354-917B0B18F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73" y="5845873"/>
            <a:ext cx="4015592" cy="419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A699B-52DE-4643-90C8-FD68F08F0843}"/>
              </a:ext>
            </a:extLst>
          </p:cNvPr>
          <p:cNvSpPr txBox="1"/>
          <p:nvPr/>
        </p:nvSpPr>
        <p:spPr>
          <a:xfrm>
            <a:off x="2483953" y="1921456"/>
            <a:ext cx="325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Stagflation 11/1973-03/1975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A5F3EA-06C3-4484-88EB-BFB12C841E21}"/>
              </a:ext>
            </a:extLst>
          </p:cNvPr>
          <p:cNvSpPr txBox="1"/>
          <p:nvPr/>
        </p:nvSpPr>
        <p:spPr>
          <a:xfrm>
            <a:off x="5937099" y="2767280"/>
            <a:ext cx="274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Students fill in </a:t>
            </a:r>
            <a:r>
              <a:rPr lang="en-US" sz="3600" i="1" dirty="0" smtClean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table…</a:t>
            </a:r>
            <a:endParaRPr lang="en-US" sz="3600" i="1" dirty="0">
              <a:solidFill>
                <a:srgbClr val="005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49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48D6-B8A0-4F1E-B65D-C5F88B9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22"/>
            <a:ext cx="8229600" cy="1143000"/>
          </a:xfrm>
        </p:spPr>
        <p:txBody>
          <a:bodyPr/>
          <a:lstStyle/>
          <a:p>
            <a:r>
              <a:rPr lang="en-US" sz="4800" dirty="0"/>
              <a:t>Depression?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5F65C6-6903-4451-BFE6-D7E9E682B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89594"/>
              </p:ext>
            </p:extLst>
          </p:nvPr>
        </p:nvGraphicFramePr>
        <p:xfrm>
          <a:off x="554324" y="1334960"/>
          <a:ext cx="7817410" cy="45872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63482">
                  <a:extLst>
                    <a:ext uri="{9D8B030D-6E8A-4147-A177-3AD203B41FA5}">
                      <a16:colId xmlns:a16="http://schemas.microsoft.com/office/drawing/2014/main" xmlns="" val="2087589050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8501483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2358044985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393036996"/>
                    </a:ext>
                  </a:extLst>
                </a:gridCol>
                <a:gridCol w="1563482">
                  <a:extLst>
                    <a:ext uri="{9D8B030D-6E8A-4147-A177-3AD203B41FA5}">
                      <a16:colId xmlns:a16="http://schemas.microsoft.com/office/drawing/2014/main" xmlns="" val="412587979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decline</a:t>
                      </a:r>
                    </a:p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(peak to trough)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Consumer Price Level (CPI)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Mkt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5503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02/2020 –TBD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TBD, holding their own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TBD, holding for well- diversified portfolios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1903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Recession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12/2007–06/2009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(1y/6m)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Plummeted but moved upward in a relatively short period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4261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37211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Inflation</a:t>
                      </a:r>
                    </a:p>
                    <a:p>
                      <a:r>
                        <a:rPr lang="en-US" sz="1200" dirty="0"/>
                        <a:t>1973 44CPI –</a:t>
                      </a:r>
                    </a:p>
                    <a:p>
                      <a:r>
                        <a:rPr lang="en-US" sz="1200" dirty="0"/>
                        <a:t>1975 55CPI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763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Relatively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01659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/>
                        <a:t>Great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08/1929–03/1933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(3y/7m)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Deflation</a:t>
                      </a:r>
                    </a:p>
                    <a:p>
                      <a:r>
                        <a:rPr lang="en-US" sz="1200" dirty="0"/>
                        <a:t>(Students insert calculations here.)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Plummeted for extended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618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3355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8B7692-86CB-4B01-BA77-0E50BFD90860}"/>
              </a:ext>
            </a:extLst>
          </p:cNvPr>
          <p:cNvSpPr txBox="1"/>
          <p:nvPr/>
        </p:nvSpPr>
        <p:spPr>
          <a:xfrm>
            <a:off x="1763165" y="3216651"/>
            <a:ext cx="5399727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turns a recession into a depression?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742E6AF-E67D-42DF-9168-E7F70012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99" y="4138635"/>
            <a:ext cx="1745305" cy="17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57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F000C-3011-4E50-A904-6367E4AB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Turning Outward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56439-2834-4FB2-A439-66B9BD08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Moving from the classroom to the world beyond…</a:t>
            </a:r>
          </a:p>
          <a:p>
            <a:r>
              <a:rPr lang="en-US" dirty="0"/>
              <a:t>What does the NBER say? (</a:t>
            </a:r>
            <a:r>
              <a:rPr lang="en-US" dirty="0">
                <a:solidFill>
                  <a:srgbClr val="005CB8"/>
                </a:solidFill>
              </a:rPr>
              <a:t>Visit the website</a:t>
            </a:r>
            <a:r>
              <a:rPr lang="en-US" dirty="0"/>
              <a:t>)</a:t>
            </a:r>
          </a:p>
          <a:p>
            <a:r>
              <a:rPr lang="en-US" dirty="0"/>
              <a:t>What do local businesspeople say? (</a:t>
            </a:r>
            <a:r>
              <a:rPr lang="en-US" dirty="0">
                <a:solidFill>
                  <a:srgbClr val="005CB8"/>
                </a:solidFill>
              </a:rPr>
              <a:t>Host a video chat</a:t>
            </a:r>
            <a:r>
              <a:rPr lang="en-US" dirty="0"/>
              <a:t>)</a:t>
            </a:r>
          </a:p>
          <a:p>
            <a:r>
              <a:rPr lang="en-US" dirty="0"/>
              <a:t>What do the regional experts report? (</a:t>
            </a:r>
            <a:r>
              <a:rPr lang="en-US" dirty="0">
                <a:solidFill>
                  <a:srgbClr val="005CB8"/>
                </a:solidFill>
              </a:rPr>
              <a:t>Link to a speech and ask to answer questions with short responses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2794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38D24-D373-464D-9E7E-1B770350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5093"/>
            <a:ext cx="8229600" cy="1143000"/>
          </a:xfrm>
        </p:spPr>
        <p:txBody>
          <a:bodyPr/>
          <a:lstStyle/>
          <a:p>
            <a:r>
              <a:rPr lang="en-US" dirty="0"/>
              <a:t>Business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D59DB-3B95-4953-998C-F353D3C6C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0" i="1" u="none" strike="noStrike" baseline="0" dirty="0" smtClean="0">
                <a:solidFill>
                  <a:srgbClr val="221E1F"/>
                </a:solidFill>
                <a:latin typeface="+mn-lt"/>
              </a:rPr>
              <a:t>“Business 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cycles are recurrent expansions and contractions that are common to large parts of the economy. The </a:t>
            </a:r>
            <a:r>
              <a:rPr lang="en-US" sz="2400" b="1" i="1" u="none" strike="noStrike" baseline="0" dirty="0">
                <a:solidFill>
                  <a:srgbClr val="221E1F"/>
                </a:solidFill>
                <a:latin typeface="+mn-lt"/>
              </a:rPr>
              <a:t>National Bureau of Economic Research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 (NBER)—the private organization that is the de facto arbiter of U.S. business cycle dating—defines a recession as “a significant decline in economic activity spread across the economy, lasting more than a few months, normally visible in </a:t>
            </a:r>
            <a:r>
              <a:rPr lang="en-US" sz="2400" b="1" i="1" u="none" strike="noStrike" baseline="0" dirty="0">
                <a:solidFill>
                  <a:srgbClr val="221E1F"/>
                </a:solidFill>
                <a:latin typeface="+mn-lt"/>
              </a:rPr>
              <a:t>real GDP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, </a:t>
            </a:r>
            <a:r>
              <a:rPr lang="en-US" sz="2400" b="1" i="1" u="none" strike="noStrike" baseline="0" dirty="0">
                <a:solidFill>
                  <a:srgbClr val="221E1F"/>
                </a:solidFill>
                <a:latin typeface="+mn-lt"/>
              </a:rPr>
              <a:t>real income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, </a:t>
            </a:r>
            <a:r>
              <a:rPr lang="en-US" sz="2400" b="1" i="1" u="none" strike="noStrike" baseline="0" dirty="0">
                <a:solidFill>
                  <a:srgbClr val="221E1F"/>
                </a:solidFill>
                <a:latin typeface="+mn-lt"/>
              </a:rPr>
              <a:t>employment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, </a:t>
            </a:r>
            <a:r>
              <a:rPr lang="en-US" sz="2400" b="1" i="1" u="none" strike="noStrike" baseline="0" dirty="0">
                <a:solidFill>
                  <a:srgbClr val="221E1F"/>
                </a:solidFill>
                <a:latin typeface="+mn-lt"/>
              </a:rPr>
              <a:t>industrial production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, and </a:t>
            </a:r>
            <a:r>
              <a:rPr lang="en-US" sz="2400" b="1" i="1" u="none" strike="noStrike" baseline="0" dirty="0">
                <a:solidFill>
                  <a:srgbClr val="221E1F"/>
                </a:solidFill>
                <a:latin typeface="+mn-lt"/>
              </a:rPr>
              <a:t>wholesale-retail sales</a:t>
            </a:r>
            <a:r>
              <a:rPr lang="en-US" sz="2400" b="0" i="1" u="none" strike="noStrike" baseline="0" dirty="0">
                <a:solidFill>
                  <a:srgbClr val="221E1F"/>
                </a:solidFill>
                <a:latin typeface="+mn-lt"/>
              </a:rPr>
              <a:t>.”</a:t>
            </a:r>
            <a:r>
              <a:rPr lang="en-US" sz="2400" b="0" i="0" u="none" strike="noStrike" baseline="0" dirty="0">
                <a:solidFill>
                  <a:srgbClr val="221E1F"/>
                </a:solidFill>
                <a:latin typeface="+mn-lt"/>
              </a:rPr>
              <a:t> </a:t>
            </a:r>
          </a:p>
          <a:p>
            <a:pPr marL="0" indent="0" algn="r">
              <a:buNone/>
            </a:pPr>
            <a:r>
              <a:rPr lang="en-US" sz="2400" b="0" i="0" u="none" strike="noStrike" baseline="0" dirty="0">
                <a:solidFill>
                  <a:srgbClr val="221E1F"/>
                </a:solidFill>
                <a:latin typeface="Publico Text"/>
                <a:hlinkClick r:id="rId2"/>
              </a:rPr>
              <a:t>Philadelphia FED</a:t>
            </a:r>
            <a:r>
              <a:rPr lang="en-US" sz="2400" b="0" i="0" u="none" strike="noStrike" baseline="0" dirty="0">
                <a:solidFill>
                  <a:srgbClr val="221E1F"/>
                </a:solidFill>
                <a:latin typeface="Publico Text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183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2D1CC-9F9B-4C33-95AF-C733F119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75CBF6-A3B4-4FC7-B3BF-B311E761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21" y="2217420"/>
            <a:ext cx="5519778" cy="371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95C779-E709-4B31-8D3E-F7E62A72A2A1}"/>
              </a:ext>
            </a:extLst>
          </p:cNvPr>
          <p:cNvSpPr txBox="1"/>
          <p:nvPr/>
        </p:nvSpPr>
        <p:spPr>
          <a:xfrm>
            <a:off x="589376" y="6096980"/>
            <a:ext cx="556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3"/>
              </a:rPr>
              <a:t>Citation</a:t>
            </a:r>
            <a:r>
              <a:rPr lang="en-US" sz="1000" dirty="0">
                <a:hlinkClick r:id="rId3"/>
              </a:rPr>
              <a:t>: https://www.pinterest.com/pin/570549846513119766/</a:t>
            </a:r>
            <a:r>
              <a:rPr lang="en-US" sz="1000" dirty="0"/>
              <a:t> (Seeking permission to use from </a:t>
            </a:r>
            <a:r>
              <a:rPr lang="en-US" sz="1000" dirty="0" err="1"/>
              <a:t>Mindlever</a:t>
            </a:r>
            <a:r>
              <a:rPr lang="en-US" sz="1000" dirty="0"/>
              <a:t> Education.)</a:t>
            </a:r>
          </a:p>
        </p:txBody>
      </p:sp>
    </p:spTree>
    <p:extLst>
      <p:ext uri="{BB962C8B-B14F-4D97-AF65-F5344CB8AC3E}">
        <p14:creationId xmlns:p14="http://schemas.microsoft.com/office/powerpoint/2010/main" val="3772226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 dirty="0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5D61A1-8484-4749-8AD0-A3455E075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08401-D2E8-44FE-AB19-9D7E06B5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Summative Assessment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1447903E-2B66-479D-959B-F2EBB2CC9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xmlns="" id="{404D2992-CBDF-4363-94CB-7CB7836C4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943" b="-2"/>
          <a:stretch/>
        </p:blipFill>
        <p:spPr>
          <a:xfrm>
            <a:off x="868680" y="2149222"/>
            <a:ext cx="7406640" cy="372160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C66375-E9F8-43D2-8EA0-6D645F2571E6}"/>
              </a:ext>
            </a:extLst>
          </p:cNvPr>
          <p:cNvSpPr txBox="1"/>
          <p:nvPr/>
        </p:nvSpPr>
        <p:spPr>
          <a:xfrm>
            <a:off x="953403" y="5906764"/>
            <a:ext cx="7362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Citation: Ferrarini, Tawni. 2020. </a:t>
            </a:r>
            <a:r>
              <a:rPr lang="en-US" sz="1050" b="0" i="0" dirty="0">
                <a:effectLst/>
                <a:latin typeface="open sans"/>
              </a:rPr>
              <a:t>Economics of Business Cycles at </a:t>
            </a:r>
            <a:r>
              <a:rPr lang="en-US" sz="1050" dirty="0">
                <a:hlinkClick r:id="rId2"/>
              </a:rPr>
              <a:t>https://h5p.org/node/951353</a:t>
            </a:r>
            <a:endParaRPr lang="en-US" sz="105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01F0B3D-6DEB-48D7-9007-9B1D94B20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0" y="4294646"/>
            <a:ext cx="1427890" cy="14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4EC8B-FD10-486A-9090-92B0204D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Economy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9501B-03B8-4D89-8C2C-0C8BB8FF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21E1F"/>
                </a:solidFill>
                <a:latin typeface="Publico Text"/>
              </a:rPr>
              <a:t>R</a:t>
            </a:r>
            <a:r>
              <a:rPr lang="en-US" sz="2800" b="0" u="none" strike="noStrike" baseline="0" dirty="0">
                <a:solidFill>
                  <a:srgbClr val="221E1F"/>
                </a:solidFill>
                <a:latin typeface="Publico Text"/>
              </a:rPr>
              <a:t>eal GDP </a:t>
            </a:r>
          </a:p>
          <a:p>
            <a:r>
              <a:rPr lang="en-US" dirty="0">
                <a:solidFill>
                  <a:srgbClr val="221E1F"/>
                </a:solidFill>
                <a:latin typeface="Publico Text"/>
              </a:rPr>
              <a:t>R</a:t>
            </a:r>
            <a:r>
              <a:rPr lang="en-US" sz="2800" b="0" u="none" strike="noStrike" baseline="0" dirty="0">
                <a:solidFill>
                  <a:srgbClr val="221E1F"/>
                </a:solidFill>
                <a:latin typeface="Publico Text"/>
              </a:rPr>
              <a:t>eal income</a:t>
            </a:r>
          </a:p>
          <a:p>
            <a:r>
              <a:rPr lang="en-US" dirty="0">
                <a:solidFill>
                  <a:srgbClr val="221E1F"/>
                </a:solidFill>
                <a:latin typeface="Publico Text"/>
              </a:rPr>
              <a:t>E</a:t>
            </a:r>
            <a:r>
              <a:rPr lang="en-US" sz="2800" b="0" u="none" strike="noStrike" baseline="0" dirty="0">
                <a:solidFill>
                  <a:srgbClr val="221E1F"/>
                </a:solidFill>
                <a:latin typeface="Publico Text"/>
              </a:rPr>
              <a:t>mployment</a:t>
            </a:r>
          </a:p>
          <a:p>
            <a:r>
              <a:rPr lang="en-US" dirty="0">
                <a:solidFill>
                  <a:srgbClr val="221E1F"/>
                </a:solidFill>
                <a:latin typeface="Publico Text"/>
              </a:rPr>
              <a:t>I</a:t>
            </a:r>
            <a:r>
              <a:rPr lang="en-US" sz="2800" b="0" u="none" strike="noStrike" baseline="0" dirty="0">
                <a:solidFill>
                  <a:srgbClr val="221E1F"/>
                </a:solidFill>
                <a:latin typeface="Publico Text"/>
              </a:rPr>
              <a:t>ndustrial production</a:t>
            </a:r>
          </a:p>
          <a:p>
            <a:r>
              <a:rPr lang="en-US" dirty="0">
                <a:solidFill>
                  <a:srgbClr val="221E1F"/>
                </a:solidFill>
                <a:latin typeface="Publico Text"/>
              </a:rPr>
              <a:t>W</a:t>
            </a:r>
            <a:r>
              <a:rPr lang="en-US" sz="2800" b="0" u="none" strike="noStrike" baseline="0" dirty="0">
                <a:solidFill>
                  <a:srgbClr val="221E1F"/>
                </a:solidFill>
                <a:latin typeface="Publico Text"/>
              </a:rPr>
              <a:t>holesale-retail sales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B1BE6BFA-9C45-41EF-AF47-50CF962AD224}"/>
              </a:ext>
            </a:extLst>
          </p:cNvPr>
          <p:cNvSpPr/>
          <p:nvPr/>
        </p:nvSpPr>
        <p:spPr>
          <a:xfrm flipH="1">
            <a:off x="2422509" y="2217658"/>
            <a:ext cx="841465" cy="9242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4B329024-FCDC-42CB-922B-18211FEB7A80}"/>
              </a:ext>
            </a:extLst>
          </p:cNvPr>
          <p:cNvSpPr/>
          <p:nvPr/>
        </p:nvSpPr>
        <p:spPr>
          <a:xfrm flipH="1">
            <a:off x="3507361" y="2691472"/>
            <a:ext cx="841465" cy="9242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48D259B3-C95C-4143-AE42-0807DAC74BC0}"/>
              </a:ext>
            </a:extLst>
          </p:cNvPr>
          <p:cNvSpPr/>
          <p:nvPr/>
        </p:nvSpPr>
        <p:spPr>
          <a:xfrm flipH="1">
            <a:off x="4478813" y="3225225"/>
            <a:ext cx="841465" cy="9242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02EDAFAC-C58D-47B8-AC0D-2FCFD22BCA20}"/>
              </a:ext>
            </a:extLst>
          </p:cNvPr>
          <p:cNvSpPr/>
          <p:nvPr/>
        </p:nvSpPr>
        <p:spPr>
          <a:xfrm flipH="1">
            <a:off x="5441624" y="3865754"/>
            <a:ext cx="841465" cy="9242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4D8B1C2E-3BE9-4B66-9047-E114FB66EBBF}"/>
              </a:ext>
            </a:extLst>
          </p:cNvPr>
          <p:cNvSpPr/>
          <p:nvPr/>
        </p:nvSpPr>
        <p:spPr>
          <a:xfrm flipH="1">
            <a:off x="6417413" y="4444429"/>
            <a:ext cx="841465" cy="9242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25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498C4-D7F3-4E5F-A980-414E49AA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we leave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25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map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7E2AFAFD-F04B-4690-B398-3566394C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3" y="3429000"/>
            <a:ext cx="2269998" cy="1986247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21AB45AE-109E-4D74-B8E1-188406A8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4" y="1014746"/>
            <a:ext cx="2269997" cy="1957872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5560E-33F3-4ACE-8E74-3EBBBF15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The recent drop in the rate of unemployment from 14.76% in April down to 11.1% in June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  <a:hlinkClick r:id="rId5"/>
              </a:rPr>
              <a:t>The unemployment rate for the class</a:t>
            </a:r>
            <a:r>
              <a:rPr lang="en-US" sz="1700" dirty="0">
                <a:latin typeface="+mn-lt"/>
                <a:ea typeface="+mn-ea"/>
                <a:cs typeface="+mn-cs"/>
              </a:rPr>
              <a:t> (undergraduate or hands-on activity for high school and anonymous survey participants)</a:t>
            </a:r>
          </a:p>
        </p:txBody>
      </p:sp>
    </p:spTree>
    <p:extLst>
      <p:ext uri="{BB962C8B-B14F-4D97-AF65-F5344CB8AC3E}">
        <p14:creationId xmlns:p14="http://schemas.microsoft.com/office/powerpoint/2010/main" val="218768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Wrapping Up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199" y="2377441"/>
            <a:ext cx="8504787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Covered our objectives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Applied our good teaching practices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Investigated four key U.S. recessions and the Great Depression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Each recession is </a:t>
            </a:r>
            <a:r>
              <a:rPr lang="en-US" sz="2500" dirty="0" smtClean="0">
                <a:latin typeface="Calibri Light"/>
                <a:ea typeface="ＭＳ Ｐゴシック"/>
                <a:cs typeface="Calibri Light"/>
              </a:rPr>
              <a:t>unique, 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with the Great Depression being the longest and most intense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To learn more about </a:t>
            </a:r>
            <a:r>
              <a:rPr lang="en-US" sz="2500" dirty="0" smtClean="0">
                <a:latin typeface="Calibri Light"/>
                <a:ea typeface="ＭＳ Ｐゴシック"/>
                <a:cs typeface="Calibri Light"/>
              </a:rPr>
              <a:t>them, 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explore the competing theories about the causes and consequences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541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  <a:endParaRPr lang="en-US" sz="4800" b="1" kern="1200" dirty="0">
              <a:ln w="11430"/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Audio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effectLst/>
                <a:latin typeface="+mn-lt"/>
                <a:ea typeface="+mn-ea"/>
                <a:cs typeface="+mn-cs"/>
                <a:hlinkClick r:id="rId3"/>
              </a:rPr>
              <a:t>The Business Cycle - The Economic Lowdown Podcast Series, Episode 18</a:t>
            </a:r>
            <a:r>
              <a:rPr lang="en-US" sz="1600" dirty="0">
                <a:effectLst/>
                <a:latin typeface="+mn-lt"/>
                <a:ea typeface="+mn-ea"/>
                <a:cs typeface="+mn-cs"/>
              </a:rPr>
              <a:t> (08:48)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Interactives</a:t>
            </a:r>
            <a:r>
              <a:rPr lang="en-US" sz="1600" dirty="0">
                <a:latin typeface="+mn-lt"/>
                <a:ea typeface="+mn-ea"/>
                <a:cs typeface="+mn-cs"/>
              </a:rPr>
              <a:t> (Virtual classroom activities, preparatory interactives, or follow-up reinforcements) </a:t>
            </a:r>
            <a:r>
              <a:rPr lang="en-US" sz="1600" dirty="0">
                <a:latin typeface="+mn-lt"/>
                <a:ea typeface="+mn-ea"/>
                <a:cs typeface="+mn-cs"/>
                <a:hlinkClick r:id="rId4"/>
              </a:rPr>
              <a:t>Economics of the Business Cycle H5P Interactive </a:t>
            </a:r>
            <a:r>
              <a:rPr lang="en-US" sz="1600" dirty="0">
                <a:latin typeface="+mn-lt"/>
                <a:ea typeface="+mn-ea"/>
                <a:cs typeface="+mn-cs"/>
              </a:rPr>
              <a:t>** </a:t>
            </a:r>
            <a:r>
              <a:rPr lang="en-US" sz="1600" dirty="0">
                <a:latin typeface="+mn-lt"/>
                <a:ea typeface="+mn-ea"/>
                <a:cs typeface="+mn-cs"/>
                <a:hlinkClick r:id="rId5"/>
              </a:rPr>
              <a:t>EconEdLink Resources Business Cycle Video and Quiz</a:t>
            </a:r>
            <a:r>
              <a:rPr lang="en-US" sz="1600" dirty="0">
                <a:latin typeface="+mn-lt"/>
                <a:ea typeface="+mn-ea"/>
                <a:cs typeface="+mn-cs"/>
              </a:rPr>
              <a:t> ** </a:t>
            </a:r>
            <a:r>
              <a:rPr lang="en-US" sz="1600" dirty="0">
                <a:latin typeface="+mn-lt"/>
                <a:ea typeface="+mn-ea"/>
                <a:cs typeface="+mn-cs"/>
                <a:hlinkClick r:id="rId6"/>
              </a:rPr>
              <a:t>EconEdLink AP Macro An Introduction to Business Cycles and Macroeconomic Indicators</a:t>
            </a: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Learning Activity Suggestions</a:t>
            </a:r>
            <a:r>
              <a:rPr lang="en-US" sz="1600" dirty="0">
                <a:latin typeface="+mn-lt"/>
                <a:ea typeface="+mn-ea"/>
                <a:cs typeface="+mn-cs"/>
              </a:rPr>
              <a:t> Short Essay Assignment Summarizing the Controversies on What Causes Booms and Busts ** Case Study – Compare and Contrast Great Recession and Great Depression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Videos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latin typeface="+mn-lt"/>
                <a:ea typeface="+mn-ea"/>
                <a:cs typeface="+mn-cs"/>
                <a:hlinkClick r:id="rId7"/>
              </a:rPr>
              <a:t>Intro to Business Fluctuations</a:t>
            </a:r>
            <a:r>
              <a:rPr lang="en-US" sz="1600" dirty="0">
                <a:latin typeface="+mn-lt"/>
                <a:ea typeface="+mn-ea"/>
                <a:cs typeface="+mn-cs"/>
              </a:rPr>
              <a:t> @ Marginal Revolution University (02:58) ** </a:t>
            </a:r>
            <a:r>
              <a:rPr lang="en-US" sz="1600" dirty="0">
                <a:latin typeface="+mn-lt"/>
                <a:ea typeface="+mn-ea"/>
                <a:cs typeface="+mn-cs"/>
                <a:hlinkClick r:id="rId8"/>
              </a:rPr>
              <a:t>The Business Cycle </a:t>
            </a:r>
            <a:r>
              <a:rPr lang="en-US" sz="1600" dirty="0">
                <a:latin typeface="+mn-lt"/>
                <a:ea typeface="+mn-ea"/>
                <a:cs typeface="+mn-cs"/>
              </a:rPr>
              <a:t>@ Kahn Academy (11:15)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Visuals and Data </a:t>
            </a:r>
            <a:r>
              <a:rPr lang="en-US" sz="1600" dirty="0">
                <a:latin typeface="+mn-lt"/>
                <a:ea typeface="+mn-ea"/>
                <a:cs typeface="+mn-cs"/>
                <a:hlinkClick r:id="rId9"/>
              </a:rPr>
              <a:t>BLS.gov </a:t>
            </a:r>
            <a:r>
              <a:rPr lang="en-US" sz="1600" dirty="0">
                <a:latin typeface="+mn-lt"/>
                <a:ea typeface="+mn-ea"/>
                <a:cs typeface="+mn-cs"/>
              </a:rPr>
              <a:t>(Current) ** </a:t>
            </a:r>
            <a:r>
              <a:rPr lang="en-US" sz="1600" dirty="0">
                <a:latin typeface="+mn-lt"/>
                <a:ea typeface="+mn-ea"/>
                <a:cs typeface="+mn-cs"/>
                <a:hlinkClick r:id="rId10"/>
              </a:rPr>
              <a:t>FRED St. Louis, FED </a:t>
            </a:r>
            <a:r>
              <a:rPr lang="en-US" sz="1600" dirty="0">
                <a:latin typeface="+mn-lt"/>
                <a:ea typeface="+mn-ea"/>
                <a:cs typeface="+mn-cs"/>
              </a:rPr>
              <a:t>(Current) ** </a:t>
            </a:r>
            <a:r>
              <a:rPr lang="en-US" sz="1600" dirty="0">
                <a:latin typeface="+mn-lt"/>
                <a:ea typeface="+mn-ea"/>
                <a:cs typeface="+mn-cs"/>
                <a:hlinkClick r:id="rId11"/>
              </a:rPr>
              <a:t>MeasuringWorth.com</a:t>
            </a:r>
            <a:r>
              <a:rPr lang="en-US" sz="1600" dirty="0">
                <a:latin typeface="+mn-lt"/>
                <a:ea typeface="+mn-ea"/>
                <a:cs typeface="+mn-cs"/>
              </a:rPr>
              <a:t> (Historic Data)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xmlns="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8444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5300" i="0" dirty="0">
                <a:effectLst/>
                <a:latin typeface="+mj-lt"/>
              </a:rPr>
              <a:t>Business </a:t>
            </a:r>
            <a:r>
              <a:rPr lang="en-US" sz="5300" i="0" dirty="0" smtClean="0">
                <a:effectLst/>
                <a:latin typeface="+mj-lt"/>
              </a:rPr>
              <a:t>Cycles:</a:t>
            </a:r>
            <a:r>
              <a:rPr lang="en-US" sz="5300" i="0" dirty="0">
                <a:effectLst/>
                <a:latin typeface="+mj-lt"/>
              </a:rPr>
              <a:t/>
            </a:r>
            <a:br>
              <a:rPr lang="en-US" sz="5300" i="0" dirty="0">
                <a:effectLst/>
                <a:latin typeface="+mj-lt"/>
              </a:rPr>
            </a:br>
            <a:r>
              <a:rPr lang="en-US" sz="5300" i="0" dirty="0">
                <a:effectLst/>
                <a:latin typeface="+mj-lt"/>
              </a:rPr>
              <a:t>Recession vs. Depression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Macroeconomics </a:t>
            </a:r>
            <a:r>
              <a:rPr lang="en-US" sz="4400" dirty="0" smtClean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302</a:t>
            </a: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Please stay in touch</a:t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Tawni Hunt Ferrarini, PhD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July 09, 2020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Tferrarini@Lindenwood.edu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 * 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4"/>
              </a:rPr>
              <a:t>Tawni.org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2C332F2B-A386-48F8-B84E-BF1449377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2276" y="5063146"/>
            <a:ext cx="1134672" cy="11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78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06135"/>
            <a:ext cx="8229600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Welcome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Macroeconomics objectives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Six online practices for good teaching applied to economics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Deep dive into macroeconomic recessions and depressions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Review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Conclusion and references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Thanks to you and our sponsors</a:t>
            </a:r>
          </a:p>
          <a:p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06A42-6038-4363-90AE-3DB244EB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B482C7-4638-4D2C-A6DB-A8F9BE81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we coming out of a recession? </a:t>
            </a:r>
            <a:br>
              <a:rPr lang="en-US" dirty="0"/>
            </a:br>
            <a:r>
              <a:rPr lang="en-US" b="1" i="1" dirty="0"/>
              <a:t>Yes * No * I </a:t>
            </a:r>
            <a:r>
              <a:rPr lang="en-US" b="1" i="1" dirty="0" smtClean="0"/>
              <a:t>Don’t </a:t>
            </a:r>
            <a:r>
              <a:rPr lang="en-US" b="1" i="1" dirty="0"/>
              <a:t>K</a:t>
            </a:r>
            <a:r>
              <a:rPr lang="en-US" b="1" i="1" dirty="0" smtClean="0"/>
              <a:t>now </a:t>
            </a:r>
            <a:r>
              <a:rPr lang="en-US" dirty="0"/>
              <a:t>(Reply in chat box)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BB02703-4A3F-4E3A-B362-A175EB931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7" y="3746183"/>
            <a:ext cx="2439987" cy="24399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53E34DF6-3F62-4F56-880C-967B4315A514}"/>
              </a:ext>
            </a:extLst>
          </p:cNvPr>
          <p:cNvSpPr/>
          <p:nvPr/>
        </p:nvSpPr>
        <p:spPr>
          <a:xfrm>
            <a:off x="2032879" y="4267200"/>
            <a:ext cx="4317423" cy="13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727A68-1AA0-4787-AAE7-886DD86761A6}"/>
              </a:ext>
            </a:extLst>
          </p:cNvPr>
          <p:cNvSpPr txBox="1"/>
          <p:nvPr/>
        </p:nvSpPr>
        <p:spPr>
          <a:xfrm>
            <a:off x="2372081" y="4814682"/>
            <a:ext cx="3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BITMOJI. TAKE ACTION!!!!</a:t>
            </a:r>
          </a:p>
        </p:txBody>
      </p:sp>
    </p:spTree>
    <p:extLst>
      <p:ext uri="{BB962C8B-B14F-4D97-AF65-F5344CB8AC3E}">
        <p14:creationId xmlns:p14="http://schemas.microsoft.com/office/powerpoint/2010/main" val="917084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Macro Objectives</a:t>
            </a:r>
            <a:endParaRPr lang="en-US" sz="3500" b="1" kern="1200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Identify the last key recessions in the U.S.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Define a business cycle and describe the interplay of key economic indicators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Compare and contrast a recession and a depression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xmlns="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62EB973-3C76-458B-9928-B8C29A1787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5" y="111669"/>
            <a:ext cx="2871533" cy="6660920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Brand — Pear Deck">
            <a:extLst>
              <a:ext uri="{FF2B5EF4-FFF2-40B4-BE49-F238E27FC236}">
                <a16:creationId xmlns:a16="http://schemas.microsoft.com/office/drawing/2014/main" xmlns="" id="{6A243B13-49AE-40E0-AF99-1085182A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248" y="4042502"/>
            <a:ext cx="4515547" cy="15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A8111C-AA8C-4C00-A484-AE9BFCD0DDE0}"/>
              </a:ext>
            </a:extLst>
          </p:cNvPr>
          <p:cNvSpPr txBox="1"/>
          <p:nvPr/>
        </p:nvSpPr>
        <p:spPr>
          <a:xfrm>
            <a:off x="3851636" y="1540060"/>
            <a:ext cx="5226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Good Online Teaching Practices</a:t>
            </a:r>
          </a:p>
          <a:p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A81737-FC17-4E96-8087-9F811BAB6942}"/>
              </a:ext>
            </a:extLst>
          </p:cNvPr>
          <p:cNvSpPr txBox="1"/>
          <p:nvPr/>
        </p:nvSpPr>
        <p:spPr>
          <a:xfrm>
            <a:off x="4742728" y="5675362"/>
            <a:ext cx="344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peardeck.com</a:t>
            </a:r>
            <a:r>
              <a:rPr lang="en-US" dirty="0"/>
              <a:t> (Level 1, $0)</a:t>
            </a:r>
          </a:p>
        </p:txBody>
      </p:sp>
    </p:spTree>
    <p:extLst>
      <p:ext uri="{BB962C8B-B14F-4D97-AF65-F5344CB8AC3E}">
        <p14:creationId xmlns:p14="http://schemas.microsoft.com/office/powerpoint/2010/main" val="9708278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970" y="1069848"/>
            <a:ext cx="9461434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hlinkClick r:id="rId3"/>
              </a:rPr>
              <a:t>Voluntary National Content </a:t>
            </a:r>
            <a:br>
              <a:rPr lang="en-US" sz="4400" dirty="0">
                <a:hlinkClick r:id="rId3"/>
              </a:rPr>
            </a:br>
            <a:r>
              <a:rPr lang="en-US" sz="4400" dirty="0">
                <a:hlinkClick r:id="rId3"/>
              </a:rPr>
              <a:t>Standards in Economics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D8AF0F-CF46-4946-8515-B691BBE80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00" y="2565521"/>
            <a:ext cx="6945838" cy="35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Standards</a:t>
            </a:r>
            <a:endParaRPr lang="en-US" sz="3500" b="1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Connect</a:t>
            </a:r>
            <a:r>
              <a:rPr lang="en-US" sz="2100" dirty="0">
                <a:latin typeface="+mn-lt"/>
                <a:ea typeface="+mn-ea"/>
                <a:cs typeface="+mn-cs"/>
              </a:rPr>
              <a:t> to regional and state standards at EconEdLink.org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Search</a:t>
            </a:r>
            <a:r>
              <a:rPr lang="en-US" sz="2100" dirty="0">
                <a:latin typeface="+mn-lt"/>
                <a:ea typeface="+mn-ea"/>
                <a:cs typeface="+mn-cs"/>
              </a:rPr>
              <a:t> for “business cycles”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Choose</a:t>
            </a:r>
            <a:r>
              <a:rPr lang="en-US" sz="2100" dirty="0">
                <a:latin typeface="+mn-lt"/>
                <a:ea typeface="+mn-ea"/>
                <a:cs typeface="+mn-cs"/>
              </a:rPr>
              <a:t> a lesson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Click</a:t>
            </a:r>
            <a:r>
              <a:rPr lang="en-US" sz="2100" dirty="0">
                <a:latin typeface="+mn-lt"/>
                <a:ea typeface="+mn-ea"/>
                <a:cs typeface="+mn-cs"/>
              </a:rPr>
              <a:t> on State Standards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dirty="0">
                <a:latin typeface="+mn-lt"/>
                <a:ea typeface="+mn-ea"/>
                <a:cs typeface="+mn-cs"/>
                <a:hlinkClick r:id="rId3"/>
              </a:rPr>
              <a:t>NYSed.gov</a:t>
            </a:r>
            <a:endParaRPr lang="en-US" sz="2100" dirty="0">
              <a:latin typeface="+mn-lt"/>
              <a:ea typeface="+mn-ea"/>
              <a:cs typeface="+mn-cs"/>
            </a:endParaRPr>
          </a:p>
          <a:p>
            <a:pPr marL="114300" indent="0">
              <a:lnSpc>
                <a:spcPct val="90000"/>
              </a:lnSpc>
              <a:buNone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F4CD3773-B73B-4106-B8DB-687EBF5473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42" r="21927" b="3"/>
          <a:stretch/>
        </p:blipFill>
        <p:spPr>
          <a:xfrm>
            <a:off x="4738849" y="2301261"/>
            <a:ext cx="3146776" cy="31132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DABDB2A0-C863-4717-A45D-C02376506445}"/>
              </a:ext>
            </a:extLst>
          </p:cNvPr>
          <p:cNvSpPr/>
          <p:nvPr/>
        </p:nvSpPr>
        <p:spPr>
          <a:xfrm>
            <a:off x="3296576" y="4977552"/>
            <a:ext cx="2067791" cy="42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terms/"/>
    <ds:schemaRef ds:uri="9cd82c5b-74c9-4827-94f1-5bf219ae6b20"/>
    <ds:schemaRef ds:uri="bfa4db11-c700-41fb-b639-f7e6b4e680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1581</Words>
  <Application>Microsoft Office PowerPoint</Application>
  <PresentationFormat>On-screen Show (4:3)</PresentationFormat>
  <Paragraphs>404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Arial,Sans-Serif</vt:lpstr>
      <vt:lpstr>Calibri</vt:lpstr>
      <vt:lpstr>Calibri Light</vt:lpstr>
      <vt:lpstr>open sans</vt:lpstr>
      <vt:lpstr>Publico Text</vt:lpstr>
      <vt:lpstr>Verdana</vt:lpstr>
      <vt:lpstr>Office Theme</vt:lpstr>
      <vt:lpstr>  Business Cycles: Recession vs. Depression Macroeconomics 302 Presented by Tawni Hunt Ferrarini, PhD July 9, 2020 Tferrarini@Lindenwood.edu  *  Tawni.org</vt:lpstr>
      <vt:lpstr>EconEdLink Membership</vt:lpstr>
      <vt:lpstr>Professional Development Certificate</vt:lpstr>
      <vt:lpstr>Agenda</vt:lpstr>
      <vt:lpstr>Bell Ringer</vt:lpstr>
      <vt:lpstr>Macro Objectives</vt:lpstr>
      <vt:lpstr>PowerPoint Presentation</vt:lpstr>
      <vt:lpstr>Voluntary National Content  Standards in Economics</vt:lpstr>
      <vt:lpstr>State Standards</vt:lpstr>
      <vt:lpstr>Active Learning </vt:lpstr>
      <vt:lpstr>Drag and Drop</vt:lpstr>
      <vt:lpstr>Drag and Drop</vt:lpstr>
      <vt:lpstr>Choice</vt:lpstr>
      <vt:lpstr>Choice</vt:lpstr>
      <vt:lpstr>Price Levels</vt:lpstr>
      <vt:lpstr>Let’s Investigate</vt:lpstr>
      <vt:lpstr>Inflation Rates from Price Levels (CPI)</vt:lpstr>
      <vt:lpstr>Inflation Rates from Price Levels (CPI)</vt:lpstr>
      <vt:lpstr>Inflation Rates from Price Levels (CPI)</vt:lpstr>
      <vt:lpstr>Price Levels</vt:lpstr>
      <vt:lpstr>Price Levels</vt:lpstr>
      <vt:lpstr>Stock Markets</vt:lpstr>
      <vt:lpstr>Things get involved.</vt:lpstr>
      <vt:lpstr>Stock Market</vt:lpstr>
      <vt:lpstr>Visuals</vt:lpstr>
      <vt:lpstr>Depression?</vt:lpstr>
      <vt:lpstr>Turning Outward</vt:lpstr>
      <vt:lpstr>Business Cycle</vt:lpstr>
      <vt:lpstr>Business Cycle</vt:lpstr>
      <vt:lpstr>Summative Assessment</vt:lpstr>
      <vt:lpstr>U.S. Economy Today?</vt:lpstr>
      <vt:lpstr>Before we leave</vt:lpstr>
      <vt:lpstr>Wrapping Up</vt:lpstr>
      <vt:lpstr>References</vt:lpstr>
      <vt:lpstr>CEE Affiliates</vt:lpstr>
      <vt:lpstr>  Business Cycles: Recession vs. Depression Macroeconomics 302 Please stay in touch Tawni Hunt Ferrarini, PhD July 09, 2020 Tferrarini@Lindenwood.edu  *  Tawni.org</vt:lpstr>
      <vt:lpstr>Thank You to Our Sponsors!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Cycles Recession vs. Depression Macroeconomics 302 Presented by Tawni Hunt Ferrarini, PhD July 09, 2020 Tferrarini@Lindenwood.edu</dc:title>
  <dc:creator>Tawni Hunt Ferrarini</dc:creator>
  <cp:lastModifiedBy>Conference3 NoteBook</cp:lastModifiedBy>
  <cp:revision>5</cp:revision>
  <dcterms:created xsi:type="dcterms:W3CDTF">2020-07-07T11:08:12Z</dcterms:created>
  <dcterms:modified xsi:type="dcterms:W3CDTF">2020-07-07T14:20:12Z</dcterms:modified>
</cp:coreProperties>
</file>