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56" r:id="rId5"/>
    <p:sldId id="270" r:id="rId6"/>
    <p:sldId id="261" r:id="rId7"/>
    <p:sldId id="267" r:id="rId8"/>
    <p:sldId id="280" r:id="rId9"/>
    <p:sldId id="293" r:id="rId10"/>
    <p:sldId id="294" r:id="rId11"/>
    <p:sldId id="262" r:id="rId12"/>
    <p:sldId id="268" r:id="rId13"/>
    <p:sldId id="271" r:id="rId14"/>
    <p:sldId id="282" r:id="rId15"/>
    <p:sldId id="296" r:id="rId16"/>
    <p:sldId id="295" r:id="rId17"/>
    <p:sldId id="273" r:id="rId18"/>
    <p:sldId id="269" r:id="rId19"/>
    <p:sldId id="274" r:id="rId20"/>
    <p:sldId id="275" r:id="rId21"/>
    <p:sldId id="276" r:id="rId22"/>
    <p:sldId id="309" r:id="rId23"/>
    <p:sldId id="278" r:id="rId24"/>
    <p:sldId id="277" r:id="rId25"/>
    <p:sldId id="297" r:id="rId26"/>
    <p:sldId id="298" r:id="rId27"/>
    <p:sldId id="283" r:id="rId28"/>
    <p:sldId id="285" r:id="rId29"/>
    <p:sldId id="299" r:id="rId30"/>
    <p:sldId id="284" r:id="rId31"/>
    <p:sldId id="286" r:id="rId32"/>
    <p:sldId id="292" r:id="rId33"/>
    <p:sldId id="288" r:id="rId34"/>
    <p:sldId id="289" r:id="rId35"/>
    <p:sldId id="287" r:id="rId36"/>
    <p:sldId id="291" r:id="rId37"/>
    <p:sldId id="300" r:id="rId38"/>
    <p:sldId id="301" r:id="rId39"/>
    <p:sldId id="305" r:id="rId40"/>
    <p:sldId id="302" r:id="rId41"/>
    <p:sldId id="304" r:id="rId42"/>
    <p:sldId id="306" r:id="rId43"/>
    <p:sldId id="307" r:id="rId44"/>
    <p:sldId id="308" r:id="rId45"/>
    <p:sldId id="303" r:id="rId46"/>
    <p:sldId id="310" r:id="rId47"/>
    <p:sldId id="266"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05CB8"/>
    <a:srgbClr val="7A9900"/>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0"/>
    <p:restoredTop sz="94411"/>
  </p:normalViewPr>
  <p:slideViewPr>
    <p:cSldViewPr snapToGrid="0">
      <p:cViewPr varScale="1">
        <p:scale>
          <a:sx n="76" d="100"/>
          <a:sy n="76" d="100"/>
        </p:scale>
        <p:origin x="1085"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Income and Expense</a:t>
            </a:r>
          </a:p>
        </c:rich>
      </c:tx>
      <c:layout/>
      <c:overlay val="0"/>
    </c:title>
    <c:autoTitleDeleted val="0"/>
    <c:plotArea>
      <c:layout/>
      <c:barChart>
        <c:barDir val="col"/>
        <c:grouping val="clustered"/>
        <c:varyColors val="0"/>
        <c:ser>
          <c:idx val="0"/>
          <c:order val="0"/>
          <c:tx>
            <c:strRef>
              <c:f>Sheet1!$U$7:$U$8</c:f>
              <c:strCache>
                <c:ptCount val="2"/>
                <c:pt idx="0">
                  <c:v>Job</c:v>
                </c:pt>
                <c:pt idx="1">
                  <c:v>Income</c:v>
                </c:pt>
              </c:strCache>
            </c:strRef>
          </c:tx>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Sheet1!$U$9:$U$14</c:f>
              <c:numCache>
                <c:formatCode>General</c:formatCode>
                <c:ptCount val="6"/>
                <c:pt idx="0">
                  <c:v>5</c:v>
                </c:pt>
                <c:pt idx="1">
                  <c:v>30</c:v>
                </c:pt>
                <c:pt idx="2">
                  <c:v>50</c:v>
                </c:pt>
                <c:pt idx="3">
                  <c:v>60</c:v>
                </c:pt>
                <c:pt idx="4">
                  <c:v>70</c:v>
                </c:pt>
                <c:pt idx="5">
                  <c:v>15</c:v>
                </c:pt>
              </c:numCache>
            </c:numRef>
          </c:val>
          <c:extLst xmlns:c16r2="http://schemas.microsoft.com/office/drawing/2015/06/chart">
            <c:ext xmlns:c16="http://schemas.microsoft.com/office/drawing/2014/chart" uri="{C3380CC4-5D6E-409C-BE32-E72D297353CC}">
              <c16:uniqueId val="{00000000-1B02-4E0B-A133-19C47F8B99AA}"/>
            </c:ext>
          </c:extLst>
        </c:ser>
        <c:ser>
          <c:idx val="2"/>
          <c:order val="1"/>
          <c:tx>
            <c:strRef>
              <c:f>Sheet1!$W$7:$W$8</c:f>
              <c:strCache>
                <c:ptCount val="2"/>
                <c:pt idx="0">
                  <c:v>Living Expense</c:v>
                </c:pt>
              </c:strCache>
            </c:strRef>
          </c:tx>
          <c:spPr>
            <a:solidFill>
              <a:srgbClr val="990000"/>
            </a:solidFill>
          </c:spPr>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Sheet1!$W$9:$W$14</c:f>
              <c:numCache>
                <c:formatCode>General</c:formatCode>
                <c:ptCount val="6"/>
                <c:pt idx="0">
                  <c:v>-30</c:v>
                </c:pt>
                <c:pt idx="1">
                  <c:v>-20</c:v>
                </c:pt>
                <c:pt idx="2">
                  <c:v>-30</c:v>
                </c:pt>
                <c:pt idx="3">
                  <c:v>-50</c:v>
                </c:pt>
                <c:pt idx="4">
                  <c:v>-40</c:v>
                </c:pt>
                <c:pt idx="5">
                  <c:v>-50</c:v>
                </c:pt>
              </c:numCache>
            </c:numRef>
          </c:val>
          <c:extLst xmlns:c16r2="http://schemas.microsoft.com/office/drawing/2015/06/chart">
            <c:ext xmlns:c16="http://schemas.microsoft.com/office/drawing/2014/chart" uri="{C3380CC4-5D6E-409C-BE32-E72D297353CC}">
              <c16:uniqueId val="{00000001-1B02-4E0B-A133-19C47F8B99AA}"/>
            </c:ext>
          </c:extLst>
        </c:ser>
        <c:ser>
          <c:idx val="3"/>
          <c:order val="2"/>
          <c:tx>
            <c:strRef>
              <c:f>Sheet1!$X$7:$X$8</c:f>
              <c:strCache>
                <c:ptCount val="2"/>
                <c:pt idx="0">
                  <c:v>Net</c:v>
                </c:pt>
              </c:strCache>
            </c:strRef>
          </c:tx>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Sheet1!$X$9:$X$14</c:f>
              <c:numCache>
                <c:formatCode>General</c:formatCode>
                <c:ptCount val="6"/>
                <c:pt idx="0">
                  <c:v>-25</c:v>
                </c:pt>
                <c:pt idx="1">
                  <c:v>10</c:v>
                </c:pt>
                <c:pt idx="2">
                  <c:v>20</c:v>
                </c:pt>
                <c:pt idx="3">
                  <c:v>10</c:v>
                </c:pt>
                <c:pt idx="4">
                  <c:v>30</c:v>
                </c:pt>
                <c:pt idx="5">
                  <c:v>-35</c:v>
                </c:pt>
              </c:numCache>
            </c:numRef>
          </c:val>
          <c:extLst xmlns:c16r2="http://schemas.microsoft.com/office/drawing/2015/06/chart">
            <c:ext xmlns:c16="http://schemas.microsoft.com/office/drawing/2014/chart" uri="{C3380CC4-5D6E-409C-BE32-E72D297353CC}">
              <c16:uniqueId val="{00000002-1B02-4E0B-A133-19C47F8B99AA}"/>
            </c:ext>
          </c:extLst>
        </c:ser>
        <c:dLbls>
          <c:showLegendKey val="0"/>
          <c:showVal val="0"/>
          <c:showCatName val="0"/>
          <c:showSerName val="0"/>
          <c:showPercent val="0"/>
          <c:showBubbleSize val="0"/>
        </c:dLbls>
        <c:gapWidth val="150"/>
        <c:axId val="8960000"/>
        <c:axId val="355821624"/>
      </c:barChart>
      <c:catAx>
        <c:axId val="8960000"/>
        <c:scaling>
          <c:orientation val="minMax"/>
        </c:scaling>
        <c:delete val="0"/>
        <c:axPos val="b"/>
        <c:majorGridlines/>
        <c:numFmt formatCode="General" sourceLinked="0"/>
        <c:majorTickMark val="out"/>
        <c:minorTickMark val="none"/>
        <c:tickLblPos val="low"/>
        <c:txPr>
          <a:bodyPr/>
          <a:lstStyle/>
          <a:p>
            <a:pPr>
              <a:defRPr sz="1400"/>
            </a:pPr>
            <a:endParaRPr lang="en-US"/>
          </a:p>
        </c:txPr>
        <c:crossAx val="355821624"/>
        <c:crosses val="autoZero"/>
        <c:auto val="1"/>
        <c:lblAlgn val="ctr"/>
        <c:lblOffset val="100"/>
        <c:noMultiLvlLbl val="0"/>
      </c:catAx>
      <c:valAx>
        <c:axId val="355821624"/>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8960000"/>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Income and Expense</a:t>
            </a:r>
          </a:p>
        </c:rich>
      </c:tx>
      <c:layout/>
      <c:overlay val="0"/>
    </c:title>
    <c:autoTitleDeleted val="0"/>
    <c:plotArea>
      <c:layout/>
      <c:barChart>
        <c:barDir val="col"/>
        <c:grouping val="clustered"/>
        <c:varyColors val="0"/>
        <c:ser>
          <c:idx val="0"/>
          <c:order val="0"/>
          <c:tx>
            <c:strRef>
              <c:f>Sheet1!$U$7:$U$8</c:f>
              <c:strCache>
                <c:ptCount val="2"/>
                <c:pt idx="0">
                  <c:v>Job</c:v>
                </c:pt>
                <c:pt idx="1">
                  <c:v>Income</c:v>
                </c:pt>
              </c:strCache>
            </c:strRef>
          </c:tx>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Sheet1!$U$9:$U$14</c:f>
              <c:numCache>
                <c:formatCode>General</c:formatCode>
                <c:ptCount val="6"/>
                <c:pt idx="0">
                  <c:v>5</c:v>
                </c:pt>
                <c:pt idx="1">
                  <c:v>30</c:v>
                </c:pt>
                <c:pt idx="2">
                  <c:v>50</c:v>
                </c:pt>
                <c:pt idx="3">
                  <c:v>60</c:v>
                </c:pt>
                <c:pt idx="4">
                  <c:v>70</c:v>
                </c:pt>
                <c:pt idx="5">
                  <c:v>15</c:v>
                </c:pt>
              </c:numCache>
            </c:numRef>
          </c:val>
          <c:extLst xmlns:c16r2="http://schemas.microsoft.com/office/drawing/2015/06/chart">
            <c:ext xmlns:c16="http://schemas.microsoft.com/office/drawing/2014/chart" uri="{C3380CC4-5D6E-409C-BE32-E72D297353CC}">
              <c16:uniqueId val="{00000000-60A7-4629-B5E9-67F606D29AD7}"/>
            </c:ext>
          </c:extLst>
        </c:ser>
        <c:ser>
          <c:idx val="2"/>
          <c:order val="1"/>
          <c:tx>
            <c:strRef>
              <c:f>Sheet1!$W$7:$W$8</c:f>
              <c:strCache>
                <c:ptCount val="2"/>
                <c:pt idx="0">
                  <c:v>Living Expense</c:v>
                </c:pt>
              </c:strCache>
            </c:strRef>
          </c:tx>
          <c:spPr>
            <a:solidFill>
              <a:srgbClr val="990000"/>
            </a:solidFill>
          </c:spPr>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Sheet1!$W$9:$W$14</c:f>
              <c:numCache>
                <c:formatCode>General</c:formatCode>
                <c:ptCount val="6"/>
                <c:pt idx="0">
                  <c:v>-30</c:v>
                </c:pt>
                <c:pt idx="1">
                  <c:v>-20</c:v>
                </c:pt>
                <c:pt idx="2">
                  <c:v>-30</c:v>
                </c:pt>
                <c:pt idx="3">
                  <c:v>-50</c:v>
                </c:pt>
                <c:pt idx="4">
                  <c:v>-40</c:v>
                </c:pt>
                <c:pt idx="5">
                  <c:v>-50</c:v>
                </c:pt>
              </c:numCache>
            </c:numRef>
          </c:val>
          <c:extLst xmlns:c16r2="http://schemas.microsoft.com/office/drawing/2015/06/chart">
            <c:ext xmlns:c16="http://schemas.microsoft.com/office/drawing/2014/chart" uri="{C3380CC4-5D6E-409C-BE32-E72D297353CC}">
              <c16:uniqueId val="{00000001-60A7-4629-B5E9-67F606D29AD7}"/>
            </c:ext>
          </c:extLst>
        </c:ser>
        <c:ser>
          <c:idx val="3"/>
          <c:order val="2"/>
          <c:tx>
            <c:strRef>
              <c:f>Sheet1!$X$7:$X$8</c:f>
              <c:strCache>
                <c:ptCount val="2"/>
                <c:pt idx="0">
                  <c:v>Net</c:v>
                </c:pt>
              </c:strCache>
            </c:strRef>
          </c:tx>
          <c:invertIfNegative val="0"/>
          <c:cat>
            <c:strRef>
              <c:f>Sheet1!$T$9:$T$14</c:f>
              <c:strCache>
                <c:ptCount val="6"/>
                <c:pt idx="0">
                  <c:v>Education</c:v>
                </c:pt>
                <c:pt idx="1">
                  <c:v>Early Career</c:v>
                </c:pt>
                <c:pt idx="2">
                  <c:v>Household</c:v>
                </c:pt>
                <c:pt idx="3">
                  <c:v>Mid-Career</c:v>
                </c:pt>
                <c:pt idx="4">
                  <c:v>Late-Career</c:v>
                </c:pt>
                <c:pt idx="5">
                  <c:v>Retirement</c:v>
                </c:pt>
              </c:strCache>
            </c:strRef>
          </c:cat>
          <c:val>
            <c:numRef>
              <c:f>Sheet1!$X$9:$X$14</c:f>
              <c:numCache>
                <c:formatCode>General</c:formatCode>
                <c:ptCount val="6"/>
                <c:pt idx="0">
                  <c:v>-25</c:v>
                </c:pt>
                <c:pt idx="1">
                  <c:v>10</c:v>
                </c:pt>
                <c:pt idx="2">
                  <c:v>20</c:v>
                </c:pt>
                <c:pt idx="3">
                  <c:v>10</c:v>
                </c:pt>
                <c:pt idx="4">
                  <c:v>30</c:v>
                </c:pt>
                <c:pt idx="5">
                  <c:v>-35</c:v>
                </c:pt>
              </c:numCache>
            </c:numRef>
          </c:val>
          <c:extLst xmlns:c16r2="http://schemas.microsoft.com/office/drawing/2015/06/chart">
            <c:ext xmlns:c16="http://schemas.microsoft.com/office/drawing/2014/chart" uri="{C3380CC4-5D6E-409C-BE32-E72D297353CC}">
              <c16:uniqueId val="{00000002-60A7-4629-B5E9-67F606D29AD7}"/>
            </c:ext>
          </c:extLst>
        </c:ser>
        <c:dLbls>
          <c:showLegendKey val="0"/>
          <c:showVal val="0"/>
          <c:showCatName val="0"/>
          <c:showSerName val="0"/>
          <c:showPercent val="0"/>
          <c:showBubbleSize val="0"/>
        </c:dLbls>
        <c:gapWidth val="150"/>
        <c:axId val="356445664"/>
        <c:axId val="355879728"/>
      </c:barChart>
      <c:catAx>
        <c:axId val="356445664"/>
        <c:scaling>
          <c:orientation val="minMax"/>
        </c:scaling>
        <c:delete val="0"/>
        <c:axPos val="b"/>
        <c:majorGridlines/>
        <c:numFmt formatCode="General" sourceLinked="0"/>
        <c:majorTickMark val="out"/>
        <c:minorTickMark val="none"/>
        <c:tickLblPos val="low"/>
        <c:txPr>
          <a:bodyPr/>
          <a:lstStyle/>
          <a:p>
            <a:pPr>
              <a:defRPr sz="1400"/>
            </a:pPr>
            <a:endParaRPr lang="en-US"/>
          </a:p>
        </c:txPr>
        <c:crossAx val="355879728"/>
        <c:crosses val="autoZero"/>
        <c:auto val="1"/>
        <c:lblAlgn val="ctr"/>
        <c:lblOffset val="100"/>
        <c:noMultiLvlLbl val="0"/>
      </c:catAx>
      <c:valAx>
        <c:axId val="355879728"/>
        <c:scaling>
          <c:orientation val="minMax"/>
        </c:scaling>
        <c:delete val="0"/>
        <c:axPos val="l"/>
        <c:majorGridlines/>
        <c:numFmt formatCode="General" sourceLinked="1"/>
        <c:majorTickMark val="out"/>
        <c:minorTickMark val="none"/>
        <c:tickLblPos val="nextTo"/>
        <c:txPr>
          <a:bodyPr/>
          <a:lstStyle/>
          <a:p>
            <a:pPr>
              <a:defRPr sz="1200"/>
            </a:pPr>
            <a:endParaRPr lang="en-US"/>
          </a:p>
        </c:txPr>
        <c:crossAx val="356445664"/>
        <c:crosses val="autoZero"/>
        <c:crossBetween val="between"/>
      </c:valAx>
      <c:spPr>
        <a:ln>
          <a:solidFill>
            <a:srgbClr val="002F4A">
              <a:lumMod val="50000"/>
              <a:lumOff val="50000"/>
            </a:srgbClr>
          </a:solidFill>
        </a:ln>
      </c:spPr>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6/18/2020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33</a:t>
            </a:fld>
            <a:endParaRPr lang="en-US"/>
          </a:p>
        </p:txBody>
      </p:sp>
    </p:spTree>
    <p:extLst>
      <p:ext uri="{BB962C8B-B14F-4D97-AF65-F5344CB8AC3E}">
        <p14:creationId xmlns:p14="http://schemas.microsoft.com/office/powerpoint/2010/main" val="206208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44</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483F68B-FDA9-C243-94A1-26FE62BE8226}" type="slidenum">
              <a:rPr lang="en-US" smtClean="0"/>
              <a:pPr>
                <a:defRPr/>
              </a:pPr>
              <a:t>2</a:t>
            </a:fld>
            <a:endParaRPr lang="en-US"/>
          </a:p>
        </p:txBody>
      </p:sp>
    </p:spTree>
    <p:extLst>
      <p:ext uri="{BB962C8B-B14F-4D97-AF65-F5344CB8AC3E}">
        <p14:creationId xmlns:p14="http://schemas.microsoft.com/office/powerpoint/2010/main" val="3280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8</a:t>
            </a:fld>
            <a:endParaRPr lang="en-US"/>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9</a:t>
            </a:fld>
            <a:endParaRPr lang="en-US"/>
          </a:p>
        </p:txBody>
      </p:sp>
    </p:spTree>
    <p:extLst>
      <p:ext uri="{BB962C8B-B14F-4D97-AF65-F5344CB8AC3E}">
        <p14:creationId xmlns:p14="http://schemas.microsoft.com/office/powerpoint/2010/main" val="359246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35164a088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35164a08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0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35164a088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35164a08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7584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35164a088_1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35164a088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4239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a:t>Click to edit Master title style</a:t>
            </a:r>
          </a:p>
        </p:txBody>
      </p:sp>
      <p:sp>
        <p:nvSpPr>
          <p:cNvPr id="3" name="Content Placeholder 2"/>
          <p:cNvSpPr>
            <a:spLocks noGrp="1"/>
          </p:cNvSpPr>
          <p:nvPr>
            <p:ph idx="1"/>
          </p:nvPr>
        </p:nvSpPr>
        <p:spPr>
          <a:xfrm>
            <a:off x="457200" y="2377440"/>
            <a:ext cx="82296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classroom.google.com/" TargetMode="External"/><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mailto:info@ficycle.org" TargetMode="External"/><Relationship Id="rId2" Type="http://schemas.openxmlformats.org/officeDocument/2006/relationships/hyperlink" Target="https://ficycle.org/lesson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tinyurl.com/y8obqesh"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43055"/>
            <a:ext cx="7772400" cy="3428999"/>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6000" dirty="0"/>
              <a:t/>
            </a:r>
            <a:br>
              <a:rPr lang="en-US" sz="6000" dirty="0"/>
            </a:br>
            <a:r>
              <a:rPr lang="en-US" sz="6000" dirty="0"/>
              <a:t/>
            </a:r>
            <a:br>
              <a:rPr lang="en-US" sz="6000" dirty="0"/>
            </a:br>
            <a:r>
              <a:rPr lang="en-US" sz="6000" dirty="0"/>
              <a:t>Compound Interest and Your Financial Life Cycle</a:t>
            </a:r>
            <a:r>
              <a:rPr lang="en-US" sz="4400" dirty="0"/>
              <a:t/>
            </a:r>
            <a:br>
              <a:rPr lang="en-US" sz="4400" dirty="0"/>
            </a:br>
            <a:r>
              <a:rPr lang="en-US" sz="2200" i="1" dirty="0">
                <a:solidFill>
                  <a:schemeClr val="tx1"/>
                </a:solidFill>
                <a:latin typeface="Calibri"/>
                <a:ea typeface="ＭＳ Ｐゴシック"/>
                <a:cs typeface="Calibri"/>
              </a:rPr>
              <a:t>Presented by </a:t>
            </a:r>
            <a:br>
              <a:rPr lang="en-US" sz="2200" i="1" dirty="0">
                <a:solidFill>
                  <a:schemeClr val="tx1"/>
                </a:solidFill>
                <a:latin typeface="Calibri"/>
                <a:ea typeface="ＭＳ Ｐゴシック"/>
                <a:cs typeface="Calibri"/>
              </a:rPr>
            </a:br>
            <a:r>
              <a:rPr lang="en-US" sz="2200" i="1" dirty="0">
                <a:solidFill>
                  <a:schemeClr val="tx1"/>
                </a:solidFill>
                <a:latin typeface="Calibri"/>
                <a:ea typeface="ＭＳ Ｐゴシック"/>
                <a:cs typeface="Calibri"/>
              </a:rPr>
              <a:t/>
            </a:r>
            <a:br>
              <a:rPr lang="en-US" sz="2200" i="1" dirty="0">
                <a:solidFill>
                  <a:schemeClr val="tx1"/>
                </a:solidFill>
                <a:latin typeface="Calibri"/>
                <a:ea typeface="ＭＳ Ｐゴシック"/>
                <a:cs typeface="Calibri"/>
              </a:rPr>
            </a:br>
            <a:r>
              <a:rPr lang="en-US" sz="2200" dirty="0">
                <a:solidFill>
                  <a:schemeClr val="tx1"/>
                </a:solidFill>
                <a:latin typeface="Calibri"/>
                <a:ea typeface="ＭＳ Ｐゴシック"/>
                <a:cs typeface="Calibri"/>
              </a:rPr>
              <a:t>Thursday, June 18</a:t>
            </a:r>
            <a:r>
              <a:rPr lang="en-US" sz="2200" baseline="30000" dirty="0">
                <a:solidFill>
                  <a:schemeClr val="tx1"/>
                </a:solidFill>
                <a:latin typeface="Calibri"/>
                <a:ea typeface="ＭＳ Ｐゴシック"/>
                <a:cs typeface="Calibri"/>
              </a:rPr>
              <a:t>th</a:t>
            </a:r>
            <a:r>
              <a:rPr lang="en-US" sz="2200" dirty="0">
                <a:solidFill>
                  <a:schemeClr val="tx1"/>
                </a:solidFill>
                <a:latin typeface="Calibri"/>
                <a:ea typeface="ＭＳ Ｐゴシック"/>
                <a:cs typeface="Calibri"/>
              </a:rPr>
              <a:t>, 2020</a:t>
            </a:r>
            <a:r>
              <a:rPr lang="en-US" sz="1600" dirty="0">
                <a:solidFill>
                  <a:schemeClr val="tx1"/>
                </a:solidFill>
                <a:latin typeface="Calibri"/>
                <a:ea typeface="ＭＳ Ｐゴシック"/>
                <a:cs typeface="Calibri"/>
              </a:rPr>
              <a:t/>
            </a:r>
            <a:br>
              <a:rPr lang="en-US" sz="1600" dirty="0">
                <a:solidFill>
                  <a:schemeClr val="tx1"/>
                </a:solidFill>
                <a:latin typeface="Calibri"/>
                <a:ea typeface="ＭＳ Ｐゴシック"/>
                <a:cs typeface="Calibri"/>
              </a:rPr>
            </a:br>
            <a:endParaRPr lang="en-US" sz="2200" dirty="0">
              <a:ln w="11430"/>
              <a:solidFill>
                <a:schemeClr val="tx1"/>
              </a:solidFill>
              <a:effectLst>
                <a:outerShdw blurRad="80000" dist="40000" dir="5040000" algn="tl">
                  <a:srgbClr val="000000">
                    <a:alpha val="0"/>
                  </a:srgbClr>
                </a:outerShdw>
              </a:effectLst>
              <a:ea typeface="+mj-ea"/>
              <a:cs typeface="Calibri"/>
            </a:endParaRPr>
          </a:p>
        </p:txBody>
      </p:sp>
      <p:pic>
        <p:nvPicPr>
          <p:cNvPr id="3" name="Google Shape;71;p14">
            <a:extLst>
              <a:ext uri="{FF2B5EF4-FFF2-40B4-BE49-F238E27FC236}">
                <a16:creationId xmlns:a16="http://schemas.microsoft.com/office/drawing/2014/main" xmlns="" id="{9A10C5CB-B7AA-194F-B900-ED116449370A}"/>
              </a:ext>
            </a:extLst>
          </p:cNvPr>
          <p:cNvPicPr preferRelativeResize="0"/>
          <p:nvPr/>
        </p:nvPicPr>
        <p:blipFill>
          <a:blip r:embed="rId3">
            <a:alphaModFix/>
          </a:blip>
          <a:stretch>
            <a:fillRect/>
          </a:stretch>
        </p:blipFill>
        <p:spPr>
          <a:xfrm>
            <a:off x="3332299" y="5288526"/>
            <a:ext cx="2479401" cy="1015663"/>
          </a:xfrm>
          <a:prstGeom prst="rect">
            <a:avLst/>
          </a:prstGeom>
          <a:noFill/>
          <a:ln>
            <a:noFill/>
          </a:ln>
        </p:spPr>
      </p:pic>
      <p:sp>
        <p:nvSpPr>
          <p:cNvPr id="4" name="TextBox 3">
            <a:extLst>
              <a:ext uri="{FF2B5EF4-FFF2-40B4-BE49-F238E27FC236}">
                <a16:creationId xmlns:a16="http://schemas.microsoft.com/office/drawing/2014/main" xmlns="" id="{4E22106B-420C-9D4C-9A49-5598FD1E5974}"/>
              </a:ext>
            </a:extLst>
          </p:cNvPr>
          <p:cNvSpPr txBox="1"/>
          <p:nvPr/>
        </p:nvSpPr>
        <p:spPr>
          <a:xfrm>
            <a:off x="1230921" y="3486630"/>
            <a:ext cx="3341079" cy="1015663"/>
          </a:xfrm>
          <a:prstGeom prst="rect">
            <a:avLst/>
          </a:prstGeom>
          <a:noFill/>
        </p:spPr>
        <p:txBody>
          <a:bodyPr wrap="square" rtlCol="0">
            <a:spAutoFit/>
          </a:bodyPr>
          <a:lstStyle/>
          <a:p>
            <a:pPr algn="ctr"/>
            <a:r>
              <a:rPr lang="en-US" sz="2000" b="1" dirty="0">
                <a:effectLst>
                  <a:outerShdw blurRad="50800" dist="50800" dir="5400000" algn="ctr" rotWithShape="0">
                    <a:srgbClr val="000000">
                      <a:alpha val="0"/>
                    </a:srgbClr>
                  </a:outerShdw>
                </a:effectLst>
                <a:latin typeface="Calibri"/>
                <a:ea typeface="ＭＳ Ｐゴシック"/>
                <a:cs typeface="Calibri"/>
              </a:rPr>
              <a:t>Philip </a:t>
            </a:r>
            <a:r>
              <a:rPr lang="en-US" sz="2000" b="1" dirty="0" err="1">
                <a:effectLst>
                  <a:outerShdw blurRad="50800" dist="50800" dir="5400000" algn="ctr" rotWithShape="0">
                    <a:srgbClr val="000000">
                      <a:alpha val="0"/>
                    </a:srgbClr>
                  </a:outerShdw>
                </a:effectLst>
                <a:latin typeface="Calibri"/>
                <a:ea typeface="ＭＳ Ｐゴシック"/>
                <a:cs typeface="Calibri"/>
              </a:rPr>
              <a:t>Dituri</a:t>
            </a:r>
            <a:r>
              <a:rPr lang="en-US" sz="2000" b="1" dirty="0">
                <a:effectLst>
                  <a:outerShdw blurRad="50800" dist="50800" dir="5400000" algn="ctr" rotWithShape="0">
                    <a:srgbClr val="000000">
                      <a:alpha val="0"/>
                    </a:srgbClr>
                  </a:outerShdw>
                </a:effectLst>
                <a:latin typeface="Calibri"/>
                <a:ea typeface="ＭＳ Ｐゴシック"/>
                <a:cs typeface="Calibri"/>
              </a:rPr>
              <a:t>, Ph.D.</a:t>
            </a:r>
          </a:p>
          <a:p>
            <a:pPr algn="ctr"/>
            <a:r>
              <a:rPr lang="en-US" sz="2000" b="1" dirty="0">
                <a:effectLst>
                  <a:outerShdw blurRad="50800" dist="50800" dir="5400000" algn="ctr" rotWithShape="0">
                    <a:srgbClr val="000000">
                      <a:alpha val="0"/>
                    </a:srgbClr>
                  </a:outerShdw>
                </a:effectLst>
                <a:latin typeface="Calibri"/>
                <a:ea typeface="ＭＳ Ｐゴシック"/>
                <a:cs typeface="Calibri"/>
              </a:rPr>
              <a:t>Director of Education, </a:t>
            </a:r>
            <a:r>
              <a:rPr lang="en-US" sz="2000" b="1" dirty="0" err="1">
                <a:effectLst>
                  <a:outerShdw blurRad="50800" dist="50800" dir="5400000" algn="ctr" rotWithShape="0">
                    <a:srgbClr val="000000">
                      <a:alpha val="0"/>
                    </a:srgbClr>
                  </a:outerShdw>
                </a:effectLst>
                <a:latin typeface="Calibri"/>
                <a:ea typeface="ＭＳ Ｐゴシック"/>
                <a:cs typeface="Calibri"/>
              </a:rPr>
              <a:t>FiCycle</a:t>
            </a:r>
            <a:endParaRPr lang="en-US" sz="2000" b="1" dirty="0">
              <a:effectLst>
                <a:outerShdw blurRad="50800" dist="50800" dir="5400000" algn="ctr" rotWithShape="0">
                  <a:srgbClr val="000000">
                    <a:alpha val="0"/>
                  </a:srgbClr>
                </a:outerShdw>
              </a:effectLst>
              <a:latin typeface="Calibri"/>
              <a:ea typeface="ＭＳ Ｐゴシック"/>
              <a:cs typeface="Calibri"/>
            </a:endParaRPr>
          </a:p>
          <a:p>
            <a:pPr algn="ctr"/>
            <a:r>
              <a:rPr lang="en-US" sz="2000" b="1" i="1" dirty="0" err="1">
                <a:effectLst>
                  <a:outerShdw blurRad="50800" dist="50800" dir="5400000" algn="ctr" rotWithShape="0">
                    <a:srgbClr val="000000">
                      <a:alpha val="0"/>
                    </a:srgbClr>
                  </a:outerShdw>
                </a:effectLst>
                <a:latin typeface="Calibri"/>
                <a:ea typeface="ＭＳ Ｐゴシック"/>
                <a:cs typeface="Calibri"/>
              </a:rPr>
              <a:t>phil@ficycle.org</a:t>
            </a:r>
            <a:endParaRPr lang="en-US" sz="2000" b="1" i="1" dirty="0">
              <a:effectLst>
                <a:outerShdw blurRad="50800" dist="50800" dir="5400000" algn="ctr" rotWithShape="0">
                  <a:srgbClr val="000000">
                    <a:alpha val="0"/>
                  </a:srgbClr>
                </a:outerShdw>
              </a:effectLst>
              <a:latin typeface="Calibri"/>
              <a:ea typeface="ＭＳ Ｐゴシック"/>
              <a:cs typeface="Calibri"/>
            </a:endParaRPr>
          </a:p>
        </p:txBody>
      </p:sp>
      <p:sp>
        <p:nvSpPr>
          <p:cNvPr id="5" name="TextBox 4">
            <a:extLst>
              <a:ext uri="{FF2B5EF4-FFF2-40B4-BE49-F238E27FC236}">
                <a16:creationId xmlns:a16="http://schemas.microsoft.com/office/drawing/2014/main" xmlns="" id="{AF4BA76E-14AA-0F40-996B-996F351E98BE}"/>
              </a:ext>
            </a:extLst>
          </p:cNvPr>
          <p:cNvSpPr txBox="1"/>
          <p:nvPr/>
        </p:nvSpPr>
        <p:spPr>
          <a:xfrm>
            <a:off x="4844560" y="3486630"/>
            <a:ext cx="3341080" cy="1015663"/>
          </a:xfrm>
          <a:prstGeom prst="rect">
            <a:avLst/>
          </a:prstGeom>
          <a:noFill/>
        </p:spPr>
        <p:txBody>
          <a:bodyPr wrap="square" rtlCol="0">
            <a:spAutoFit/>
          </a:bodyPr>
          <a:lstStyle/>
          <a:p>
            <a:pPr algn="ctr"/>
            <a:r>
              <a:rPr lang="en-US" sz="2000" b="1" dirty="0">
                <a:effectLst>
                  <a:outerShdw blurRad="50800" dist="50800" dir="5400000" algn="ctr" rotWithShape="0">
                    <a:srgbClr val="000000">
                      <a:alpha val="0"/>
                    </a:srgbClr>
                  </a:outerShdw>
                </a:effectLst>
                <a:latin typeface="Calibri"/>
                <a:ea typeface="ＭＳ Ｐゴシック"/>
                <a:cs typeface="Calibri"/>
              </a:rPr>
              <a:t>Jack Marley-Payne, Ph.D.</a:t>
            </a:r>
          </a:p>
          <a:p>
            <a:pPr algn="ctr"/>
            <a:r>
              <a:rPr lang="en-US" sz="2000" b="1" dirty="0">
                <a:effectLst>
                  <a:outerShdw blurRad="50800" dist="50800" dir="5400000" algn="ctr" rotWithShape="0">
                    <a:srgbClr val="000000">
                      <a:alpha val="0"/>
                    </a:srgbClr>
                  </a:outerShdw>
                </a:effectLst>
                <a:latin typeface="Calibri"/>
                <a:ea typeface="ＭＳ Ｐゴシック"/>
                <a:cs typeface="Calibri"/>
              </a:rPr>
              <a:t>Director of Research, </a:t>
            </a:r>
            <a:r>
              <a:rPr lang="en-US" sz="2000" b="1" dirty="0" err="1">
                <a:effectLst>
                  <a:outerShdw blurRad="50800" dist="50800" dir="5400000" algn="ctr" rotWithShape="0">
                    <a:srgbClr val="000000">
                      <a:alpha val="0"/>
                    </a:srgbClr>
                  </a:outerShdw>
                </a:effectLst>
                <a:latin typeface="Calibri"/>
                <a:ea typeface="ＭＳ Ｐゴシック"/>
                <a:cs typeface="Calibri"/>
              </a:rPr>
              <a:t>FiCycle</a:t>
            </a:r>
            <a:endParaRPr lang="en-US" sz="2000" b="1" dirty="0">
              <a:effectLst>
                <a:outerShdw blurRad="50800" dist="50800" dir="5400000" algn="ctr" rotWithShape="0">
                  <a:srgbClr val="000000">
                    <a:alpha val="0"/>
                  </a:srgbClr>
                </a:outerShdw>
              </a:effectLst>
              <a:latin typeface="Calibri"/>
              <a:ea typeface="ＭＳ Ｐゴシック"/>
              <a:cs typeface="Calibri"/>
            </a:endParaRPr>
          </a:p>
          <a:p>
            <a:pPr algn="ctr"/>
            <a:r>
              <a:rPr lang="en-US" sz="2000" b="1" i="1" dirty="0" err="1">
                <a:effectLst>
                  <a:outerShdw blurRad="50800" dist="50800" dir="5400000" algn="ctr" rotWithShape="0">
                    <a:srgbClr val="000000">
                      <a:alpha val="0"/>
                    </a:srgbClr>
                  </a:outerShdw>
                </a:effectLst>
                <a:latin typeface="Calibri"/>
                <a:ea typeface="ＭＳ Ｐゴシック"/>
                <a:cs typeface="Calibri"/>
              </a:rPr>
              <a:t>jack@ficycle.org</a:t>
            </a:r>
            <a:endParaRPr lang="en-US" sz="2000" b="1" i="1" dirty="0">
              <a:effectLst>
                <a:outerShdw blurRad="50800" dist="50800" dir="5400000" algn="ctr" rotWithShape="0">
                  <a:srgbClr val="000000">
                    <a:alpha val="0"/>
                  </a:srgbClr>
                </a:outerShdw>
              </a:effectLst>
              <a:latin typeface="Calibri"/>
              <a:ea typeface="ＭＳ Ｐゴシック"/>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E37C0-7656-E14F-A219-1480E28C023C}"/>
              </a:ext>
            </a:extLst>
          </p:cNvPr>
          <p:cNvSpPr>
            <a:spLocks noGrp="1"/>
          </p:cNvSpPr>
          <p:nvPr>
            <p:ph type="title"/>
          </p:nvPr>
        </p:nvSpPr>
        <p:spPr>
          <a:xfrm>
            <a:off x="457200" y="1078174"/>
            <a:ext cx="8229600" cy="1143000"/>
          </a:xfrm>
        </p:spPr>
        <p:txBody>
          <a:bodyPr/>
          <a:lstStyle/>
          <a:p>
            <a:r>
              <a:rPr lang="en-US" dirty="0"/>
              <a:t>Introductions</a:t>
            </a:r>
          </a:p>
        </p:txBody>
      </p:sp>
      <p:sp>
        <p:nvSpPr>
          <p:cNvPr id="3" name="Content Placeholder 2">
            <a:extLst>
              <a:ext uri="{FF2B5EF4-FFF2-40B4-BE49-F238E27FC236}">
                <a16:creationId xmlns:a16="http://schemas.microsoft.com/office/drawing/2014/main" xmlns="" id="{0151A031-18C4-1742-B267-82B33D09E27C}"/>
              </a:ext>
            </a:extLst>
          </p:cNvPr>
          <p:cNvSpPr>
            <a:spLocks noGrp="1"/>
          </p:cNvSpPr>
          <p:nvPr>
            <p:ph idx="1"/>
          </p:nvPr>
        </p:nvSpPr>
        <p:spPr>
          <a:xfrm>
            <a:off x="3798279" y="2089526"/>
            <a:ext cx="5257800" cy="4306235"/>
          </a:xfrm>
        </p:spPr>
        <p:txBody>
          <a:bodyPr/>
          <a:lstStyle/>
          <a:p>
            <a:pPr>
              <a:spcAft>
                <a:spcPts val="600"/>
              </a:spcAft>
            </a:pPr>
            <a:r>
              <a:rPr lang="en-US" sz="1800" dirty="0">
                <a:solidFill>
                  <a:srgbClr val="000000"/>
                </a:solidFill>
                <a:latin typeface="Arial" panose="020B0604020202020204" pitchFamily="34" charset="0"/>
                <a:cs typeface="Arial" panose="020B0604020202020204" pitchFamily="34" charset="0"/>
              </a:rPr>
              <a:t>Has taught and inspired educators and children for over 20 years</a:t>
            </a:r>
          </a:p>
          <a:p>
            <a:pPr>
              <a:spcAft>
                <a:spcPts val="600"/>
              </a:spcAft>
            </a:pPr>
            <a:r>
              <a:rPr lang="en-US" sz="1800" dirty="0">
                <a:solidFill>
                  <a:srgbClr val="000000"/>
                </a:solidFill>
                <a:latin typeface="Arial" panose="020B0604020202020204" pitchFamily="34" charset="0"/>
                <a:cs typeface="Arial" panose="020B0604020202020204" pitchFamily="34" charset="0"/>
              </a:rPr>
              <a:t>Served as a Visiting Professor at Fordham University</a:t>
            </a:r>
          </a:p>
          <a:p>
            <a:pPr>
              <a:spcAft>
                <a:spcPts val="600"/>
              </a:spcAft>
            </a:pPr>
            <a:r>
              <a:rPr lang="en-US" sz="1800" dirty="0">
                <a:solidFill>
                  <a:srgbClr val="000000"/>
                </a:solidFill>
                <a:latin typeface="Arial" panose="020B0604020202020204" pitchFamily="34" charset="0"/>
                <a:cs typeface="Arial" panose="020B0604020202020204" pitchFamily="34" charset="0"/>
              </a:rPr>
              <a:t>Served as a public school teacher, instructional coach, and chairperson of the mathematics department at New Design HS in lower Manhattan for over 13 years</a:t>
            </a:r>
          </a:p>
          <a:p>
            <a:pPr>
              <a:spcAft>
                <a:spcPts val="600"/>
              </a:spcAft>
            </a:pPr>
            <a:r>
              <a:rPr lang="en-US" sz="1800" dirty="0">
                <a:solidFill>
                  <a:srgbClr val="000000"/>
                </a:solidFill>
                <a:latin typeface="Arial" panose="020B0604020202020204" pitchFamily="34" charset="0"/>
                <a:cs typeface="Arial" panose="020B0604020202020204" pitchFamily="34" charset="0"/>
              </a:rPr>
              <a:t>Three-time Math for America Master Teacher</a:t>
            </a:r>
          </a:p>
          <a:p>
            <a:pPr>
              <a:spcAft>
                <a:spcPts val="600"/>
              </a:spcAft>
            </a:pPr>
            <a:r>
              <a:rPr lang="en-US" sz="1800" dirty="0">
                <a:solidFill>
                  <a:srgbClr val="000000"/>
                </a:solidFill>
                <a:latin typeface="Arial" panose="020B0604020202020204" pitchFamily="34" charset="0"/>
                <a:cs typeface="Arial" panose="020B0604020202020204" pitchFamily="34" charset="0"/>
              </a:rPr>
              <a:t>B.A. in Mathematics from NYU</a:t>
            </a:r>
          </a:p>
          <a:p>
            <a:pPr>
              <a:spcAft>
                <a:spcPts val="600"/>
              </a:spcAft>
            </a:pPr>
            <a:r>
              <a:rPr lang="en-US" sz="1800" dirty="0">
                <a:solidFill>
                  <a:srgbClr val="000000"/>
                </a:solidFill>
                <a:latin typeface="Arial" panose="020B0604020202020204" pitchFamily="34" charset="0"/>
                <a:cs typeface="Arial" panose="020B0604020202020204" pitchFamily="34" charset="0"/>
              </a:rPr>
              <a:t>Ph.D. in Mathematics Education from Columbia University</a:t>
            </a:r>
            <a:endParaRPr lang="en-US" sz="1800" i="1"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A29A5405-E67F-BC4B-8106-3640476654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328" y="2089526"/>
            <a:ext cx="3429000" cy="3429000"/>
          </a:xfrm>
          <a:prstGeom prst="rect">
            <a:avLst/>
          </a:prstGeom>
        </p:spPr>
      </p:pic>
      <p:sp>
        <p:nvSpPr>
          <p:cNvPr id="6" name="TextBox 5">
            <a:extLst>
              <a:ext uri="{FF2B5EF4-FFF2-40B4-BE49-F238E27FC236}">
                <a16:creationId xmlns:a16="http://schemas.microsoft.com/office/drawing/2014/main" xmlns="" id="{490BC78D-1BB2-094F-BF4E-E89257C6811D}"/>
              </a:ext>
            </a:extLst>
          </p:cNvPr>
          <p:cNvSpPr txBox="1"/>
          <p:nvPr/>
        </p:nvSpPr>
        <p:spPr>
          <a:xfrm>
            <a:off x="172328" y="5514215"/>
            <a:ext cx="3341079" cy="1015663"/>
          </a:xfrm>
          <a:prstGeom prst="rect">
            <a:avLst/>
          </a:prstGeom>
          <a:noFill/>
        </p:spPr>
        <p:txBody>
          <a:bodyPr wrap="square" rtlCol="0">
            <a:spAutoFit/>
          </a:bodyPr>
          <a:lstStyle/>
          <a:p>
            <a:pPr algn="ctr"/>
            <a:r>
              <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rPr>
              <a:t>Philip </a:t>
            </a:r>
            <a:r>
              <a:rPr lang="en-US" sz="2000" b="1" dirty="0" err="1">
                <a:solidFill>
                  <a:srgbClr val="005CB8"/>
                </a:solidFill>
                <a:effectLst>
                  <a:outerShdw blurRad="50800" dist="50800" dir="5400000" algn="ctr" rotWithShape="0">
                    <a:srgbClr val="000000">
                      <a:alpha val="0"/>
                    </a:srgbClr>
                  </a:outerShdw>
                </a:effectLst>
                <a:latin typeface="Calibri"/>
                <a:ea typeface="ＭＳ Ｐゴシック"/>
                <a:cs typeface="Calibri"/>
              </a:rPr>
              <a:t>Dituri</a:t>
            </a:r>
            <a:r>
              <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rPr>
              <a:t>, Ph.D.</a:t>
            </a:r>
          </a:p>
          <a:p>
            <a:pPr algn="ctr"/>
            <a:r>
              <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rPr>
              <a:t>Director of Education, </a:t>
            </a:r>
            <a:r>
              <a:rPr lang="en-US" sz="2000" b="1" dirty="0" err="1">
                <a:solidFill>
                  <a:srgbClr val="005CB8"/>
                </a:solidFill>
                <a:effectLst>
                  <a:outerShdw blurRad="50800" dist="50800" dir="5400000" algn="ctr" rotWithShape="0">
                    <a:srgbClr val="000000">
                      <a:alpha val="0"/>
                    </a:srgbClr>
                  </a:outerShdw>
                </a:effectLst>
                <a:latin typeface="Calibri"/>
                <a:ea typeface="ＭＳ Ｐゴシック"/>
                <a:cs typeface="Calibri"/>
              </a:rPr>
              <a:t>FiCycle</a:t>
            </a:r>
            <a:endPar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endParaRPr>
          </a:p>
          <a:p>
            <a:pPr algn="ctr"/>
            <a:r>
              <a:rPr lang="en-US" sz="2000" b="1" i="1" dirty="0" err="1">
                <a:solidFill>
                  <a:srgbClr val="005CB8"/>
                </a:solidFill>
                <a:effectLst>
                  <a:outerShdw blurRad="50800" dist="50800" dir="5400000" algn="ctr" rotWithShape="0">
                    <a:srgbClr val="000000">
                      <a:alpha val="0"/>
                    </a:srgbClr>
                  </a:outerShdw>
                </a:effectLst>
                <a:latin typeface="Calibri"/>
                <a:ea typeface="ＭＳ Ｐゴシック"/>
                <a:cs typeface="Calibri"/>
              </a:rPr>
              <a:t>phil@ficycle.org</a:t>
            </a:r>
            <a:endParaRPr lang="en-US" sz="2000" b="1" i="1" dirty="0">
              <a:solidFill>
                <a:srgbClr val="005CB8"/>
              </a:solidFill>
              <a:effectLst>
                <a:outerShdw blurRad="50800" dist="50800" dir="5400000" algn="ctr" rotWithShape="0">
                  <a:srgbClr val="000000">
                    <a:alpha val="0"/>
                  </a:srgbClr>
                </a:outerShdw>
              </a:effectLst>
              <a:latin typeface="Calibri"/>
              <a:ea typeface="ＭＳ Ｐゴシック"/>
              <a:cs typeface="Calibri"/>
            </a:endParaRPr>
          </a:p>
        </p:txBody>
      </p:sp>
    </p:spTree>
    <p:extLst>
      <p:ext uri="{BB962C8B-B14F-4D97-AF65-F5344CB8AC3E}">
        <p14:creationId xmlns:p14="http://schemas.microsoft.com/office/powerpoint/2010/main" val="290175785"/>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E37C0-7656-E14F-A219-1480E28C023C}"/>
              </a:ext>
            </a:extLst>
          </p:cNvPr>
          <p:cNvSpPr>
            <a:spLocks noGrp="1"/>
          </p:cNvSpPr>
          <p:nvPr>
            <p:ph type="title"/>
          </p:nvPr>
        </p:nvSpPr>
        <p:spPr>
          <a:xfrm>
            <a:off x="457200" y="1078174"/>
            <a:ext cx="8229600" cy="1143000"/>
          </a:xfrm>
        </p:spPr>
        <p:txBody>
          <a:bodyPr/>
          <a:lstStyle/>
          <a:p>
            <a:r>
              <a:rPr lang="en-US" dirty="0"/>
              <a:t>Introductions</a:t>
            </a:r>
          </a:p>
        </p:txBody>
      </p:sp>
      <p:sp>
        <p:nvSpPr>
          <p:cNvPr id="3" name="Content Placeholder 2">
            <a:extLst>
              <a:ext uri="{FF2B5EF4-FFF2-40B4-BE49-F238E27FC236}">
                <a16:creationId xmlns:a16="http://schemas.microsoft.com/office/drawing/2014/main" xmlns="" id="{0151A031-18C4-1742-B267-82B33D09E27C}"/>
              </a:ext>
            </a:extLst>
          </p:cNvPr>
          <p:cNvSpPr>
            <a:spLocks noGrp="1"/>
          </p:cNvSpPr>
          <p:nvPr>
            <p:ph idx="1"/>
          </p:nvPr>
        </p:nvSpPr>
        <p:spPr>
          <a:xfrm>
            <a:off x="3798279" y="2089526"/>
            <a:ext cx="5257800" cy="4306235"/>
          </a:xfrm>
        </p:spPr>
        <p:txBody>
          <a:bodyPr/>
          <a:lstStyle/>
          <a:p>
            <a:pPr>
              <a:spcAft>
                <a:spcPts val="600"/>
              </a:spcAft>
            </a:pPr>
            <a:r>
              <a:rPr lang="en-US" sz="1800" dirty="0">
                <a:solidFill>
                  <a:srgbClr val="000000"/>
                </a:solidFill>
                <a:latin typeface="Arial" panose="020B0604020202020204" pitchFamily="34" charset="0"/>
                <a:cs typeface="Arial" panose="020B0604020202020204" pitchFamily="34" charset="0"/>
              </a:rPr>
              <a:t>Researches issues in education, finance and mathematics, and creates materials for teaching and understanding these topics </a:t>
            </a:r>
          </a:p>
          <a:p>
            <a:pPr>
              <a:spcAft>
                <a:spcPts val="600"/>
              </a:spcAft>
            </a:pPr>
            <a:r>
              <a:rPr lang="en-US" sz="1800" dirty="0">
                <a:solidFill>
                  <a:srgbClr val="000000"/>
                </a:solidFill>
                <a:latin typeface="Arial" panose="020B0604020202020204" pitchFamily="34" charset="0"/>
                <a:cs typeface="Arial" panose="020B0604020202020204" pitchFamily="34" charset="0"/>
              </a:rPr>
              <a:t>Undergraduate degree in Mathematics and Philosophy from University of Oxford</a:t>
            </a:r>
          </a:p>
          <a:p>
            <a:pPr>
              <a:spcAft>
                <a:spcPts val="600"/>
              </a:spcAft>
            </a:pPr>
            <a:r>
              <a:rPr lang="en-US" sz="1800" dirty="0">
                <a:solidFill>
                  <a:srgbClr val="000000"/>
                </a:solidFill>
                <a:latin typeface="Arial" panose="020B0604020202020204" pitchFamily="34" charset="0"/>
                <a:cs typeface="Arial" panose="020B0604020202020204" pitchFamily="34" charset="0"/>
              </a:rPr>
              <a:t>Ph.D. from MIT focused on understanding knowledge in light of psychological discoveries regarding our limited rationality</a:t>
            </a:r>
          </a:p>
          <a:p>
            <a:pPr>
              <a:spcAft>
                <a:spcPts val="600"/>
              </a:spcAft>
            </a:pPr>
            <a:r>
              <a:rPr lang="en-US" sz="1800" dirty="0">
                <a:solidFill>
                  <a:srgbClr val="000000"/>
                </a:solidFill>
                <a:latin typeface="Arial" panose="020B0604020202020204" pitchFamily="34" charset="0"/>
                <a:cs typeface="Arial" panose="020B0604020202020204" pitchFamily="34" charset="0"/>
              </a:rPr>
              <a:t>Taught undergraduate classes in philosophy and mathematics</a:t>
            </a:r>
          </a:p>
        </p:txBody>
      </p:sp>
      <p:pic>
        <p:nvPicPr>
          <p:cNvPr id="5" name="Picture 4">
            <a:extLst>
              <a:ext uri="{FF2B5EF4-FFF2-40B4-BE49-F238E27FC236}">
                <a16:creationId xmlns:a16="http://schemas.microsoft.com/office/drawing/2014/main" xmlns="" id="{A29A5405-E67F-BC4B-8106-3640476654C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328" y="2089526"/>
            <a:ext cx="3429000" cy="3429000"/>
          </a:xfrm>
          <a:prstGeom prst="rect">
            <a:avLst/>
          </a:prstGeom>
        </p:spPr>
      </p:pic>
      <p:sp>
        <p:nvSpPr>
          <p:cNvPr id="6" name="TextBox 5">
            <a:extLst>
              <a:ext uri="{FF2B5EF4-FFF2-40B4-BE49-F238E27FC236}">
                <a16:creationId xmlns:a16="http://schemas.microsoft.com/office/drawing/2014/main" xmlns="" id="{490BC78D-1BB2-094F-BF4E-E89257C6811D}"/>
              </a:ext>
            </a:extLst>
          </p:cNvPr>
          <p:cNvSpPr txBox="1"/>
          <p:nvPr/>
        </p:nvSpPr>
        <p:spPr>
          <a:xfrm>
            <a:off x="172328" y="5514215"/>
            <a:ext cx="3341079" cy="1015663"/>
          </a:xfrm>
          <a:prstGeom prst="rect">
            <a:avLst/>
          </a:prstGeom>
          <a:noFill/>
        </p:spPr>
        <p:txBody>
          <a:bodyPr wrap="square" rtlCol="0">
            <a:spAutoFit/>
          </a:bodyPr>
          <a:lstStyle/>
          <a:p>
            <a:pPr algn="ctr"/>
            <a:r>
              <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rPr>
              <a:t>Jack Marley-Payne, Ph.D.</a:t>
            </a:r>
          </a:p>
          <a:p>
            <a:pPr algn="ctr"/>
            <a:r>
              <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rPr>
              <a:t>Director of Research, </a:t>
            </a:r>
            <a:r>
              <a:rPr lang="en-US" sz="2000" b="1" dirty="0" err="1">
                <a:solidFill>
                  <a:srgbClr val="005CB8"/>
                </a:solidFill>
                <a:effectLst>
                  <a:outerShdw blurRad="50800" dist="50800" dir="5400000" algn="ctr" rotWithShape="0">
                    <a:srgbClr val="000000">
                      <a:alpha val="0"/>
                    </a:srgbClr>
                  </a:outerShdw>
                </a:effectLst>
                <a:latin typeface="Calibri"/>
                <a:ea typeface="ＭＳ Ｐゴシック"/>
                <a:cs typeface="Calibri"/>
              </a:rPr>
              <a:t>FiCycle</a:t>
            </a:r>
            <a:endParaRPr lang="en-US" sz="2000" b="1" dirty="0">
              <a:solidFill>
                <a:srgbClr val="005CB8"/>
              </a:solidFill>
              <a:effectLst>
                <a:outerShdw blurRad="50800" dist="50800" dir="5400000" algn="ctr" rotWithShape="0">
                  <a:srgbClr val="000000">
                    <a:alpha val="0"/>
                  </a:srgbClr>
                </a:outerShdw>
              </a:effectLst>
              <a:latin typeface="Calibri"/>
              <a:ea typeface="ＭＳ Ｐゴシック"/>
              <a:cs typeface="Calibri"/>
            </a:endParaRPr>
          </a:p>
          <a:p>
            <a:pPr algn="ctr"/>
            <a:r>
              <a:rPr lang="en-US" sz="2000" b="1" i="1" dirty="0" err="1">
                <a:solidFill>
                  <a:srgbClr val="005CB8"/>
                </a:solidFill>
                <a:effectLst>
                  <a:outerShdw blurRad="50800" dist="50800" dir="5400000" algn="ctr" rotWithShape="0">
                    <a:srgbClr val="000000">
                      <a:alpha val="0"/>
                    </a:srgbClr>
                  </a:outerShdw>
                </a:effectLst>
                <a:latin typeface="Calibri"/>
                <a:ea typeface="ＭＳ Ｐゴシック"/>
                <a:cs typeface="Calibri"/>
              </a:rPr>
              <a:t>jack@ficycle.org</a:t>
            </a:r>
            <a:endParaRPr lang="en-US" sz="2000" b="1" i="1" dirty="0">
              <a:solidFill>
                <a:srgbClr val="005CB8"/>
              </a:solidFill>
              <a:effectLst>
                <a:outerShdw blurRad="50800" dist="50800" dir="5400000" algn="ctr" rotWithShape="0">
                  <a:srgbClr val="000000">
                    <a:alpha val="0"/>
                  </a:srgbClr>
                </a:outerShdw>
              </a:effectLst>
              <a:latin typeface="Calibri"/>
              <a:ea typeface="ＭＳ Ｐゴシック"/>
              <a:cs typeface="Calibri"/>
            </a:endParaRPr>
          </a:p>
        </p:txBody>
      </p:sp>
    </p:spTree>
    <p:extLst>
      <p:ext uri="{BB962C8B-B14F-4D97-AF65-F5344CB8AC3E}">
        <p14:creationId xmlns:p14="http://schemas.microsoft.com/office/powerpoint/2010/main" val="348551446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6A3CFD-4CAF-F04A-8FEE-92A361B15E3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3F3A00F4-657A-6D47-9620-C166DA8471AA}"/>
              </a:ext>
            </a:extLst>
          </p:cNvPr>
          <p:cNvPicPr>
            <a:picLocks noGrp="1" noChangeAspect="1"/>
          </p:cNvPicPr>
          <p:nvPr>
            <p:ph idx="1"/>
          </p:nvPr>
        </p:nvPicPr>
        <p:blipFill>
          <a:blip r:embed="rId2"/>
          <a:stretch>
            <a:fillRect/>
          </a:stretch>
        </p:blipFill>
        <p:spPr>
          <a:xfrm>
            <a:off x="0" y="1022349"/>
            <a:ext cx="9144634" cy="5835651"/>
          </a:xfrm>
          <a:prstGeom prst="rect">
            <a:avLst/>
          </a:prstGeom>
        </p:spPr>
      </p:pic>
    </p:spTree>
    <p:extLst>
      <p:ext uri="{BB962C8B-B14F-4D97-AF65-F5344CB8AC3E}">
        <p14:creationId xmlns:p14="http://schemas.microsoft.com/office/powerpoint/2010/main" val="22209594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0E37C0-7656-E14F-A219-1480E28C023C}"/>
              </a:ext>
            </a:extLst>
          </p:cNvPr>
          <p:cNvSpPr>
            <a:spLocks noGrp="1"/>
          </p:cNvSpPr>
          <p:nvPr>
            <p:ph type="title"/>
          </p:nvPr>
        </p:nvSpPr>
        <p:spPr>
          <a:xfrm>
            <a:off x="457200" y="1078174"/>
            <a:ext cx="8229600" cy="1143000"/>
          </a:xfrm>
        </p:spPr>
        <p:txBody>
          <a:bodyPr/>
          <a:lstStyle/>
          <a:p>
            <a:r>
              <a:rPr lang="en-US" dirty="0"/>
              <a:t>Introductions</a:t>
            </a:r>
          </a:p>
        </p:txBody>
      </p:sp>
      <p:sp>
        <p:nvSpPr>
          <p:cNvPr id="3" name="Content Placeholder 2">
            <a:extLst>
              <a:ext uri="{FF2B5EF4-FFF2-40B4-BE49-F238E27FC236}">
                <a16:creationId xmlns:a16="http://schemas.microsoft.com/office/drawing/2014/main" xmlns="" id="{0151A031-18C4-1742-B267-82B33D09E27C}"/>
              </a:ext>
            </a:extLst>
          </p:cNvPr>
          <p:cNvSpPr>
            <a:spLocks noGrp="1"/>
          </p:cNvSpPr>
          <p:nvPr>
            <p:ph idx="1"/>
          </p:nvPr>
        </p:nvSpPr>
        <p:spPr>
          <a:xfrm>
            <a:off x="457200" y="2039649"/>
            <a:ext cx="8229600" cy="4306235"/>
          </a:xfrm>
        </p:spPr>
        <p:txBody>
          <a:bodyPr/>
          <a:lstStyle/>
          <a:p>
            <a:pPr marL="0" lvl="0" indent="0">
              <a:spcAft>
                <a:spcPts val="0"/>
              </a:spcAft>
              <a:buClr>
                <a:schemeClr val="dk1"/>
              </a:buClr>
              <a:buSzPts val="2720"/>
              <a:buNone/>
            </a:pPr>
            <a:r>
              <a:rPr lang="en-US" sz="2400" b="1" dirty="0" err="1">
                <a:solidFill>
                  <a:srgbClr val="000000"/>
                </a:solidFill>
                <a:latin typeface="Arial" panose="020B0604020202020204" pitchFamily="34" charset="0"/>
                <a:ea typeface="Merriweather"/>
                <a:cs typeface="Arial" panose="020B0604020202020204" pitchFamily="34" charset="0"/>
                <a:sym typeface="Merriweather"/>
              </a:rPr>
              <a:t>FiCycle</a:t>
            </a:r>
            <a:r>
              <a:rPr lang="en-US" sz="2400" dirty="0">
                <a:solidFill>
                  <a:srgbClr val="000000"/>
                </a:solidFill>
                <a:latin typeface="Arial" panose="020B0604020202020204" pitchFamily="34" charset="0"/>
                <a:ea typeface="Merriweather"/>
                <a:cs typeface="Arial" panose="020B0604020202020204" pitchFamily="34" charset="0"/>
                <a:sym typeface="Merriweather"/>
              </a:rPr>
              <a:t> provides a theoretically grounded introduction to finance for High School </a:t>
            </a:r>
            <a:r>
              <a:rPr lang="en-US" sz="2400" dirty="0" smtClean="0">
                <a:solidFill>
                  <a:srgbClr val="000000"/>
                </a:solidFill>
                <a:latin typeface="Arial" panose="020B0604020202020204" pitchFamily="34" charset="0"/>
                <a:ea typeface="Merriweather"/>
                <a:cs typeface="Arial" panose="020B0604020202020204" pitchFamily="34" charset="0"/>
                <a:sym typeface="Merriweather"/>
              </a:rPr>
              <a:t>Students:</a:t>
            </a:r>
            <a:endParaRPr lang="en-US" sz="2400" dirty="0">
              <a:solidFill>
                <a:srgbClr val="000000"/>
              </a:solidFill>
              <a:latin typeface="Arial" panose="020B0604020202020204" pitchFamily="34" charset="0"/>
              <a:ea typeface="Merriweather"/>
              <a:cs typeface="Arial" panose="020B0604020202020204" pitchFamily="34" charset="0"/>
              <a:sym typeface="Merriweather"/>
            </a:endParaRPr>
          </a:p>
          <a:p>
            <a:pPr>
              <a:spcAft>
                <a:spcPts val="0"/>
              </a:spcAft>
              <a:buClr>
                <a:schemeClr val="dk1"/>
              </a:buClr>
              <a:buSzPts val="2720"/>
            </a:pPr>
            <a:r>
              <a:rPr lang="en-US" sz="2400" dirty="0">
                <a:solidFill>
                  <a:srgbClr val="000000"/>
                </a:solidFill>
                <a:latin typeface="Arial" panose="020B0604020202020204" pitchFamily="34" charset="0"/>
                <a:ea typeface="Merriweather"/>
                <a:cs typeface="Arial" panose="020B0604020202020204" pitchFamily="34" charset="0"/>
                <a:sym typeface="Merriweather"/>
              </a:rPr>
              <a:t>It is a mathematics course at the Algebra 2 level. </a:t>
            </a:r>
          </a:p>
          <a:p>
            <a:pPr lvl="0" indent="-284480">
              <a:spcBef>
                <a:spcPts val="544"/>
              </a:spcBef>
              <a:spcAft>
                <a:spcPts val="0"/>
              </a:spcAft>
              <a:buClr>
                <a:schemeClr val="dk1"/>
              </a:buClr>
              <a:buSzPts val="1800"/>
              <a:buFont typeface="Merriweather"/>
              <a:buChar char="•"/>
            </a:pPr>
            <a:r>
              <a:rPr lang="en-US" sz="2400" dirty="0">
                <a:solidFill>
                  <a:srgbClr val="000000"/>
                </a:solidFill>
                <a:latin typeface="Arial" panose="020B0604020202020204" pitchFamily="34" charset="0"/>
                <a:ea typeface="Merriweather"/>
                <a:cs typeface="Arial" panose="020B0604020202020204" pitchFamily="34" charset="0"/>
                <a:sym typeface="Merriweather"/>
              </a:rPr>
              <a:t>It navigates the financial calculations and decisions a person must make over the course of a lifetime (the financial lifecycle of an individual).</a:t>
            </a:r>
          </a:p>
          <a:p>
            <a:pPr lvl="0" indent="-284480">
              <a:spcBef>
                <a:spcPts val="544"/>
              </a:spcBef>
              <a:spcAft>
                <a:spcPts val="0"/>
              </a:spcAft>
              <a:buClr>
                <a:schemeClr val="dk1"/>
              </a:buClr>
              <a:buSzPts val="1800"/>
              <a:buFont typeface="Merriweather"/>
              <a:buChar char="•"/>
            </a:pPr>
            <a:r>
              <a:rPr lang="en-US" sz="2400" dirty="0">
                <a:solidFill>
                  <a:srgbClr val="000000"/>
                </a:solidFill>
                <a:latin typeface="Arial" panose="020B0604020202020204" pitchFamily="34" charset="0"/>
                <a:ea typeface="Merriweather"/>
                <a:cs typeface="Arial" panose="020B0604020202020204" pitchFamily="34" charset="0"/>
                <a:sym typeface="Merriweather"/>
              </a:rPr>
              <a:t>The course unifies the material around two key principles: </a:t>
            </a:r>
            <a:r>
              <a:rPr lang="en-US" sz="2400" i="1" dirty="0">
                <a:solidFill>
                  <a:srgbClr val="000000"/>
                </a:solidFill>
                <a:latin typeface="Arial" panose="020B0604020202020204" pitchFamily="34" charset="0"/>
                <a:ea typeface="Merriweather"/>
                <a:cs typeface="Arial" panose="020B0604020202020204" pitchFamily="34" charset="0"/>
                <a:sym typeface="Merriweather"/>
              </a:rPr>
              <a:t>transferring consumption across time </a:t>
            </a:r>
            <a:r>
              <a:rPr lang="en-US" sz="2400" dirty="0">
                <a:solidFill>
                  <a:srgbClr val="000000"/>
                </a:solidFill>
                <a:latin typeface="Arial" panose="020B0604020202020204" pitchFamily="34" charset="0"/>
                <a:ea typeface="Merriweather"/>
                <a:cs typeface="Arial" panose="020B0604020202020204" pitchFamily="34" charset="0"/>
                <a:sym typeface="Merriweather"/>
              </a:rPr>
              <a:t>and </a:t>
            </a:r>
            <a:r>
              <a:rPr lang="en-US" sz="2400" i="1" dirty="0">
                <a:solidFill>
                  <a:srgbClr val="000000"/>
                </a:solidFill>
                <a:latin typeface="Arial" panose="020B0604020202020204" pitchFamily="34" charset="0"/>
                <a:ea typeface="Merriweather"/>
                <a:cs typeface="Arial" panose="020B0604020202020204" pitchFamily="34" charset="0"/>
                <a:sym typeface="Merriweather"/>
              </a:rPr>
              <a:t>managing uncertainty</a:t>
            </a:r>
            <a:r>
              <a:rPr lang="en-US" sz="2400" dirty="0">
                <a:solidFill>
                  <a:srgbClr val="000000"/>
                </a:solidFill>
                <a:latin typeface="Arial" panose="020B0604020202020204" pitchFamily="34" charset="0"/>
                <a:ea typeface="Merriweather"/>
                <a:cs typeface="Arial" panose="020B0604020202020204" pitchFamily="34" charset="0"/>
                <a:sym typeface="Merriweather"/>
              </a:rPr>
              <a:t>. </a:t>
            </a:r>
          </a:p>
          <a:p>
            <a:pPr lvl="0" indent="-284480">
              <a:spcBef>
                <a:spcPts val="544"/>
              </a:spcBef>
              <a:spcAft>
                <a:spcPts val="0"/>
              </a:spcAft>
              <a:buClr>
                <a:schemeClr val="dk1"/>
              </a:buClr>
              <a:buSzPts val="1800"/>
              <a:buFont typeface="Merriweather"/>
              <a:buChar char="•"/>
            </a:pPr>
            <a:r>
              <a:rPr lang="en-US" sz="2400" dirty="0">
                <a:solidFill>
                  <a:srgbClr val="000000"/>
                </a:solidFill>
                <a:latin typeface="Arial" panose="020B0604020202020204" pitchFamily="34" charset="0"/>
                <a:ea typeface="Merriweather"/>
                <a:cs typeface="Arial" panose="020B0604020202020204" pitchFamily="34" charset="0"/>
                <a:sym typeface="Merriweather"/>
              </a:rPr>
              <a:t>It also presents the mathematical concepts underlying these principles in a systematic manner.</a:t>
            </a:r>
          </a:p>
        </p:txBody>
      </p:sp>
      <p:pic>
        <p:nvPicPr>
          <p:cNvPr id="7" name="Picture 6">
            <a:extLst>
              <a:ext uri="{FF2B5EF4-FFF2-40B4-BE49-F238E27FC236}">
                <a16:creationId xmlns:a16="http://schemas.microsoft.com/office/drawing/2014/main" xmlns="" id="{0063E312-CB7A-264B-9EF0-13308DC48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8663" y="200097"/>
            <a:ext cx="1946672" cy="825220"/>
          </a:xfrm>
          <a:prstGeom prst="rect">
            <a:avLst/>
          </a:prstGeom>
        </p:spPr>
      </p:pic>
    </p:spTree>
    <p:extLst>
      <p:ext uri="{BB962C8B-B14F-4D97-AF65-F5344CB8AC3E}">
        <p14:creationId xmlns:p14="http://schemas.microsoft.com/office/powerpoint/2010/main" val="4003467726"/>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F01C2C7D-2F60-8F47-BD6F-6118537EB0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631" y="1815152"/>
            <a:ext cx="8038170" cy="4691736"/>
          </a:xfrm>
          <a:prstGeom prst="rect">
            <a:avLst/>
          </a:prstGeom>
        </p:spPr>
      </p:pic>
      <p:sp>
        <p:nvSpPr>
          <p:cNvPr id="2" name="Title 1">
            <a:extLst>
              <a:ext uri="{FF2B5EF4-FFF2-40B4-BE49-F238E27FC236}">
                <a16:creationId xmlns:a16="http://schemas.microsoft.com/office/drawing/2014/main" xmlns="" id="{9F0E37C0-7656-E14F-A219-1480E28C023C}"/>
              </a:ext>
            </a:extLst>
          </p:cNvPr>
          <p:cNvSpPr>
            <a:spLocks noGrp="1"/>
          </p:cNvSpPr>
          <p:nvPr>
            <p:ph type="title"/>
          </p:nvPr>
        </p:nvSpPr>
        <p:spPr>
          <a:xfrm>
            <a:off x="457200" y="1078173"/>
            <a:ext cx="8229600" cy="1143000"/>
          </a:xfrm>
        </p:spPr>
        <p:txBody>
          <a:bodyPr/>
          <a:lstStyle/>
          <a:p>
            <a:r>
              <a:rPr lang="en-US" dirty="0"/>
              <a:t>Introductions</a:t>
            </a:r>
          </a:p>
        </p:txBody>
      </p:sp>
    </p:spTree>
    <p:extLst>
      <p:ext uri="{BB962C8B-B14F-4D97-AF65-F5344CB8AC3E}">
        <p14:creationId xmlns:p14="http://schemas.microsoft.com/office/powerpoint/2010/main" val="224898578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xmlns="" id="{AD89B29E-DC81-744F-B4D9-A08B4CC442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3713871" y="2888039"/>
            <a:ext cx="5430129" cy="3169470"/>
          </a:xfrm>
          <a:prstGeom prst="rect">
            <a:avLst/>
          </a:prstGeom>
          <a:noFill/>
          <a:ln w="9525">
            <a:noFill/>
            <a:miter lim="800000"/>
            <a:headEnd/>
            <a:tailEnd/>
          </a:ln>
        </p:spPr>
      </p:pic>
      <p:sp>
        <p:nvSpPr>
          <p:cNvPr id="2" name="Title 1">
            <a:extLst>
              <a:ext uri="{FF2B5EF4-FFF2-40B4-BE49-F238E27FC236}">
                <a16:creationId xmlns:a16="http://schemas.microsoft.com/office/drawing/2014/main" xmlns="" id="{8DBDB063-C935-544F-86AB-AD69BAB0D2DE}"/>
              </a:ext>
            </a:extLst>
          </p:cNvPr>
          <p:cNvSpPr>
            <a:spLocks noGrp="1"/>
          </p:cNvSpPr>
          <p:nvPr>
            <p:ph type="title"/>
          </p:nvPr>
        </p:nvSpPr>
        <p:spPr>
          <a:xfrm>
            <a:off x="457200" y="1023585"/>
            <a:ext cx="8229600" cy="1143000"/>
          </a:xfrm>
        </p:spPr>
        <p:txBody>
          <a:bodyPr/>
          <a:lstStyle/>
          <a:p>
            <a:r>
              <a:rPr lang="en-US" dirty="0"/>
              <a:t>Life Cycle Stages</a:t>
            </a:r>
          </a:p>
        </p:txBody>
      </p:sp>
      <p:sp>
        <p:nvSpPr>
          <p:cNvPr id="3" name="Content Placeholder 2">
            <a:extLst>
              <a:ext uri="{FF2B5EF4-FFF2-40B4-BE49-F238E27FC236}">
                <a16:creationId xmlns:a16="http://schemas.microsoft.com/office/drawing/2014/main" xmlns="" id="{5516B571-8E93-C74C-8A6D-F630F868492B}"/>
              </a:ext>
            </a:extLst>
          </p:cNvPr>
          <p:cNvSpPr>
            <a:spLocks noGrp="1"/>
          </p:cNvSpPr>
          <p:nvPr>
            <p:ph idx="1"/>
          </p:nvPr>
        </p:nvSpPr>
        <p:spPr>
          <a:xfrm>
            <a:off x="457200" y="2057400"/>
            <a:ext cx="8229600" cy="4548116"/>
          </a:xfrm>
        </p:spPr>
        <p:txBody>
          <a:bodyPr/>
          <a:lstStyle/>
          <a:p>
            <a:pPr marL="0" indent="0">
              <a:buNone/>
            </a:pPr>
            <a:r>
              <a:rPr lang="en-GB" sz="2000" dirty="0">
                <a:latin typeface="Arial" panose="020B0604020202020204" pitchFamily="34" charset="0"/>
                <a:ea typeface="Roboto" panose="020B0604020202020204" charset="0"/>
                <a:cs typeface="Arial" panose="020B0604020202020204" pitchFamily="34" charset="0"/>
              </a:rPr>
              <a:t>Using the different members of Cara’s family as a model, we can divide a person’s life into various stages, with each family member being representative of a stage:</a:t>
            </a:r>
            <a:endParaRPr lang="en-US" sz="2000" dirty="0">
              <a:latin typeface="Arial" panose="020B0604020202020204" pitchFamily="34" charset="0"/>
              <a:ea typeface="Roboto" panose="020B0604020202020204" charset="0"/>
              <a:cs typeface="Arial" panose="020B0604020202020204" pitchFamily="34" charset="0"/>
            </a:endParaRPr>
          </a:p>
          <a:p>
            <a:pPr lvl="0">
              <a:buFont typeface="+mj-lt"/>
              <a:buAutoNum type="arabicPeriod"/>
            </a:pPr>
            <a:r>
              <a:rPr lang="en-US" sz="2000" dirty="0">
                <a:latin typeface="Arial" panose="020B0604020202020204" pitchFamily="34" charset="0"/>
                <a:ea typeface="Roboto" panose="020B0604020202020204" charset="0"/>
                <a:cs typeface="Arial" panose="020B0604020202020204" pitchFamily="34" charset="0"/>
              </a:rPr>
              <a:t>Education (Marco)</a:t>
            </a:r>
          </a:p>
          <a:p>
            <a:pPr lvl="0">
              <a:buFont typeface="+mj-lt"/>
              <a:buAutoNum type="arabicPeriod"/>
            </a:pPr>
            <a:r>
              <a:rPr lang="en-US" sz="2000" dirty="0">
                <a:latin typeface="Arial" panose="020B0604020202020204" pitchFamily="34" charset="0"/>
                <a:ea typeface="Roboto" panose="020B0604020202020204" charset="0"/>
                <a:cs typeface="Arial" panose="020B0604020202020204" pitchFamily="34" charset="0"/>
              </a:rPr>
              <a:t>Early Career (Eduardo)</a:t>
            </a:r>
          </a:p>
          <a:p>
            <a:pPr lvl="0">
              <a:buFont typeface="+mj-lt"/>
              <a:buAutoNum type="arabicPeriod"/>
            </a:pPr>
            <a:r>
              <a:rPr lang="en-US" sz="2000" dirty="0">
                <a:latin typeface="Arial" panose="020B0604020202020204" pitchFamily="34" charset="0"/>
                <a:ea typeface="Roboto" panose="020B0604020202020204" charset="0"/>
                <a:cs typeface="Arial" panose="020B0604020202020204" pitchFamily="34" charset="0"/>
              </a:rPr>
              <a:t>Family (Serena and Juan)</a:t>
            </a:r>
          </a:p>
          <a:p>
            <a:pPr lvl="0">
              <a:buFont typeface="+mj-lt"/>
              <a:buAutoNum type="arabicPeriod"/>
            </a:pPr>
            <a:r>
              <a:rPr lang="en-US" sz="2000" dirty="0">
                <a:latin typeface="Arial" panose="020B0604020202020204" pitchFamily="34" charset="0"/>
                <a:ea typeface="Roboto" panose="020B0604020202020204" charset="0"/>
                <a:cs typeface="Arial" panose="020B0604020202020204" pitchFamily="34" charset="0"/>
              </a:rPr>
              <a:t>Late Career (Abby and Tyler)</a:t>
            </a:r>
          </a:p>
          <a:p>
            <a:pPr lvl="0">
              <a:buFont typeface="+mj-lt"/>
              <a:buAutoNum type="arabicPeriod"/>
            </a:pPr>
            <a:r>
              <a:rPr lang="en-US" sz="2000" dirty="0">
                <a:latin typeface="Arial" panose="020B0604020202020204" pitchFamily="34" charset="0"/>
                <a:ea typeface="Roboto" panose="020B0604020202020204" charset="0"/>
                <a:cs typeface="Arial" panose="020B0604020202020204" pitchFamily="34" charset="0"/>
              </a:rPr>
              <a:t>Retirement (Maria)</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751496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1;p20">
            <a:extLst>
              <a:ext uri="{FF2B5EF4-FFF2-40B4-BE49-F238E27FC236}">
                <a16:creationId xmlns:a16="http://schemas.microsoft.com/office/drawing/2014/main" xmlns="" id="{B8764B52-0161-F64B-A506-39675F34C032}"/>
              </a:ext>
            </a:extLst>
          </p:cNvPr>
          <p:cNvPicPr preferRelativeResize="0"/>
          <p:nvPr/>
        </p:nvPicPr>
        <p:blipFill>
          <a:blip r:embed="rId2">
            <a:alphaModFix/>
          </a:blip>
          <a:stretch>
            <a:fillRect/>
          </a:stretch>
        </p:blipFill>
        <p:spPr>
          <a:xfrm>
            <a:off x="0" y="3248166"/>
            <a:ext cx="2538484" cy="3609833"/>
          </a:xfrm>
          <a:prstGeom prst="rect">
            <a:avLst/>
          </a:prstGeom>
          <a:noFill/>
          <a:ln>
            <a:noFill/>
          </a:ln>
        </p:spPr>
      </p:pic>
      <p:sp>
        <p:nvSpPr>
          <p:cNvPr id="2" name="Title 1">
            <a:extLst>
              <a:ext uri="{FF2B5EF4-FFF2-40B4-BE49-F238E27FC236}">
                <a16:creationId xmlns:a16="http://schemas.microsoft.com/office/drawing/2014/main" xmlns="" id="{B89D8D27-EEB7-2A43-8B68-3E0BE3D876F9}"/>
              </a:ext>
            </a:extLst>
          </p:cNvPr>
          <p:cNvSpPr>
            <a:spLocks noGrp="1"/>
          </p:cNvSpPr>
          <p:nvPr>
            <p:ph type="title"/>
          </p:nvPr>
        </p:nvSpPr>
        <p:spPr>
          <a:xfrm>
            <a:off x="457200" y="1053947"/>
            <a:ext cx="8229600" cy="1717345"/>
          </a:xfrm>
        </p:spPr>
        <p:txBody>
          <a:bodyPr/>
          <a:lstStyle/>
          <a:p>
            <a:r>
              <a:rPr lang="en" sz="6000" dirty="0">
                <a:ea typeface="Calibri"/>
                <a:cs typeface="Calibri"/>
                <a:sym typeface="Calibri"/>
              </a:rPr>
              <a:t>Life Cycle Hypothesis </a:t>
            </a:r>
            <a:br>
              <a:rPr lang="en" sz="6000" dirty="0">
                <a:ea typeface="Calibri"/>
                <a:cs typeface="Calibri"/>
                <a:sym typeface="Calibri"/>
              </a:rPr>
            </a:br>
            <a:r>
              <a:rPr lang="en" sz="6000" dirty="0">
                <a:ea typeface="Calibri"/>
                <a:cs typeface="Calibri"/>
                <a:sym typeface="Calibri"/>
              </a:rPr>
              <a:t>of Saving (LCH)</a:t>
            </a:r>
            <a:endParaRPr lang="en-US" sz="6000" dirty="0"/>
          </a:p>
        </p:txBody>
      </p:sp>
      <p:sp>
        <p:nvSpPr>
          <p:cNvPr id="3" name="Content Placeholder 2">
            <a:extLst>
              <a:ext uri="{FF2B5EF4-FFF2-40B4-BE49-F238E27FC236}">
                <a16:creationId xmlns:a16="http://schemas.microsoft.com/office/drawing/2014/main" xmlns="" id="{39DD2234-82C9-C146-93FB-729E223C4836}"/>
              </a:ext>
            </a:extLst>
          </p:cNvPr>
          <p:cNvSpPr>
            <a:spLocks noGrp="1"/>
          </p:cNvSpPr>
          <p:nvPr>
            <p:ph idx="1"/>
          </p:nvPr>
        </p:nvSpPr>
        <p:spPr>
          <a:xfrm>
            <a:off x="457201" y="2771293"/>
            <a:ext cx="8229599" cy="3779520"/>
          </a:xfrm>
        </p:spPr>
        <p:txBody>
          <a:bodyPr/>
          <a:lstStyle/>
          <a:p>
            <a:pPr marL="0" lvl="0" indent="0">
              <a:spcAft>
                <a:spcPts val="0"/>
              </a:spcAft>
              <a:buClr>
                <a:schemeClr val="dk1"/>
              </a:buClr>
              <a:buSzPts val="2400"/>
              <a:buNone/>
            </a:pPr>
            <a:r>
              <a:rPr lang="en-US" sz="2400" dirty="0">
                <a:ea typeface="Merriweather"/>
                <a:cs typeface="Merriweather"/>
                <a:sym typeface="Merriweather"/>
              </a:rPr>
              <a:t>This idea was the basis for a Nobel Prize for </a:t>
            </a:r>
            <a:r>
              <a:rPr lang="en-US" sz="2400" i="1" dirty="0">
                <a:ea typeface="Merriweather"/>
                <a:cs typeface="Merriweather"/>
                <a:sym typeface="Merriweather"/>
              </a:rPr>
              <a:t>Franco Modigliani</a:t>
            </a:r>
            <a:r>
              <a:rPr lang="en-US" sz="2400" dirty="0">
                <a:ea typeface="Merriweather"/>
                <a:cs typeface="Merriweather"/>
                <a:sym typeface="Merriweather"/>
              </a:rPr>
              <a:t>:</a:t>
            </a:r>
          </a:p>
          <a:p>
            <a:pPr lvl="4" indent="-304800">
              <a:spcBef>
                <a:spcPts val="480"/>
              </a:spcBef>
              <a:spcAft>
                <a:spcPts val="0"/>
              </a:spcAft>
              <a:buClr>
                <a:schemeClr val="dk1"/>
              </a:buClr>
              <a:buSzPts val="1800"/>
              <a:buFont typeface="Merriweather"/>
              <a:buChar char="•"/>
            </a:pPr>
            <a:r>
              <a:rPr lang="en-US" sz="2400" dirty="0">
                <a:ea typeface="Merriweather"/>
                <a:cs typeface="Merriweather"/>
                <a:sym typeface="Merriweather"/>
              </a:rPr>
              <a:t>“Utility Analysis and the Consumption Function: an Interpretation of Cross Section Data” (Modigliani and </a:t>
            </a:r>
            <a:r>
              <a:rPr lang="en-US" sz="2400" dirty="0" err="1">
                <a:ea typeface="Merriweather"/>
                <a:cs typeface="Merriweather"/>
                <a:sym typeface="Merriweather"/>
              </a:rPr>
              <a:t>Brumberg</a:t>
            </a:r>
            <a:r>
              <a:rPr lang="en-US" sz="2400" dirty="0">
                <a:ea typeface="Merriweather"/>
                <a:cs typeface="Merriweather"/>
                <a:sym typeface="Merriweather"/>
              </a:rPr>
              <a:t> [1954])</a:t>
            </a:r>
          </a:p>
          <a:p>
            <a:pPr lvl="4" indent="-304800">
              <a:spcBef>
                <a:spcPts val="480"/>
              </a:spcBef>
              <a:spcAft>
                <a:spcPts val="0"/>
              </a:spcAft>
              <a:buClr>
                <a:schemeClr val="dk1"/>
              </a:buClr>
              <a:buSzPts val="1800"/>
              <a:buFont typeface="Merriweather"/>
              <a:buChar char="•"/>
            </a:pPr>
            <a:r>
              <a:rPr lang="en-US" sz="2400" dirty="0">
                <a:ea typeface="Merriweather"/>
                <a:cs typeface="Merriweather"/>
                <a:sym typeface="Merriweather"/>
              </a:rPr>
              <a:t>“Utility Analysis and the Aggregate Consumption Function: an attempt at Integration” (Modigliani and </a:t>
            </a:r>
            <a:r>
              <a:rPr lang="en-US" sz="2400" dirty="0" err="1">
                <a:ea typeface="Merriweather"/>
                <a:cs typeface="Merriweather"/>
                <a:sym typeface="Merriweather"/>
              </a:rPr>
              <a:t>Brumberg</a:t>
            </a:r>
            <a:r>
              <a:rPr lang="en-US" sz="2400" dirty="0">
                <a:ea typeface="Merriweather"/>
                <a:cs typeface="Merriweather"/>
                <a:sym typeface="Merriweather"/>
              </a:rPr>
              <a:t> [1979])</a:t>
            </a:r>
          </a:p>
          <a:p>
            <a:pPr lvl="4">
              <a:spcBef>
                <a:spcPts val="360"/>
              </a:spcBef>
              <a:spcAft>
                <a:spcPts val="0"/>
              </a:spcAft>
              <a:buClr>
                <a:schemeClr val="dk1"/>
              </a:buClr>
              <a:buSzPts val="1800"/>
              <a:buNone/>
            </a:pPr>
            <a:r>
              <a:rPr lang="en-US" sz="1200" dirty="0">
                <a:ea typeface="Merriweather"/>
                <a:cs typeface="Merriweather"/>
                <a:sym typeface="Merriweather"/>
              </a:rPr>
              <a:t>See Franco Modigliani, LIFE CYCLE, INDIVIDUAL THRIFT AND THE WEALTH OF NATIONS</a:t>
            </a:r>
          </a:p>
          <a:p>
            <a:pPr lvl="4">
              <a:spcBef>
                <a:spcPts val="360"/>
              </a:spcBef>
              <a:spcAft>
                <a:spcPts val="1600"/>
              </a:spcAft>
              <a:buClr>
                <a:schemeClr val="dk1"/>
              </a:buClr>
              <a:buSzPts val="1800"/>
              <a:buNone/>
            </a:pPr>
            <a:r>
              <a:rPr lang="en-US" sz="1200" dirty="0">
                <a:ea typeface="Merriweather"/>
                <a:cs typeface="Merriweather"/>
                <a:sym typeface="Merriweather"/>
              </a:rPr>
              <a:t>http://</a:t>
            </a:r>
            <a:r>
              <a:rPr lang="en-US" sz="1200" dirty="0" err="1">
                <a:ea typeface="Merriweather"/>
                <a:cs typeface="Merriweather"/>
                <a:sym typeface="Merriweather"/>
              </a:rPr>
              <a:t>www.nobelprize.org</a:t>
            </a:r>
            <a:r>
              <a:rPr lang="en-US" sz="1200" dirty="0">
                <a:ea typeface="Merriweather"/>
                <a:cs typeface="Merriweather"/>
                <a:sym typeface="Merriweather"/>
              </a:rPr>
              <a:t>/</a:t>
            </a:r>
            <a:r>
              <a:rPr lang="en-US" sz="1200" dirty="0" err="1">
                <a:ea typeface="Merriweather"/>
                <a:cs typeface="Merriweather"/>
                <a:sym typeface="Merriweather"/>
              </a:rPr>
              <a:t>nobel_prizes</a:t>
            </a:r>
            <a:r>
              <a:rPr lang="en-US" sz="1200" dirty="0">
                <a:ea typeface="Merriweather"/>
                <a:cs typeface="Merriweather"/>
                <a:sym typeface="Merriweather"/>
              </a:rPr>
              <a:t>/economics/laureates/1985/</a:t>
            </a:r>
            <a:r>
              <a:rPr lang="en-US" sz="1200" dirty="0" err="1">
                <a:ea typeface="Merriweather"/>
                <a:cs typeface="Merriweather"/>
                <a:sym typeface="Merriweather"/>
              </a:rPr>
              <a:t>modigliani-lecture.pdf</a:t>
            </a:r>
            <a:endParaRPr lang="en-US" sz="1200" dirty="0">
              <a:ea typeface="Merriweather"/>
              <a:cs typeface="Merriweather"/>
              <a:sym typeface="Merriweather"/>
            </a:endParaRPr>
          </a:p>
          <a:p>
            <a:endParaRPr lang="en-US" dirty="0"/>
          </a:p>
        </p:txBody>
      </p:sp>
    </p:spTree>
    <p:extLst>
      <p:ext uri="{BB962C8B-B14F-4D97-AF65-F5344CB8AC3E}">
        <p14:creationId xmlns:p14="http://schemas.microsoft.com/office/powerpoint/2010/main" val="262312454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1104625"/>
            <a:ext cx="8520600" cy="915244"/>
          </a:xfrm>
          <a:prstGeom prst="rect">
            <a:avLst/>
          </a:prstGeom>
        </p:spPr>
        <p:txBody>
          <a:bodyPr spcFirstLastPara="1" vert="horz" wrap="square" lIns="91425" tIns="91425" rIns="91425" bIns="91425" numCol="1" anchor="t" anchorCtr="0" compatLnSpc="1">
            <a:prstTxWarp prst="textNoShape">
              <a:avLst/>
            </a:prstTxWarp>
            <a:noAutofit/>
            <a:scene3d>
              <a:camera prst="orthographicFront">
                <a:rot lat="0" lon="0" rev="0"/>
              </a:camera>
              <a:lightRig rig="threePt" dir="t"/>
            </a:scene3d>
            <a:sp3d>
              <a:bevelT w="0"/>
            </a:sp3d>
          </a:bodyPr>
          <a:lstStyle/>
          <a:p>
            <a:pPr>
              <a:spcBef>
                <a:spcPts val="0"/>
              </a:spcBef>
              <a:spcAft>
                <a:spcPts val="0"/>
              </a:spcAft>
              <a:buClr>
                <a:schemeClr val="dk1"/>
              </a:buClr>
              <a:buSzPts val="3959"/>
            </a:pPr>
            <a:r>
              <a:rPr lang="en-US" sz="6000" dirty="0">
                <a:latin typeface="+mn-lt"/>
                <a:ea typeface="Calibri"/>
                <a:cs typeface="Calibri"/>
                <a:sym typeface="Calibri"/>
              </a:rPr>
              <a:t>LCH: Transferring Wealth</a:t>
            </a:r>
            <a:endParaRPr sz="6000" dirty="0">
              <a:latin typeface="+mn-lt"/>
            </a:endParaRPr>
          </a:p>
        </p:txBody>
      </p:sp>
      <p:graphicFrame>
        <p:nvGraphicFramePr>
          <p:cNvPr id="8" name="Chart 7"/>
          <p:cNvGraphicFramePr>
            <a:graphicFrameLocks/>
          </p:cNvGraphicFramePr>
          <p:nvPr/>
        </p:nvGraphicFramePr>
        <p:xfrm>
          <a:off x="380187" y="2314853"/>
          <a:ext cx="8452113" cy="3513892"/>
        </p:xfrm>
        <a:graphic>
          <a:graphicData uri="http://schemas.openxmlformats.org/drawingml/2006/chart">
            <c:chart xmlns:c="http://schemas.openxmlformats.org/drawingml/2006/chart" xmlns:r="http://schemas.openxmlformats.org/officeDocument/2006/relationships" r:id="rId3"/>
          </a:graphicData>
        </a:graphic>
      </p:graphicFrame>
      <p:pic>
        <p:nvPicPr>
          <p:cNvPr id="5" name="Google Shape;111;p20">
            <a:extLst>
              <a:ext uri="{FF2B5EF4-FFF2-40B4-BE49-F238E27FC236}">
                <a16:creationId xmlns:a16="http://schemas.microsoft.com/office/drawing/2014/main" xmlns="" id="{549168EC-8D18-9D47-AC5A-2493E037E9FA}"/>
              </a:ext>
            </a:extLst>
          </p:cNvPr>
          <p:cNvPicPr preferRelativeResize="0"/>
          <p:nvPr/>
        </p:nvPicPr>
        <p:blipFill>
          <a:blip r:embed="rId4">
            <a:alphaModFix/>
          </a:blip>
          <a:stretch>
            <a:fillRect/>
          </a:stretch>
        </p:blipFill>
        <p:spPr>
          <a:xfrm flipH="1">
            <a:off x="7683690" y="4838132"/>
            <a:ext cx="1460310" cy="2019868"/>
          </a:xfrm>
          <a:prstGeom prst="rect">
            <a:avLst/>
          </a:prstGeom>
          <a:noFill/>
          <a:ln>
            <a:noFill/>
          </a:ln>
        </p:spPr>
      </p:pic>
    </p:spTree>
    <p:extLst>
      <p:ext uri="{BB962C8B-B14F-4D97-AF65-F5344CB8AC3E}">
        <p14:creationId xmlns:p14="http://schemas.microsoft.com/office/powerpoint/2010/main" val="1106421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1104625"/>
            <a:ext cx="8520600" cy="623700"/>
          </a:xfrm>
          <a:prstGeom prst="rect">
            <a:avLst/>
          </a:prstGeom>
        </p:spPr>
        <p:txBody>
          <a:bodyPr spcFirstLastPara="1" vert="horz" wrap="square" lIns="91425" tIns="91425" rIns="91425" bIns="91425" numCol="1" anchor="t" anchorCtr="0" compatLnSpc="1">
            <a:prstTxWarp prst="textNoShape">
              <a:avLst/>
            </a:prstTxWarp>
            <a:noAutofit/>
            <a:scene3d>
              <a:camera prst="orthographicFront">
                <a:rot lat="0" lon="0" rev="0"/>
              </a:camera>
              <a:lightRig rig="threePt" dir="t"/>
            </a:scene3d>
            <a:sp3d>
              <a:bevelT w="0"/>
            </a:sp3d>
          </a:bodyPr>
          <a:lstStyle/>
          <a:p>
            <a:pPr>
              <a:spcBef>
                <a:spcPts val="0"/>
              </a:spcBef>
              <a:spcAft>
                <a:spcPts val="0"/>
              </a:spcAft>
              <a:buClr>
                <a:schemeClr val="dk1"/>
              </a:buClr>
              <a:buSzPts val="3959"/>
            </a:pPr>
            <a:r>
              <a:rPr lang="en-US" sz="6000" dirty="0">
                <a:latin typeface="+mn-lt"/>
                <a:cs typeface="Calibri"/>
                <a:sym typeface="Calibri"/>
              </a:rPr>
              <a:t>LCH: Transferring Wealth</a:t>
            </a:r>
            <a:endParaRPr sz="6000" dirty="0">
              <a:latin typeface="+mn-lt"/>
              <a:cs typeface="Calibri"/>
            </a:endParaRPr>
          </a:p>
        </p:txBody>
      </p:sp>
      <p:pic>
        <p:nvPicPr>
          <p:cNvPr id="13" name="Google Shape;111;p20">
            <a:extLst>
              <a:ext uri="{FF2B5EF4-FFF2-40B4-BE49-F238E27FC236}">
                <a16:creationId xmlns:a16="http://schemas.microsoft.com/office/drawing/2014/main" xmlns="" id="{311D48CC-BBD2-384A-BD6E-A573527AF90E}"/>
              </a:ext>
            </a:extLst>
          </p:cNvPr>
          <p:cNvPicPr preferRelativeResize="0"/>
          <p:nvPr/>
        </p:nvPicPr>
        <p:blipFill>
          <a:blip r:embed="rId3">
            <a:alphaModFix/>
          </a:blip>
          <a:stretch>
            <a:fillRect/>
          </a:stretch>
        </p:blipFill>
        <p:spPr>
          <a:xfrm flipH="1">
            <a:off x="7683690" y="4838132"/>
            <a:ext cx="1460310" cy="2019868"/>
          </a:xfrm>
          <a:prstGeom prst="rect">
            <a:avLst/>
          </a:prstGeom>
          <a:noFill/>
          <a:ln>
            <a:noFill/>
          </a:ln>
        </p:spPr>
      </p:pic>
      <p:pic>
        <p:nvPicPr>
          <p:cNvPr id="4" name="Picture 3">
            <a:extLst>
              <a:ext uri="{FF2B5EF4-FFF2-40B4-BE49-F238E27FC236}">
                <a16:creationId xmlns:a16="http://schemas.microsoft.com/office/drawing/2014/main" xmlns="" id="{BDF3169E-5BC6-E548-83E8-90DAE06ACCFF}"/>
              </a:ext>
            </a:extLst>
          </p:cNvPr>
          <p:cNvPicPr>
            <a:picLocks noChangeAspect="1"/>
          </p:cNvPicPr>
          <p:nvPr/>
        </p:nvPicPr>
        <p:blipFill>
          <a:blip r:embed="rId4"/>
          <a:stretch>
            <a:fillRect/>
          </a:stretch>
        </p:blipFill>
        <p:spPr>
          <a:xfrm>
            <a:off x="654956" y="1904093"/>
            <a:ext cx="6725557" cy="4572816"/>
          </a:xfrm>
          <a:prstGeom prst="rect">
            <a:avLst/>
          </a:prstGeom>
        </p:spPr>
      </p:pic>
    </p:spTree>
    <p:extLst>
      <p:ext uri="{BB962C8B-B14F-4D97-AF65-F5344CB8AC3E}">
        <p14:creationId xmlns:p14="http://schemas.microsoft.com/office/powerpoint/2010/main" val="507388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311700" y="1104625"/>
            <a:ext cx="8520600" cy="623700"/>
          </a:xfrm>
          <a:prstGeom prst="rect">
            <a:avLst/>
          </a:prstGeom>
        </p:spPr>
        <p:txBody>
          <a:bodyPr spcFirstLastPara="1" vert="horz" wrap="square" lIns="91425" tIns="91425" rIns="91425" bIns="91425" numCol="1" anchor="t" anchorCtr="0" compatLnSpc="1">
            <a:prstTxWarp prst="textNoShape">
              <a:avLst/>
            </a:prstTxWarp>
            <a:noAutofit/>
            <a:scene3d>
              <a:camera prst="orthographicFront">
                <a:rot lat="0" lon="0" rev="0"/>
              </a:camera>
              <a:lightRig rig="threePt" dir="t"/>
            </a:scene3d>
            <a:sp3d>
              <a:bevelT w="0"/>
            </a:sp3d>
          </a:bodyPr>
          <a:lstStyle/>
          <a:p>
            <a:pPr>
              <a:spcBef>
                <a:spcPts val="0"/>
              </a:spcBef>
              <a:spcAft>
                <a:spcPts val="0"/>
              </a:spcAft>
              <a:buClr>
                <a:schemeClr val="dk1"/>
              </a:buClr>
              <a:buSzPts val="3959"/>
            </a:pPr>
            <a:r>
              <a:rPr lang="en-US" sz="6000" dirty="0">
                <a:latin typeface="+mn-lt"/>
                <a:cs typeface="Calibri"/>
                <a:sym typeface="Calibri"/>
              </a:rPr>
              <a:t>LCH: Transferring Wealth</a:t>
            </a:r>
            <a:endParaRPr sz="6000" dirty="0">
              <a:latin typeface="+mn-lt"/>
              <a:cs typeface="Calibri"/>
            </a:endParaRPr>
          </a:p>
        </p:txBody>
      </p:sp>
      <p:graphicFrame>
        <p:nvGraphicFramePr>
          <p:cNvPr id="8" name="Chart 7"/>
          <p:cNvGraphicFramePr>
            <a:graphicFrameLocks/>
          </p:cNvGraphicFramePr>
          <p:nvPr/>
        </p:nvGraphicFramePr>
        <p:xfrm>
          <a:off x="380187" y="2314853"/>
          <a:ext cx="8452113" cy="3513892"/>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p:cNvSpPr/>
          <p:nvPr/>
        </p:nvSpPr>
        <p:spPr>
          <a:xfrm>
            <a:off x="3657600" y="3653717"/>
            <a:ext cx="648070" cy="56817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34109" y="3503629"/>
            <a:ext cx="648070" cy="56817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42007" y="4374287"/>
            <a:ext cx="648070" cy="56817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4184952">
            <a:off x="2604945" y="3509248"/>
            <a:ext cx="390617" cy="1602658"/>
          </a:xfrm>
          <a:prstGeom prst="downArrow">
            <a:avLst>
              <a:gd name="adj1" fmla="val 50000"/>
              <a:gd name="adj2" fmla="val 68605"/>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025196" y="4487092"/>
            <a:ext cx="648070" cy="568171"/>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18445570">
            <a:off x="6599008" y="3850590"/>
            <a:ext cx="390617" cy="787686"/>
          </a:xfrm>
          <a:prstGeom prst="downArrow">
            <a:avLst>
              <a:gd name="adj1" fmla="val 50000"/>
              <a:gd name="adj2" fmla="val 68605"/>
            </a:avLst>
          </a:prstGeom>
          <a:noFill/>
          <a:ln>
            <a:solidFill>
              <a:schemeClr val="accent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oogle Shape;111;p20">
            <a:extLst>
              <a:ext uri="{FF2B5EF4-FFF2-40B4-BE49-F238E27FC236}">
                <a16:creationId xmlns:a16="http://schemas.microsoft.com/office/drawing/2014/main" xmlns="" id="{311D48CC-BBD2-384A-BD6E-A573527AF90E}"/>
              </a:ext>
            </a:extLst>
          </p:cNvPr>
          <p:cNvPicPr preferRelativeResize="0"/>
          <p:nvPr/>
        </p:nvPicPr>
        <p:blipFill>
          <a:blip r:embed="rId4">
            <a:alphaModFix/>
          </a:blip>
          <a:stretch>
            <a:fillRect/>
          </a:stretch>
        </p:blipFill>
        <p:spPr>
          <a:xfrm flipH="1">
            <a:off x="7683690" y="4838132"/>
            <a:ext cx="1460310" cy="2019868"/>
          </a:xfrm>
          <a:prstGeom prst="rect">
            <a:avLst/>
          </a:prstGeom>
          <a:noFill/>
          <a:ln>
            <a:noFill/>
          </a:ln>
        </p:spPr>
      </p:pic>
    </p:spTree>
    <p:extLst>
      <p:ext uri="{BB962C8B-B14F-4D97-AF65-F5344CB8AC3E}">
        <p14:creationId xmlns:p14="http://schemas.microsoft.com/office/powerpoint/2010/main" val="2867353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24FE7-2197-8D47-B854-EECDFECBCD31}"/>
              </a:ext>
            </a:extLst>
          </p:cNvPr>
          <p:cNvSpPr>
            <a:spLocks noGrp="1"/>
          </p:cNvSpPr>
          <p:nvPr>
            <p:ph type="title"/>
          </p:nvPr>
        </p:nvSpPr>
        <p:spPr>
          <a:xfrm>
            <a:off x="457200" y="1069848"/>
            <a:ext cx="3650776" cy="1143000"/>
          </a:xfrm>
        </p:spPr>
        <p:txBody>
          <a:bodyPr/>
          <a:lstStyle/>
          <a:p>
            <a:r>
              <a:rPr lang="en-US" dirty="0"/>
              <a:t>Warm Up</a:t>
            </a:r>
          </a:p>
        </p:txBody>
      </p:sp>
      <p:sp>
        <p:nvSpPr>
          <p:cNvPr id="3" name="Content Placeholder 2">
            <a:extLst>
              <a:ext uri="{FF2B5EF4-FFF2-40B4-BE49-F238E27FC236}">
                <a16:creationId xmlns:a16="http://schemas.microsoft.com/office/drawing/2014/main" xmlns="" id="{70BDB664-4011-0243-8588-5E6AAA68E0D5}"/>
              </a:ext>
            </a:extLst>
          </p:cNvPr>
          <p:cNvSpPr>
            <a:spLocks noGrp="1"/>
          </p:cNvSpPr>
          <p:nvPr>
            <p:ph sz="half" idx="1"/>
          </p:nvPr>
        </p:nvSpPr>
        <p:spPr>
          <a:xfrm>
            <a:off x="457200" y="1937982"/>
            <a:ext cx="4038600" cy="4188181"/>
          </a:xfrm>
        </p:spPr>
        <p:txBody>
          <a:bodyPr/>
          <a:lstStyle/>
          <a:p>
            <a:pPr marL="0" indent="0">
              <a:buNone/>
            </a:pPr>
            <a:endParaRPr lang="en-US" sz="2400" i="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400" i="1" dirty="0">
                <a:latin typeface="Arial" panose="020B0604020202020204" pitchFamily="34" charset="0"/>
                <a:ea typeface="Calibri" panose="020F0502020204030204" pitchFamily="34" charset="0"/>
                <a:cs typeface="Arial" panose="020B0604020202020204" pitchFamily="34" charset="0"/>
              </a:rPr>
              <a:t>Meet Eduardo. Eduardo has just graduated college. In college, he earned a degree in computer science and he has just started a job maintaining the website for a local business.</a:t>
            </a:r>
          </a:p>
          <a:p>
            <a:pPr marL="0" indent="0">
              <a:buNone/>
            </a:pPr>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xmlns="" id="{E5C72CF5-A431-1E4F-9EBF-5D0DB5EC7104}"/>
              </a:ext>
            </a:extLst>
          </p:cNvPr>
          <p:cNvSpPr>
            <a:spLocks noGrp="1"/>
          </p:cNvSpPr>
          <p:nvPr>
            <p:ph sz="half" idx="2"/>
          </p:nvPr>
        </p:nvSpPr>
        <p:spPr>
          <a:xfrm>
            <a:off x="4648200" y="1069848"/>
            <a:ext cx="4038600" cy="5508373"/>
          </a:xfrm>
        </p:spPr>
        <p:txBody>
          <a:bodyPr/>
          <a:lstStyle/>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1. As a recent graduate who has just finished college, moved into his own place and started a new job, what are Eduardo’s sources of income?</a:t>
            </a:r>
          </a:p>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2. As a recent graduate who has just finished college, moved into his own place and started a new job, what do you suspect are some of Eduardo’s biggest expenses?</a:t>
            </a:r>
          </a:p>
          <a:p>
            <a:pPr marL="0" indent="0">
              <a:spcBef>
                <a:spcPct val="0"/>
              </a:spcBef>
              <a:spcAft>
                <a:spcPct val="0"/>
              </a:spcAft>
              <a:buNone/>
            </a:pPr>
            <a:r>
              <a:rPr lang="en-US" sz="1600" dirty="0">
                <a:latin typeface="Arial" panose="020B0604020202020204" pitchFamily="34" charset="0"/>
                <a:ea typeface="Times New Roman" panose="02020603050405020304" pitchFamily="18" charset="0"/>
                <a:cs typeface="Arial" panose="020B0604020202020204" pitchFamily="34" charset="0"/>
              </a:rPr>
              <a:t>3. We can think of </a:t>
            </a:r>
            <a:r>
              <a:rPr lang="en-US" sz="1600" dirty="0">
                <a:latin typeface="Arial"/>
                <a:ea typeface="ＭＳ Ｐゴシック"/>
                <a:cs typeface="Arial"/>
              </a:rPr>
              <a:t>your life as being broken into five categories:</a:t>
            </a:r>
          </a:p>
          <a:p>
            <a:pPr marL="0" indent="0">
              <a:spcBef>
                <a:spcPct val="0"/>
              </a:spcBef>
              <a:spcAft>
                <a:spcPct val="0"/>
              </a:spcAft>
              <a:buNone/>
            </a:pPr>
            <a:r>
              <a:rPr lang="en-US" sz="1600" dirty="0">
                <a:latin typeface="Arial"/>
                <a:ea typeface="ＭＳ Ｐゴシック"/>
                <a:cs typeface="Arial"/>
              </a:rPr>
              <a:t>	1. Education</a:t>
            </a:r>
          </a:p>
          <a:p>
            <a:pPr marL="0" indent="0">
              <a:spcBef>
                <a:spcPct val="0"/>
              </a:spcBef>
              <a:spcAft>
                <a:spcPct val="0"/>
              </a:spcAft>
              <a:buNone/>
            </a:pPr>
            <a:r>
              <a:rPr lang="en-US" sz="1600" dirty="0">
                <a:latin typeface="Arial"/>
                <a:ea typeface="ＭＳ Ｐゴシック"/>
                <a:cs typeface="Arial"/>
              </a:rPr>
              <a:t>	2. Early Career</a:t>
            </a:r>
          </a:p>
          <a:p>
            <a:pPr marL="0" indent="0">
              <a:spcBef>
                <a:spcPct val="0"/>
              </a:spcBef>
              <a:spcAft>
                <a:spcPct val="0"/>
              </a:spcAft>
              <a:buNone/>
            </a:pPr>
            <a:r>
              <a:rPr lang="en-US" sz="1600" dirty="0">
                <a:latin typeface="Arial"/>
                <a:ea typeface="ＭＳ Ｐゴシック"/>
                <a:cs typeface="Arial"/>
              </a:rPr>
              <a:t>	3. Family</a:t>
            </a:r>
          </a:p>
          <a:p>
            <a:pPr marL="0" indent="0">
              <a:spcBef>
                <a:spcPct val="0"/>
              </a:spcBef>
              <a:spcAft>
                <a:spcPct val="0"/>
              </a:spcAft>
              <a:buNone/>
            </a:pPr>
            <a:r>
              <a:rPr lang="en-US" sz="1600" dirty="0">
                <a:latin typeface="Arial"/>
                <a:ea typeface="ＭＳ Ｐゴシック"/>
                <a:cs typeface="Arial"/>
              </a:rPr>
              <a:t>	4. Late Career</a:t>
            </a:r>
          </a:p>
          <a:p>
            <a:pPr marL="0" indent="0">
              <a:spcBef>
                <a:spcPct val="0"/>
              </a:spcBef>
              <a:spcAft>
                <a:spcPct val="0"/>
              </a:spcAft>
              <a:buNone/>
            </a:pPr>
            <a:r>
              <a:rPr lang="en-US" sz="1600" dirty="0">
                <a:latin typeface="Arial"/>
                <a:ea typeface="ＭＳ Ｐゴシック"/>
                <a:cs typeface="Arial"/>
              </a:rPr>
              <a:t>	5. Retirement</a:t>
            </a:r>
          </a:p>
          <a:p>
            <a:pPr marL="0" indent="0">
              <a:spcBef>
                <a:spcPct val="0"/>
              </a:spcBef>
              <a:spcAft>
                <a:spcPct val="0"/>
              </a:spcAft>
              <a:buNone/>
            </a:pPr>
            <a:endParaRPr lang="en-US" sz="1600" dirty="0">
              <a:latin typeface="Arial"/>
              <a:ea typeface="ＭＳ Ｐゴシック"/>
              <a:cs typeface="Arial"/>
            </a:endParaRPr>
          </a:p>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If you had to place Eduardo into one of the above 5 categories, in which category would you place him and why?</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81210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424FE7-2197-8D47-B854-EECDFECBCD31}"/>
              </a:ext>
            </a:extLst>
          </p:cNvPr>
          <p:cNvSpPr>
            <a:spLocks noGrp="1"/>
          </p:cNvSpPr>
          <p:nvPr>
            <p:ph type="title"/>
          </p:nvPr>
        </p:nvSpPr>
        <p:spPr>
          <a:xfrm>
            <a:off x="457200" y="1069848"/>
            <a:ext cx="3650776" cy="1143000"/>
          </a:xfrm>
        </p:spPr>
        <p:txBody>
          <a:bodyPr/>
          <a:lstStyle/>
          <a:p>
            <a:r>
              <a:rPr lang="en-US" dirty="0"/>
              <a:t>Warm Up</a:t>
            </a:r>
          </a:p>
        </p:txBody>
      </p:sp>
      <p:sp>
        <p:nvSpPr>
          <p:cNvPr id="3" name="Content Placeholder 2">
            <a:extLst>
              <a:ext uri="{FF2B5EF4-FFF2-40B4-BE49-F238E27FC236}">
                <a16:creationId xmlns:a16="http://schemas.microsoft.com/office/drawing/2014/main" xmlns="" id="{70BDB664-4011-0243-8588-5E6AAA68E0D5}"/>
              </a:ext>
            </a:extLst>
          </p:cNvPr>
          <p:cNvSpPr>
            <a:spLocks noGrp="1"/>
          </p:cNvSpPr>
          <p:nvPr>
            <p:ph sz="half" idx="1"/>
          </p:nvPr>
        </p:nvSpPr>
        <p:spPr>
          <a:xfrm>
            <a:off x="457200" y="1937982"/>
            <a:ext cx="4038600" cy="4188181"/>
          </a:xfrm>
        </p:spPr>
        <p:txBody>
          <a:bodyPr/>
          <a:lstStyle/>
          <a:p>
            <a:pPr marL="0" indent="0">
              <a:buNone/>
            </a:pPr>
            <a:endParaRPr lang="en-US" sz="2400" i="1" dirty="0">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400" i="1" dirty="0">
                <a:latin typeface="Arial" panose="020B0604020202020204" pitchFamily="34" charset="0"/>
                <a:ea typeface="Calibri" panose="020F0502020204030204" pitchFamily="34" charset="0"/>
                <a:cs typeface="Arial" panose="020B0604020202020204" pitchFamily="34" charset="0"/>
              </a:rPr>
              <a:t>Meet Eduardo. Eduardo has just graduated college. In college, he earned a degree in computer science and he has just started a job maintaining the website for a local business.</a:t>
            </a:r>
          </a:p>
          <a:p>
            <a:pPr marL="0" indent="0">
              <a:buNone/>
            </a:pPr>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xmlns="" id="{E5C72CF5-A431-1E4F-9EBF-5D0DB5EC7104}"/>
              </a:ext>
            </a:extLst>
          </p:cNvPr>
          <p:cNvSpPr>
            <a:spLocks noGrp="1"/>
          </p:cNvSpPr>
          <p:nvPr>
            <p:ph sz="half" idx="2"/>
          </p:nvPr>
        </p:nvSpPr>
        <p:spPr>
          <a:xfrm>
            <a:off x="4648200" y="1069848"/>
            <a:ext cx="4038600" cy="5508373"/>
          </a:xfrm>
        </p:spPr>
        <p:txBody>
          <a:bodyPr/>
          <a:lstStyle/>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1. As a recent graduate who has just finished college, moved into his own place and started a new job, what are Eduardo’s sources of income?</a:t>
            </a:r>
          </a:p>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2. As a recent graduate who has just finished college, moved into his own place and started a new job, what do you suspect are some of Eduardo’s biggest expenses?</a:t>
            </a:r>
          </a:p>
          <a:p>
            <a:pPr marL="0" indent="0">
              <a:spcBef>
                <a:spcPct val="0"/>
              </a:spcBef>
              <a:spcAft>
                <a:spcPct val="0"/>
              </a:spcAft>
              <a:buNone/>
            </a:pPr>
            <a:r>
              <a:rPr lang="en-US" sz="1600" dirty="0">
                <a:latin typeface="Arial" panose="020B0604020202020204" pitchFamily="34" charset="0"/>
                <a:ea typeface="Times New Roman" panose="02020603050405020304" pitchFamily="18" charset="0"/>
                <a:cs typeface="Arial" panose="020B0604020202020204" pitchFamily="34" charset="0"/>
              </a:rPr>
              <a:t>3. We can think of </a:t>
            </a:r>
            <a:r>
              <a:rPr lang="en-US" sz="1600" dirty="0">
                <a:latin typeface="Arial"/>
                <a:ea typeface="ＭＳ Ｐゴシック"/>
                <a:cs typeface="Arial"/>
              </a:rPr>
              <a:t>your life as being broken into five categories:</a:t>
            </a:r>
          </a:p>
          <a:p>
            <a:pPr marL="0" indent="0">
              <a:spcBef>
                <a:spcPct val="0"/>
              </a:spcBef>
              <a:spcAft>
                <a:spcPct val="0"/>
              </a:spcAft>
              <a:buNone/>
            </a:pPr>
            <a:r>
              <a:rPr lang="en-US" sz="1600" dirty="0">
                <a:latin typeface="Arial"/>
                <a:ea typeface="ＭＳ Ｐゴシック"/>
                <a:cs typeface="Arial"/>
              </a:rPr>
              <a:t>	1. Education</a:t>
            </a:r>
          </a:p>
          <a:p>
            <a:pPr marL="0" indent="0">
              <a:spcBef>
                <a:spcPct val="0"/>
              </a:spcBef>
              <a:spcAft>
                <a:spcPct val="0"/>
              </a:spcAft>
              <a:buNone/>
            </a:pPr>
            <a:r>
              <a:rPr lang="en-US" sz="1600" dirty="0">
                <a:latin typeface="Arial"/>
                <a:ea typeface="ＭＳ Ｐゴシック"/>
                <a:cs typeface="Arial"/>
              </a:rPr>
              <a:t>	2. Early Career</a:t>
            </a:r>
          </a:p>
          <a:p>
            <a:pPr marL="0" indent="0">
              <a:spcBef>
                <a:spcPct val="0"/>
              </a:spcBef>
              <a:spcAft>
                <a:spcPct val="0"/>
              </a:spcAft>
              <a:buNone/>
            </a:pPr>
            <a:r>
              <a:rPr lang="en-US" sz="1600" dirty="0">
                <a:latin typeface="Arial"/>
                <a:ea typeface="ＭＳ Ｐゴシック"/>
                <a:cs typeface="Arial"/>
              </a:rPr>
              <a:t>	3. Family</a:t>
            </a:r>
          </a:p>
          <a:p>
            <a:pPr marL="0" indent="0">
              <a:spcBef>
                <a:spcPct val="0"/>
              </a:spcBef>
              <a:spcAft>
                <a:spcPct val="0"/>
              </a:spcAft>
              <a:buNone/>
            </a:pPr>
            <a:r>
              <a:rPr lang="en-US" sz="1600" dirty="0">
                <a:latin typeface="Arial"/>
                <a:ea typeface="ＭＳ Ｐゴシック"/>
                <a:cs typeface="Arial"/>
              </a:rPr>
              <a:t>	4. Late Career</a:t>
            </a:r>
          </a:p>
          <a:p>
            <a:pPr marL="0" indent="0">
              <a:spcBef>
                <a:spcPct val="0"/>
              </a:spcBef>
              <a:spcAft>
                <a:spcPct val="0"/>
              </a:spcAft>
              <a:buNone/>
            </a:pPr>
            <a:r>
              <a:rPr lang="en-US" sz="1600" dirty="0">
                <a:latin typeface="Arial"/>
                <a:ea typeface="ＭＳ Ｐゴシック"/>
                <a:cs typeface="Arial"/>
              </a:rPr>
              <a:t>	5. Retirement</a:t>
            </a:r>
          </a:p>
          <a:p>
            <a:pPr marL="0" indent="0">
              <a:spcBef>
                <a:spcPct val="0"/>
              </a:spcBef>
              <a:spcAft>
                <a:spcPct val="0"/>
              </a:spcAft>
              <a:buNone/>
            </a:pPr>
            <a:endParaRPr lang="en-US" sz="1600" dirty="0">
              <a:latin typeface="Arial"/>
              <a:ea typeface="ＭＳ Ｐゴシック"/>
              <a:cs typeface="Arial"/>
            </a:endParaRPr>
          </a:p>
          <a:p>
            <a:pPr marL="0" indent="0">
              <a:buNone/>
            </a:pPr>
            <a:r>
              <a:rPr lang="en-US" sz="1600" dirty="0">
                <a:latin typeface="Arial" panose="020B0604020202020204" pitchFamily="34" charset="0"/>
                <a:ea typeface="Times New Roman" panose="02020603050405020304" pitchFamily="18" charset="0"/>
                <a:cs typeface="Arial" panose="020B0604020202020204" pitchFamily="34" charset="0"/>
              </a:rPr>
              <a:t>If you had to place Eduardo into one of the above 5 categories, in which category would you place him and why?</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262614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DCA8D35-9630-1948-BB83-E1FDB912438F}"/>
              </a:ext>
            </a:extLst>
          </p:cNvPr>
          <p:cNvPicPr>
            <a:picLocks noChangeAspect="1"/>
          </p:cNvPicPr>
          <p:nvPr/>
        </p:nvPicPr>
        <p:blipFill>
          <a:blip r:embed="rId2"/>
          <a:stretch>
            <a:fillRect/>
          </a:stretch>
        </p:blipFill>
        <p:spPr>
          <a:xfrm>
            <a:off x="207000" y="2156002"/>
            <a:ext cx="8937000" cy="3632150"/>
          </a:xfrm>
          <a:prstGeom prst="rect">
            <a:avLst/>
          </a:prstGeom>
        </p:spPr>
      </p:pic>
      <p:sp>
        <p:nvSpPr>
          <p:cNvPr id="2" name="Title 1">
            <a:extLst>
              <a:ext uri="{FF2B5EF4-FFF2-40B4-BE49-F238E27FC236}">
                <a16:creationId xmlns:a16="http://schemas.microsoft.com/office/drawing/2014/main" xmlns="" id="{6201A23E-7C8E-B24E-8F5B-A82AF4A53155}"/>
              </a:ext>
            </a:extLst>
          </p:cNvPr>
          <p:cNvSpPr>
            <a:spLocks noGrp="1"/>
          </p:cNvSpPr>
          <p:nvPr>
            <p:ph type="title"/>
          </p:nvPr>
        </p:nvSpPr>
        <p:spPr/>
        <p:txBody>
          <a:bodyPr/>
          <a:lstStyle/>
          <a:p>
            <a:r>
              <a:rPr lang="en-US" dirty="0"/>
              <a:t>Google Classroom</a:t>
            </a:r>
          </a:p>
        </p:txBody>
      </p:sp>
      <p:sp>
        <p:nvSpPr>
          <p:cNvPr id="3" name="TextBox 2">
            <a:extLst>
              <a:ext uri="{FF2B5EF4-FFF2-40B4-BE49-F238E27FC236}">
                <a16:creationId xmlns:a16="http://schemas.microsoft.com/office/drawing/2014/main" xmlns="" id="{4F7CDA34-A6C8-3F4D-ABCB-EC59A018A992}"/>
              </a:ext>
            </a:extLst>
          </p:cNvPr>
          <p:cNvSpPr txBox="1"/>
          <p:nvPr/>
        </p:nvSpPr>
        <p:spPr>
          <a:xfrm>
            <a:off x="207000" y="5064877"/>
            <a:ext cx="7842211" cy="1446550"/>
          </a:xfrm>
          <a:prstGeom prst="rect">
            <a:avLst/>
          </a:prstGeom>
          <a:noFill/>
        </p:spPr>
        <p:txBody>
          <a:bodyPr wrap="none" rtlCol="0">
            <a:spAutoFit/>
          </a:bodyPr>
          <a:lstStyle/>
          <a:p>
            <a:r>
              <a:rPr lang="en-US" sz="4400" dirty="0"/>
              <a:t>Class code: keen5ve</a:t>
            </a:r>
            <a:endParaRPr lang="en-US" sz="4400" dirty="0">
              <a:hlinkClick r:id="rId3"/>
            </a:endParaRPr>
          </a:p>
          <a:p>
            <a:r>
              <a:rPr lang="en-US" sz="4400" dirty="0">
                <a:hlinkClick r:id="rId3"/>
              </a:rPr>
              <a:t>https://classroom.google.com/ </a:t>
            </a:r>
            <a:endParaRPr lang="en-US" sz="4400" dirty="0"/>
          </a:p>
        </p:txBody>
      </p:sp>
    </p:spTree>
    <p:extLst>
      <p:ext uri="{BB962C8B-B14F-4D97-AF65-F5344CB8AC3E}">
        <p14:creationId xmlns:p14="http://schemas.microsoft.com/office/powerpoint/2010/main" val="389617412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E6AE5-D9DC-9B4C-9569-A32CE9FA6D9B}"/>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xmlns="" id="{7ECE5925-572E-9540-AB27-873CC6FC12F0}"/>
              </a:ext>
            </a:extLst>
          </p:cNvPr>
          <p:cNvPicPr>
            <a:picLocks noChangeAspect="1"/>
          </p:cNvPicPr>
          <p:nvPr/>
        </p:nvPicPr>
        <p:blipFill>
          <a:blip r:embed="rId2"/>
          <a:stretch>
            <a:fillRect/>
          </a:stretch>
        </p:blipFill>
        <p:spPr>
          <a:xfrm>
            <a:off x="793865" y="1159865"/>
            <a:ext cx="7556270" cy="5365627"/>
          </a:xfrm>
          <a:prstGeom prst="rect">
            <a:avLst/>
          </a:prstGeom>
          <a:ln>
            <a:solidFill>
              <a:schemeClr val="tx1"/>
            </a:solidFill>
          </a:ln>
        </p:spPr>
      </p:pic>
      <p:sp>
        <p:nvSpPr>
          <p:cNvPr id="11" name="Rounded Rectangle 10">
            <a:extLst>
              <a:ext uri="{FF2B5EF4-FFF2-40B4-BE49-F238E27FC236}">
                <a16:creationId xmlns:a16="http://schemas.microsoft.com/office/drawing/2014/main" xmlns="" id="{37026DAC-069D-BD43-9E01-7608424FEC6C}"/>
              </a:ext>
            </a:extLst>
          </p:cNvPr>
          <p:cNvSpPr/>
          <p:nvPr/>
        </p:nvSpPr>
        <p:spPr>
          <a:xfrm>
            <a:off x="1518112" y="5868787"/>
            <a:ext cx="2039735" cy="429413"/>
          </a:xfrm>
          <a:prstGeom prst="roundRect">
            <a:avLst/>
          </a:prstGeom>
          <a:noFill/>
          <a:ln w="57150">
            <a:solidFill>
              <a:srgbClr val="005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D82FF686-3435-0448-ADC1-A40712164624}"/>
              </a:ext>
            </a:extLst>
          </p:cNvPr>
          <p:cNvCxnSpPr>
            <a:cxnSpLocks/>
          </p:cNvCxnSpPr>
          <p:nvPr/>
        </p:nvCxnSpPr>
        <p:spPr>
          <a:xfrm flipH="1">
            <a:off x="3674225" y="6035042"/>
            <a:ext cx="897775" cy="0"/>
          </a:xfrm>
          <a:prstGeom prst="straightConnector1">
            <a:avLst/>
          </a:prstGeom>
          <a:ln w="76200">
            <a:solidFill>
              <a:srgbClr val="005CB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3766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E6AE5-D9DC-9B4C-9569-A32CE9FA6D9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3AB6969-EF7E-E640-961E-96E1ABCA686A}"/>
              </a:ext>
            </a:extLst>
          </p:cNvPr>
          <p:cNvPicPr>
            <a:picLocks noChangeAspect="1"/>
          </p:cNvPicPr>
          <p:nvPr/>
        </p:nvPicPr>
        <p:blipFill>
          <a:blip r:embed="rId2"/>
          <a:stretch>
            <a:fillRect/>
          </a:stretch>
        </p:blipFill>
        <p:spPr>
          <a:xfrm>
            <a:off x="83127" y="1215248"/>
            <a:ext cx="8977745" cy="5158363"/>
          </a:xfrm>
          <a:prstGeom prst="rect">
            <a:avLst/>
          </a:prstGeom>
          <a:ln>
            <a:solidFill>
              <a:schemeClr val="tx1"/>
            </a:solidFill>
          </a:ln>
        </p:spPr>
      </p:pic>
      <p:sp>
        <p:nvSpPr>
          <p:cNvPr id="4" name="Rounded Rectangle 3">
            <a:extLst>
              <a:ext uri="{FF2B5EF4-FFF2-40B4-BE49-F238E27FC236}">
                <a16:creationId xmlns:a16="http://schemas.microsoft.com/office/drawing/2014/main" xmlns="" id="{F13CED99-25CE-0647-A3EC-A3E1F673F996}"/>
              </a:ext>
            </a:extLst>
          </p:cNvPr>
          <p:cNvSpPr/>
          <p:nvPr/>
        </p:nvSpPr>
        <p:spPr>
          <a:xfrm>
            <a:off x="831273" y="3429000"/>
            <a:ext cx="615141" cy="145473"/>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xmlns="" id="{070D5051-792B-FA4E-9045-D603BE66F0ED}"/>
              </a:ext>
            </a:extLst>
          </p:cNvPr>
          <p:cNvSpPr/>
          <p:nvPr/>
        </p:nvSpPr>
        <p:spPr>
          <a:xfrm>
            <a:off x="831273" y="4572416"/>
            <a:ext cx="1263534" cy="145473"/>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xmlns="" id="{28678E65-E817-7F44-AECE-D2F03B05DCCD}"/>
              </a:ext>
            </a:extLst>
          </p:cNvPr>
          <p:cNvSpPr/>
          <p:nvPr/>
        </p:nvSpPr>
        <p:spPr>
          <a:xfrm>
            <a:off x="814647" y="5651408"/>
            <a:ext cx="914400" cy="145473"/>
          </a:xfrm>
          <a:prstGeom prst="roundRect">
            <a:avLst/>
          </a:prstGeom>
          <a:solidFill>
            <a:srgbClr val="005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87685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1A23E-7C8E-B24E-8F5B-A82AF4A53155}"/>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xmlns="" id="{A3539856-3520-534D-BB5F-6ED2794B2C0D}"/>
              </a:ext>
            </a:extLst>
          </p:cNvPr>
          <p:cNvPicPr>
            <a:picLocks noChangeAspect="1"/>
          </p:cNvPicPr>
          <p:nvPr/>
        </p:nvPicPr>
        <p:blipFill>
          <a:blip r:embed="rId2"/>
          <a:stretch>
            <a:fillRect/>
          </a:stretch>
        </p:blipFill>
        <p:spPr>
          <a:xfrm>
            <a:off x="769632" y="1195973"/>
            <a:ext cx="7604736" cy="5163988"/>
          </a:xfrm>
          <a:prstGeom prst="rect">
            <a:avLst/>
          </a:prstGeom>
          <a:ln>
            <a:solidFill>
              <a:schemeClr val="tx1"/>
            </a:solidFill>
          </a:ln>
        </p:spPr>
      </p:pic>
    </p:spTree>
    <p:extLst>
      <p:ext uri="{BB962C8B-B14F-4D97-AF65-F5344CB8AC3E}">
        <p14:creationId xmlns:p14="http://schemas.microsoft.com/office/powerpoint/2010/main" val="280263762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ACDFF-FB21-3B47-BDC2-076F729F502E}"/>
              </a:ext>
            </a:extLst>
          </p:cNvPr>
          <p:cNvSpPr>
            <a:spLocks noGrp="1"/>
          </p:cNvSpPr>
          <p:nvPr>
            <p:ph type="title"/>
          </p:nvPr>
        </p:nvSpPr>
        <p:spPr/>
        <p:txBody>
          <a:bodyPr/>
          <a:lstStyle/>
          <a:p>
            <a:r>
              <a:rPr lang="en-US" dirty="0"/>
              <a:t>Structure</a:t>
            </a:r>
          </a:p>
        </p:txBody>
      </p:sp>
      <p:sp>
        <p:nvSpPr>
          <p:cNvPr id="5" name="Content Placeholder 2">
            <a:extLst>
              <a:ext uri="{FF2B5EF4-FFF2-40B4-BE49-F238E27FC236}">
                <a16:creationId xmlns:a16="http://schemas.microsoft.com/office/drawing/2014/main" xmlns="" id="{2139A7B8-66FC-9A48-B050-84A57023577E}"/>
              </a:ext>
            </a:extLst>
          </p:cNvPr>
          <p:cNvSpPr txBox="1">
            <a:spLocks/>
          </p:cNvSpPr>
          <p:nvPr/>
        </p:nvSpPr>
        <p:spPr bwMode="auto">
          <a:xfrm>
            <a:off x="457200" y="1945179"/>
            <a:ext cx="8229600" cy="4472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pPr>
            <a:r>
              <a:rPr lang="en-US" sz="2400" dirty="0">
                <a:latin typeface="Arial" panose="020B0604020202020204" pitchFamily="34" charset="0"/>
                <a:cs typeface="Arial" panose="020B0604020202020204" pitchFamily="34" charset="0"/>
              </a:rPr>
              <a:t>Often, the best educational experiences involve both </a:t>
            </a:r>
            <a:r>
              <a:rPr lang="en-US" sz="2400" i="1" dirty="0">
                <a:latin typeface="Arial" panose="020B0604020202020204" pitchFamily="34" charset="0"/>
                <a:cs typeface="Arial" panose="020B0604020202020204" pitchFamily="34" charset="0"/>
              </a:rPr>
              <a:t>Synchronous</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Asynchronous</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instruction:</a:t>
            </a:r>
            <a:endParaRPr lang="en-US" sz="2400" dirty="0">
              <a:latin typeface="Arial" panose="020B0604020202020204" pitchFamily="34" charset="0"/>
              <a:cs typeface="Arial" panose="020B0604020202020204" pitchFamily="34" charset="0"/>
            </a:endParaRPr>
          </a:p>
          <a:p>
            <a:pPr>
              <a:spcAft>
                <a:spcPts val="600"/>
              </a:spcAft>
            </a:pPr>
            <a:r>
              <a:rPr lang="en-US" sz="2400" b="1" dirty="0">
                <a:latin typeface="Arial" panose="020B0604020202020204" pitchFamily="34" charset="0"/>
                <a:cs typeface="Arial" panose="020B0604020202020204" pitchFamily="34" charset="0"/>
              </a:rPr>
              <a:t>Asynchronous Time: </a:t>
            </a:r>
            <a:r>
              <a:rPr lang="en-US" sz="2400" dirty="0">
                <a:latin typeface="Arial" panose="020B0604020202020204" pitchFamily="34" charset="0"/>
                <a:cs typeface="Arial" panose="020B0604020202020204" pitchFamily="34" charset="0"/>
              </a:rPr>
              <a:t>students engaging in an activity on their own at their own pace over the course of a period of </a:t>
            </a:r>
            <a:r>
              <a:rPr lang="en-US" sz="2400" dirty="0" smtClean="0">
                <a:latin typeface="Arial" panose="020B0604020202020204" pitchFamily="34" charset="0"/>
                <a:cs typeface="Arial" panose="020B0604020202020204" pitchFamily="34" charset="0"/>
              </a:rPr>
              <a:t>time</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i="1" dirty="0">
                <a:solidFill>
                  <a:srgbClr val="005CB9"/>
                </a:solidFill>
                <a:latin typeface="Arial" panose="020B0604020202020204" pitchFamily="34" charset="0"/>
                <a:cs typeface="Arial" panose="020B0604020202020204" pitchFamily="34" charset="0"/>
              </a:rPr>
              <a:t>Examples: Homework, </a:t>
            </a:r>
            <a:r>
              <a:rPr lang="en-US" sz="2400" i="1" dirty="0" smtClean="0">
                <a:solidFill>
                  <a:srgbClr val="005CB9"/>
                </a:solidFill>
                <a:latin typeface="Arial" panose="020B0604020202020204" pitchFamily="34" charset="0"/>
                <a:cs typeface="Arial" panose="020B0604020202020204" pitchFamily="34" charset="0"/>
              </a:rPr>
              <a:t>Projects, </a:t>
            </a:r>
            <a:r>
              <a:rPr lang="en-US" sz="2400" i="1" dirty="0">
                <a:solidFill>
                  <a:srgbClr val="005CB9"/>
                </a:solidFill>
                <a:latin typeface="Arial" panose="020B0604020202020204" pitchFamily="34" charset="0"/>
                <a:cs typeface="Arial" panose="020B0604020202020204" pitchFamily="34" charset="0"/>
              </a:rPr>
              <a:t>Online learning </a:t>
            </a:r>
            <a:r>
              <a:rPr lang="en-US" sz="2400" i="1" dirty="0" smtClean="0">
                <a:solidFill>
                  <a:srgbClr val="005CB9"/>
                </a:solidFill>
                <a:latin typeface="Arial" panose="020B0604020202020204" pitchFamily="34" charset="0"/>
                <a:cs typeface="Arial" panose="020B0604020202020204" pitchFamily="34" charset="0"/>
              </a:rPr>
              <a:t>modules,  </a:t>
            </a:r>
            <a:r>
              <a:rPr lang="en-US" sz="2400" i="1" dirty="0">
                <a:solidFill>
                  <a:srgbClr val="005CB9"/>
                </a:solidFill>
                <a:latin typeface="Arial" panose="020B0604020202020204" pitchFamily="34" charset="0"/>
                <a:cs typeface="Arial" panose="020B0604020202020204" pitchFamily="34" charset="0"/>
              </a:rPr>
              <a:t>Khan Academy</a:t>
            </a:r>
            <a:endParaRPr lang="en-US" sz="2400" b="1" dirty="0">
              <a:solidFill>
                <a:srgbClr val="005CB9"/>
              </a:solidFill>
              <a:latin typeface="Arial" panose="020B0604020202020204" pitchFamily="34" charset="0"/>
              <a:cs typeface="Arial" panose="020B0604020202020204" pitchFamily="34" charset="0"/>
            </a:endParaRPr>
          </a:p>
          <a:p>
            <a:pPr>
              <a:spcAft>
                <a:spcPts val="600"/>
              </a:spcAft>
            </a:pPr>
            <a:r>
              <a:rPr lang="en-US" sz="2400" b="1" dirty="0">
                <a:latin typeface="Arial" panose="020B0604020202020204" pitchFamily="34" charset="0"/>
                <a:cs typeface="Arial" panose="020B0604020202020204" pitchFamily="34" charset="0"/>
              </a:rPr>
              <a:t>Synchronous Time: </a:t>
            </a:r>
            <a:r>
              <a:rPr lang="en-US" sz="2400" dirty="0">
                <a:latin typeface="Arial" panose="020B0604020202020204" pitchFamily="34" charset="0"/>
                <a:cs typeface="Arial" panose="020B0604020202020204" pitchFamily="34" charset="0"/>
              </a:rPr>
              <a:t>students engaging in an activity at the same time </a:t>
            </a:r>
            <a:br>
              <a:rPr lang="en-US" sz="2400" dirty="0">
                <a:latin typeface="Arial" panose="020B0604020202020204" pitchFamily="34" charset="0"/>
                <a:cs typeface="Arial" panose="020B0604020202020204" pitchFamily="34" charset="0"/>
              </a:rPr>
            </a:br>
            <a:r>
              <a:rPr lang="en-US" sz="2400" i="1" dirty="0">
                <a:solidFill>
                  <a:srgbClr val="005CB9"/>
                </a:solidFill>
                <a:latin typeface="Arial" panose="020B0604020202020204" pitchFamily="34" charset="0"/>
                <a:cs typeface="Arial" panose="020B0604020202020204" pitchFamily="34" charset="0"/>
              </a:rPr>
              <a:t>Examples:  Activities in class,  Meeting with all students over zoom, Groupwork</a:t>
            </a:r>
          </a:p>
        </p:txBody>
      </p:sp>
    </p:spTree>
    <p:extLst>
      <p:ext uri="{BB962C8B-B14F-4D97-AF65-F5344CB8AC3E}">
        <p14:creationId xmlns:p14="http://schemas.microsoft.com/office/powerpoint/2010/main" val="39126712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ACDFF-FB21-3B47-BDC2-076F729F502E}"/>
              </a:ext>
            </a:extLst>
          </p:cNvPr>
          <p:cNvSpPr>
            <a:spLocks noGrp="1"/>
          </p:cNvSpPr>
          <p:nvPr>
            <p:ph type="title"/>
          </p:nvPr>
        </p:nvSpPr>
        <p:spPr/>
        <p:txBody>
          <a:bodyPr/>
          <a:lstStyle/>
          <a:p>
            <a:r>
              <a:rPr lang="en-US" dirty="0"/>
              <a:t>Structure</a:t>
            </a:r>
          </a:p>
        </p:txBody>
      </p:sp>
      <p:pic>
        <p:nvPicPr>
          <p:cNvPr id="3" name="Picture 2">
            <a:extLst>
              <a:ext uri="{FF2B5EF4-FFF2-40B4-BE49-F238E27FC236}">
                <a16:creationId xmlns:a16="http://schemas.microsoft.com/office/drawing/2014/main" xmlns="" id="{E3FB70CC-E91C-5C45-A077-30D8D0BD4492}"/>
              </a:ext>
            </a:extLst>
          </p:cNvPr>
          <p:cNvPicPr>
            <a:picLocks noChangeAspect="1"/>
          </p:cNvPicPr>
          <p:nvPr/>
        </p:nvPicPr>
        <p:blipFill>
          <a:blip r:embed="rId2"/>
          <a:stretch>
            <a:fillRect/>
          </a:stretch>
        </p:blipFill>
        <p:spPr>
          <a:xfrm>
            <a:off x="457200" y="2212848"/>
            <a:ext cx="3481467" cy="2944940"/>
          </a:xfrm>
          <a:prstGeom prst="rect">
            <a:avLst/>
          </a:prstGeom>
          <a:ln>
            <a:solidFill>
              <a:schemeClr val="tx1"/>
            </a:solidFill>
          </a:ln>
        </p:spPr>
      </p:pic>
      <p:pic>
        <p:nvPicPr>
          <p:cNvPr id="4" name="Picture 3">
            <a:extLst>
              <a:ext uri="{FF2B5EF4-FFF2-40B4-BE49-F238E27FC236}">
                <a16:creationId xmlns:a16="http://schemas.microsoft.com/office/drawing/2014/main" xmlns="" id="{4724280B-3578-1F45-B210-A031590072BB}"/>
              </a:ext>
            </a:extLst>
          </p:cNvPr>
          <p:cNvPicPr>
            <a:picLocks noChangeAspect="1"/>
          </p:cNvPicPr>
          <p:nvPr/>
        </p:nvPicPr>
        <p:blipFill>
          <a:blip r:embed="rId3"/>
          <a:stretch>
            <a:fillRect/>
          </a:stretch>
        </p:blipFill>
        <p:spPr>
          <a:xfrm>
            <a:off x="4349750" y="2212848"/>
            <a:ext cx="4337050" cy="2140795"/>
          </a:xfrm>
          <a:prstGeom prst="rect">
            <a:avLst/>
          </a:prstGeom>
          <a:ln>
            <a:solidFill>
              <a:schemeClr val="tx1"/>
            </a:solidFill>
          </a:ln>
        </p:spPr>
      </p:pic>
    </p:spTree>
    <p:extLst>
      <p:ext uri="{BB962C8B-B14F-4D97-AF65-F5344CB8AC3E}">
        <p14:creationId xmlns:p14="http://schemas.microsoft.com/office/powerpoint/2010/main" val="11203727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6ACDFF-FB21-3B47-BDC2-076F729F502E}"/>
              </a:ext>
            </a:extLst>
          </p:cNvPr>
          <p:cNvSpPr>
            <a:spLocks noGrp="1"/>
          </p:cNvSpPr>
          <p:nvPr>
            <p:ph type="title"/>
          </p:nvPr>
        </p:nvSpPr>
        <p:spPr/>
        <p:txBody>
          <a:bodyPr/>
          <a:lstStyle/>
          <a:p>
            <a:r>
              <a:rPr lang="en-US" dirty="0"/>
              <a:t>Structure</a:t>
            </a:r>
          </a:p>
        </p:txBody>
      </p:sp>
      <p:pic>
        <p:nvPicPr>
          <p:cNvPr id="3" name="Picture 2">
            <a:extLst>
              <a:ext uri="{FF2B5EF4-FFF2-40B4-BE49-F238E27FC236}">
                <a16:creationId xmlns:a16="http://schemas.microsoft.com/office/drawing/2014/main" xmlns="" id="{E20C1001-D87B-BA4E-86EE-F88C8783688E}"/>
              </a:ext>
            </a:extLst>
          </p:cNvPr>
          <p:cNvPicPr>
            <a:picLocks noChangeAspect="1"/>
          </p:cNvPicPr>
          <p:nvPr/>
        </p:nvPicPr>
        <p:blipFill>
          <a:blip r:embed="rId2"/>
          <a:stretch>
            <a:fillRect/>
          </a:stretch>
        </p:blipFill>
        <p:spPr>
          <a:xfrm>
            <a:off x="450991" y="2100261"/>
            <a:ext cx="3872745" cy="4378325"/>
          </a:xfrm>
          <a:prstGeom prst="rect">
            <a:avLst/>
          </a:prstGeom>
          <a:ln>
            <a:solidFill>
              <a:schemeClr val="tx1"/>
            </a:solidFill>
          </a:ln>
        </p:spPr>
      </p:pic>
      <p:pic>
        <p:nvPicPr>
          <p:cNvPr id="5" name="Picture 4">
            <a:extLst>
              <a:ext uri="{FF2B5EF4-FFF2-40B4-BE49-F238E27FC236}">
                <a16:creationId xmlns:a16="http://schemas.microsoft.com/office/drawing/2014/main" xmlns="" id="{81A9F2CE-B955-A441-8B4D-1B49C74B6A61}"/>
              </a:ext>
            </a:extLst>
          </p:cNvPr>
          <p:cNvPicPr>
            <a:picLocks noChangeAspect="1"/>
          </p:cNvPicPr>
          <p:nvPr/>
        </p:nvPicPr>
        <p:blipFill>
          <a:blip r:embed="rId3"/>
          <a:stretch>
            <a:fillRect/>
          </a:stretch>
        </p:blipFill>
        <p:spPr>
          <a:xfrm>
            <a:off x="4820266" y="2100261"/>
            <a:ext cx="3715939" cy="2014540"/>
          </a:xfrm>
          <a:prstGeom prst="rect">
            <a:avLst/>
          </a:prstGeom>
          <a:ln>
            <a:solidFill>
              <a:schemeClr val="tx1"/>
            </a:solidFill>
          </a:ln>
        </p:spPr>
      </p:pic>
    </p:spTree>
    <p:extLst>
      <p:ext uri="{BB962C8B-B14F-4D97-AF65-F5344CB8AC3E}">
        <p14:creationId xmlns:p14="http://schemas.microsoft.com/office/powerpoint/2010/main" val="4004437793"/>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847D28C-ED8B-7C45-9FF6-DB4729552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6538" y="1886407"/>
            <a:ext cx="2835076" cy="2649229"/>
          </a:xfrm>
          <a:prstGeom prst="rect">
            <a:avLst/>
          </a:prstGeom>
        </p:spPr>
      </p:pic>
      <p:sp>
        <p:nvSpPr>
          <p:cNvPr id="2" name="Title 1">
            <a:extLst>
              <a:ext uri="{FF2B5EF4-FFF2-40B4-BE49-F238E27FC236}">
                <a16:creationId xmlns:a16="http://schemas.microsoft.com/office/drawing/2014/main" xmlns="" id="{6C6ACDFF-FB21-3B47-BDC2-076F729F502E}"/>
              </a:ext>
            </a:extLst>
          </p:cNvPr>
          <p:cNvSpPr>
            <a:spLocks noGrp="1"/>
          </p:cNvSpPr>
          <p:nvPr>
            <p:ph type="title"/>
          </p:nvPr>
        </p:nvSpPr>
        <p:spPr/>
        <p:txBody>
          <a:bodyPr/>
          <a:lstStyle/>
          <a:p>
            <a:r>
              <a:rPr lang="en-US" dirty="0"/>
              <a:t>Structure</a:t>
            </a:r>
          </a:p>
        </p:txBody>
      </p:sp>
      <p:pic>
        <p:nvPicPr>
          <p:cNvPr id="3" name="Picture 2">
            <a:extLst>
              <a:ext uri="{FF2B5EF4-FFF2-40B4-BE49-F238E27FC236}">
                <a16:creationId xmlns:a16="http://schemas.microsoft.com/office/drawing/2014/main" xmlns="" id="{E20C1001-D87B-BA4E-86EE-F88C8783688E}"/>
              </a:ext>
            </a:extLst>
          </p:cNvPr>
          <p:cNvPicPr>
            <a:picLocks noChangeAspect="1"/>
          </p:cNvPicPr>
          <p:nvPr/>
        </p:nvPicPr>
        <p:blipFill>
          <a:blip r:embed="rId3"/>
          <a:stretch>
            <a:fillRect/>
          </a:stretch>
        </p:blipFill>
        <p:spPr>
          <a:xfrm>
            <a:off x="457200" y="2100261"/>
            <a:ext cx="3872745" cy="4378325"/>
          </a:xfrm>
          <a:prstGeom prst="rect">
            <a:avLst/>
          </a:prstGeom>
          <a:ln>
            <a:solidFill>
              <a:schemeClr val="tx1"/>
            </a:solidFill>
          </a:ln>
        </p:spPr>
      </p:pic>
      <p:sp>
        <p:nvSpPr>
          <p:cNvPr id="8" name="Rounded Rectangle 7">
            <a:extLst>
              <a:ext uri="{FF2B5EF4-FFF2-40B4-BE49-F238E27FC236}">
                <a16:creationId xmlns:a16="http://schemas.microsoft.com/office/drawing/2014/main" xmlns="" id="{3875E13E-D121-E647-8A03-5ACAB28856C9}"/>
              </a:ext>
            </a:extLst>
          </p:cNvPr>
          <p:cNvSpPr/>
          <p:nvPr/>
        </p:nvSpPr>
        <p:spPr>
          <a:xfrm>
            <a:off x="171450" y="5157788"/>
            <a:ext cx="4357687" cy="1320798"/>
          </a:xfrm>
          <a:prstGeom prst="roundRect">
            <a:avLst/>
          </a:prstGeom>
          <a:noFill/>
          <a:ln w="57150">
            <a:solidFill>
              <a:srgbClr val="005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49068C87-AC9D-454D-BDAF-32DD29FB01A3}"/>
              </a:ext>
            </a:extLst>
          </p:cNvPr>
          <p:cNvCxnSpPr>
            <a:cxnSpLocks/>
          </p:cNvCxnSpPr>
          <p:nvPr/>
        </p:nvCxnSpPr>
        <p:spPr>
          <a:xfrm flipV="1">
            <a:off x="4529137" y="5462923"/>
            <a:ext cx="700424" cy="52056"/>
          </a:xfrm>
          <a:prstGeom prst="straightConnector1">
            <a:avLst/>
          </a:prstGeom>
          <a:ln w="76200">
            <a:solidFill>
              <a:srgbClr val="005CB8"/>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C32C411B-A72D-3648-A42A-FA0F41948C92}"/>
              </a:ext>
            </a:extLst>
          </p:cNvPr>
          <p:cNvSpPr txBox="1"/>
          <p:nvPr/>
        </p:nvSpPr>
        <p:spPr>
          <a:xfrm>
            <a:off x="5229561" y="4447261"/>
            <a:ext cx="3601539" cy="2031325"/>
          </a:xfrm>
          <a:prstGeom prst="rect">
            <a:avLst/>
          </a:prstGeom>
          <a:solidFill>
            <a:srgbClr val="005CB8"/>
          </a:solidFill>
        </p:spPr>
        <p:txBody>
          <a:bodyPr wrap="square" rtlCol="0">
            <a:spAutoFit/>
          </a:bodyPr>
          <a:lstStyle/>
          <a:p>
            <a:r>
              <a:rPr lang="en-US" dirty="0">
                <a:solidFill>
                  <a:schemeClr val="bg1"/>
                </a:solidFill>
              </a:rPr>
              <a:t>We believe it’s important to include instruction on Present Value, even in normal compulsory mathematics education, and as we will see, any study of the Financial Life Cycle necessitates it.</a:t>
            </a:r>
          </a:p>
        </p:txBody>
      </p:sp>
    </p:spTree>
    <p:extLst>
      <p:ext uri="{BB962C8B-B14F-4D97-AF65-F5344CB8AC3E}">
        <p14:creationId xmlns:p14="http://schemas.microsoft.com/office/powerpoint/2010/main" val="2201461856"/>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D93CC-94BA-5C44-A794-4EEA6C729B42}"/>
              </a:ext>
            </a:extLst>
          </p:cNvPr>
          <p:cNvSpPr>
            <a:spLocks noGrp="1"/>
          </p:cNvSpPr>
          <p:nvPr>
            <p:ph type="title"/>
          </p:nvPr>
        </p:nvSpPr>
        <p:spPr/>
        <p:txBody>
          <a:bodyPr/>
          <a:lstStyle/>
          <a:p>
            <a:r>
              <a:rPr lang="en-US" sz="4800" dirty="0"/>
              <a:t>Learning Management Systems</a:t>
            </a:r>
          </a:p>
        </p:txBody>
      </p:sp>
      <p:sp>
        <p:nvSpPr>
          <p:cNvPr id="3" name="Content Placeholder 2">
            <a:extLst>
              <a:ext uri="{FF2B5EF4-FFF2-40B4-BE49-F238E27FC236}">
                <a16:creationId xmlns:a16="http://schemas.microsoft.com/office/drawing/2014/main" xmlns="" id="{F30FE74E-7A73-3E49-A0E8-68D6D4B05011}"/>
              </a:ext>
            </a:extLst>
          </p:cNvPr>
          <p:cNvSpPr txBox="1">
            <a:spLocks/>
          </p:cNvSpPr>
          <p:nvPr/>
        </p:nvSpPr>
        <p:spPr bwMode="auto">
          <a:xfrm>
            <a:off x="457200" y="2212848"/>
            <a:ext cx="8229600" cy="4175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latin typeface="Arial" panose="020B0604020202020204" pitchFamily="34" charset="0"/>
                <a:ea typeface="ＭＳ Ｐゴシック"/>
                <a:cs typeface="Arial" panose="020B0604020202020204" pitchFamily="34" charset="0"/>
              </a:rPr>
              <a:t>Google Classroom</a:t>
            </a:r>
          </a:p>
          <a:p>
            <a:r>
              <a:rPr lang="en-US" sz="2400" dirty="0">
                <a:latin typeface="Arial" panose="020B0604020202020204" pitchFamily="34" charset="0"/>
                <a:ea typeface="ＭＳ Ｐゴシック"/>
                <a:cs typeface="Arial" panose="020B0604020202020204" pitchFamily="34" charset="0"/>
              </a:rPr>
              <a:t>Canvas</a:t>
            </a:r>
          </a:p>
          <a:p>
            <a:r>
              <a:rPr lang="en-US" sz="2400" dirty="0">
                <a:latin typeface="Arial" panose="020B0604020202020204" pitchFamily="34" charset="0"/>
                <a:ea typeface="ＭＳ Ｐゴシック"/>
                <a:cs typeface="Arial" panose="020B0604020202020204" pitchFamily="34" charset="0"/>
              </a:rPr>
              <a:t>Blackboard</a:t>
            </a:r>
          </a:p>
          <a:p>
            <a:r>
              <a:rPr lang="en-US" sz="2400" dirty="0">
                <a:latin typeface="Arial" panose="020B0604020202020204" pitchFamily="34" charset="0"/>
                <a:ea typeface="ＭＳ Ｐゴシック"/>
                <a:cs typeface="Arial" panose="020B0604020202020204" pitchFamily="34" charset="0"/>
              </a:rPr>
              <a:t>Schoology</a:t>
            </a:r>
          </a:p>
          <a:p>
            <a:r>
              <a:rPr lang="en-US" sz="2400" dirty="0">
                <a:latin typeface="Arial" panose="020B0604020202020204" pitchFamily="34" charset="0"/>
                <a:ea typeface="ＭＳ Ｐゴシック"/>
                <a:cs typeface="Arial" panose="020B0604020202020204" pitchFamily="34" charset="0"/>
              </a:rPr>
              <a:t>Edmodo</a:t>
            </a:r>
          </a:p>
          <a:p>
            <a:endParaRPr lang="en-US" sz="2400" dirty="0">
              <a:latin typeface="Arial" panose="020B0604020202020204" pitchFamily="34" charset="0"/>
              <a:ea typeface="ＭＳ Ｐゴシック"/>
              <a:cs typeface="Arial" panose="020B0604020202020204" pitchFamily="34" charset="0"/>
            </a:endParaRPr>
          </a:p>
          <a:p>
            <a:pPr marL="0" indent="0" defTabSz="905255">
              <a:buFont typeface="Arial" pitchFamily="-108" charset="0"/>
              <a:buNone/>
              <a:defRPr sz="3168"/>
            </a:pPr>
            <a:endParaRPr lang="en-US" sz="2750" dirty="0">
              <a:latin typeface="+mj-lt"/>
            </a:endParaRPr>
          </a:p>
        </p:txBody>
      </p:sp>
    </p:spTree>
    <p:extLst>
      <p:ext uri="{BB962C8B-B14F-4D97-AF65-F5344CB8AC3E}">
        <p14:creationId xmlns:p14="http://schemas.microsoft.com/office/powerpoint/2010/main" val="25892174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xmlns=""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1AB7B7-2A14-EC4C-8532-FC458E9F6E2E}"/>
              </a:ext>
            </a:extLst>
          </p:cNvPr>
          <p:cNvSpPr>
            <a:spLocks noGrp="1"/>
          </p:cNvSpPr>
          <p:nvPr>
            <p:ph type="title"/>
          </p:nvPr>
        </p:nvSpPr>
        <p:spPr/>
        <p:txBody>
          <a:bodyPr/>
          <a:lstStyle/>
          <a:p>
            <a:r>
              <a:rPr lang="en-US" dirty="0"/>
              <a:t>Modules</a:t>
            </a:r>
          </a:p>
        </p:txBody>
      </p:sp>
      <p:pic>
        <p:nvPicPr>
          <p:cNvPr id="3" name="Picture 2">
            <a:extLst>
              <a:ext uri="{FF2B5EF4-FFF2-40B4-BE49-F238E27FC236}">
                <a16:creationId xmlns:a16="http://schemas.microsoft.com/office/drawing/2014/main" xmlns="" id="{6BFC0DA2-7F0E-8C49-A61D-5D1F6CB4A6B5}"/>
              </a:ext>
            </a:extLst>
          </p:cNvPr>
          <p:cNvPicPr>
            <a:picLocks noChangeAspect="1"/>
          </p:cNvPicPr>
          <p:nvPr/>
        </p:nvPicPr>
        <p:blipFill>
          <a:blip r:embed="rId2"/>
          <a:stretch>
            <a:fillRect/>
          </a:stretch>
        </p:blipFill>
        <p:spPr>
          <a:xfrm>
            <a:off x="1415845" y="2407410"/>
            <a:ext cx="6312310" cy="3972897"/>
          </a:xfrm>
          <a:prstGeom prst="rect">
            <a:avLst/>
          </a:prstGeom>
          <a:ln>
            <a:solidFill>
              <a:schemeClr val="tx1"/>
            </a:solidFill>
          </a:ln>
        </p:spPr>
      </p:pic>
    </p:spTree>
    <p:extLst>
      <p:ext uri="{BB962C8B-B14F-4D97-AF65-F5344CB8AC3E}">
        <p14:creationId xmlns:p14="http://schemas.microsoft.com/office/powerpoint/2010/main" val="1852451758"/>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6AFEF2-82C3-C54E-9EDC-14742B487BA8}"/>
              </a:ext>
            </a:extLst>
          </p:cNvPr>
          <p:cNvSpPr>
            <a:spLocks noGrp="1"/>
          </p:cNvSpPr>
          <p:nvPr>
            <p:ph type="title"/>
          </p:nvPr>
        </p:nvSpPr>
        <p:spPr/>
        <p:txBody>
          <a:bodyPr/>
          <a:lstStyle/>
          <a:p>
            <a:r>
              <a:rPr lang="en-US" sz="4000" dirty="0"/>
              <a:t>Textbooks, Workbooks &amp; Notes</a:t>
            </a:r>
          </a:p>
        </p:txBody>
      </p:sp>
      <p:pic>
        <p:nvPicPr>
          <p:cNvPr id="3" name="Picture 2">
            <a:extLst>
              <a:ext uri="{FF2B5EF4-FFF2-40B4-BE49-F238E27FC236}">
                <a16:creationId xmlns:a16="http://schemas.microsoft.com/office/drawing/2014/main" xmlns="" id="{7CAC6BC5-F228-544F-919A-DDF15719101C}"/>
              </a:ext>
            </a:extLst>
          </p:cNvPr>
          <p:cNvPicPr>
            <a:picLocks noChangeAspect="1"/>
          </p:cNvPicPr>
          <p:nvPr/>
        </p:nvPicPr>
        <p:blipFill>
          <a:blip r:embed="rId2"/>
          <a:stretch>
            <a:fillRect/>
          </a:stretch>
        </p:blipFill>
        <p:spPr>
          <a:xfrm>
            <a:off x="1461350" y="2212848"/>
            <a:ext cx="6221300" cy="4108575"/>
          </a:xfrm>
          <a:prstGeom prst="rect">
            <a:avLst/>
          </a:prstGeom>
          <a:ln>
            <a:solidFill>
              <a:schemeClr val="tx1"/>
            </a:solidFill>
          </a:ln>
        </p:spPr>
      </p:pic>
    </p:spTree>
    <p:extLst>
      <p:ext uri="{BB962C8B-B14F-4D97-AF65-F5344CB8AC3E}">
        <p14:creationId xmlns:p14="http://schemas.microsoft.com/office/powerpoint/2010/main" val="329016554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225F07-056C-7A4B-B204-587520633C08}"/>
              </a:ext>
            </a:extLst>
          </p:cNvPr>
          <p:cNvSpPr>
            <a:spLocks noGrp="1"/>
          </p:cNvSpPr>
          <p:nvPr>
            <p:ph type="title"/>
          </p:nvPr>
        </p:nvSpPr>
        <p:spPr>
          <a:xfrm>
            <a:off x="5120322" y="1187835"/>
            <a:ext cx="3566478" cy="1143000"/>
          </a:xfrm>
        </p:spPr>
        <p:txBody>
          <a:bodyPr/>
          <a:lstStyle/>
          <a:p>
            <a:pPr>
              <a:lnSpc>
                <a:spcPct val="100000"/>
              </a:lnSpc>
            </a:pPr>
            <a:r>
              <a:rPr lang="en-US" sz="4400" dirty="0"/>
              <a:t>Google Forms</a:t>
            </a:r>
          </a:p>
        </p:txBody>
      </p:sp>
      <p:pic>
        <p:nvPicPr>
          <p:cNvPr id="4" name="Picture 3">
            <a:extLst>
              <a:ext uri="{FF2B5EF4-FFF2-40B4-BE49-F238E27FC236}">
                <a16:creationId xmlns:a16="http://schemas.microsoft.com/office/drawing/2014/main" xmlns="" id="{5466537D-F251-A54A-829E-CECD89AC601D}"/>
              </a:ext>
            </a:extLst>
          </p:cNvPr>
          <p:cNvPicPr>
            <a:picLocks noChangeAspect="1"/>
          </p:cNvPicPr>
          <p:nvPr/>
        </p:nvPicPr>
        <p:blipFill>
          <a:blip r:embed="rId2"/>
          <a:stretch>
            <a:fillRect/>
          </a:stretch>
        </p:blipFill>
        <p:spPr>
          <a:xfrm>
            <a:off x="5164394" y="2424663"/>
            <a:ext cx="3876194" cy="4146013"/>
          </a:xfrm>
          <a:prstGeom prst="rect">
            <a:avLst/>
          </a:prstGeom>
        </p:spPr>
      </p:pic>
      <p:pic>
        <p:nvPicPr>
          <p:cNvPr id="6" name="Picture 5">
            <a:extLst>
              <a:ext uri="{FF2B5EF4-FFF2-40B4-BE49-F238E27FC236}">
                <a16:creationId xmlns:a16="http://schemas.microsoft.com/office/drawing/2014/main" xmlns="" id="{7850394F-9B9A-014E-9AF9-6EE4F7A7FFEF}"/>
              </a:ext>
            </a:extLst>
          </p:cNvPr>
          <p:cNvPicPr>
            <a:picLocks noChangeAspect="1"/>
          </p:cNvPicPr>
          <p:nvPr/>
        </p:nvPicPr>
        <p:blipFill>
          <a:blip r:embed="rId3"/>
          <a:stretch>
            <a:fillRect/>
          </a:stretch>
        </p:blipFill>
        <p:spPr>
          <a:xfrm>
            <a:off x="103412" y="1157365"/>
            <a:ext cx="4940710" cy="5428059"/>
          </a:xfrm>
          <a:prstGeom prst="rect">
            <a:avLst/>
          </a:prstGeom>
        </p:spPr>
      </p:pic>
    </p:spTree>
    <p:extLst>
      <p:ext uri="{BB962C8B-B14F-4D97-AF65-F5344CB8AC3E}">
        <p14:creationId xmlns:p14="http://schemas.microsoft.com/office/powerpoint/2010/main" val="245322663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Question Design</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198" y="2212848"/>
            <a:ext cx="4050890" cy="4175760"/>
          </a:xfrm>
        </p:spPr>
        <p:txBody>
          <a:bodyPr>
            <a:noAutofit/>
          </a:bodyPr>
          <a:lstStyle/>
          <a:p>
            <a:pPr marL="0" indent="0">
              <a:buNone/>
            </a:pPr>
            <a:r>
              <a:rPr lang="en-US" sz="2400" b="1" dirty="0">
                <a:latin typeface="Arial" panose="020B0604020202020204" pitchFamily="34" charset="0"/>
                <a:ea typeface="ＭＳ Ｐゴシック"/>
                <a:cs typeface="Arial" panose="020B0604020202020204" pitchFamily="34" charset="0"/>
              </a:rPr>
              <a:t>Multiple choice</a:t>
            </a:r>
          </a:p>
          <a:p>
            <a:r>
              <a:rPr lang="en-US" sz="2400" dirty="0">
                <a:latin typeface="Arial" panose="020B0604020202020204" pitchFamily="34" charset="0"/>
                <a:ea typeface="ＭＳ Ｐゴシック"/>
                <a:cs typeface="Arial" panose="020B0604020202020204" pitchFamily="34" charset="0"/>
              </a:rPr>
              <a:t>Students get immediate feedback</a:t>
            </a:r>
          </a:p>
          <a:p>
            <a:r>
              <a:rPr lang="en-US" sz="2400" dirty="0">
                <a:latin typeface="Arial" panose="020B0604020202020204" pitchFamily="34" charset="0"/>
                <a:ea typeface="ＭＳ Ｐゴシック"/>
                <a:cs typeface="Arial" panose="020B0604020202020204" pitchFamily="34" charset="0"/>
              </a:rPr>
              <a:t>Limited to certain kinds of questions</a:t>
            </a:r>
          </a:p>
          <a:p>
            <a:r>
              <a:rPr lang="en-US" sz="2400" dirty="0">
                <a:latin typeface="Arial" panose="020B0604020202020204" pitchFamily="34" charset="0"/>
                <a:ea typeface="ＭＳ Ｐゴシック"/>
                <a:cs typeface="Arial" panose="020B0604020202020204" pitchFamily="34" charset="0"/>
              </a:rPr>
              <a:t>Easy Grading</a:t>
            </a:r>
          </a:p>
          <a:p>
            <a:r>
              <a:rPr lang="en-US" sz="2400" dirty="0">
                <a:latin typeface="Arial" panose="020B0604020202020204" pitchFamily="34" charset="0"/>
                <a:ea typeface="ＭＳ Ｐゴシック"/>
                <a:cs typeface="Arial" panose="020B0604020202020204" pitchFamily="34" charset="0"/>
              </a:rPr>
              <a:t>Issues related to giving answer options </a:t>
            </a:r>
          </a:p>
        </p:txBody>
      </p:sp>
      <p:sp>
        <p:nvSpPr>
          <p:cNvPr id="5" name="Content Placeholder 2">
            <a:extLst>
              <a:ext uri="{FF2B5EF4-FFF2-40B4-BE49-F238E27FC236}">
                <a16:creationId xmlns:a16="http://schemas.microsoft.com/office/drawing/2014/main" xmlns="" id="{6CD7974E-B6E1-DB4B-B407-239490D8EF6E}"/>
              </a:ext>
            </a:extLst>
          </p:cNvPr>
          <p:cNvSpPr txBox="1">
            <a:spLocks/>
          </p:cNvSpPr>
          <p:nvPr/>
        </p:nvSpPr>
        <p:spPr bwMode="auto">
          <a:xfrm>
            <a:off x="4635913" y="2212848"/>
            <a:ext cx="4050890" cy="43501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108" charset="0"/>
              <a:buNone/>
            </a:pPr>
            <a:r>
              <a:rPr lang="en-US" sz="2400" b="1" dirty="0">
                <a:latin typeface="Arial" panose="020B0604020202020204" pitchFamily="34" charset="0"/>
                <a:ea typeface="ＭＳ Ｐゴシック"/>
                <a:cs typeface="Arial" panose="020B0604020202020204" pitchFamily="34" charset="0"/>
              </a:rPr>
              <a:t>Open-ended</a:t>
            </a:r>
          </a:p>
          <a:p>
            <a:r>
              <a:rPr lang="en-US" sz="2400" dirty="0">
                <a:latin typeface="Arial" panose="020B0604020202020204" pitchFamily="34" charset="0"/>
                <a:ea typeface="ＭＳ Ｐゴシック"/>
                <a:cs typeface="Arial" panose="020B0604020202020204" pitchFamily="34" charset="0"/>
              </a:rPr>
              <a:t>Students need to wait for feedback</a:t>
            </a:r>
          </a:p>
          <a:p>
            <a:r>
              <a:rPr lang="en-US" sz="2400" dirty="0">
                <a:latin typeface="Arial" panose="020B0604020202020204" pitchFamily="34" charset="0"/>
                <a:ea typeface="ＭＳ Ｐゴシック"/>
                <a:cs typeface="Arial" panose="020B0604020202020204" pitchFamily="34" charset="0"/>
              </a:rPr>
              <a:t>Can ask a broader scope of questions</a:t>
            </a:r>
          </a:p>
          <a:p>
            <a:r>
              <a:rPr lang="en-US" sz="2400" dirty="0">
                <a:latin typeface="Arial" panose="020B0604020202020204" pitchFamily="34" charset="0"/>
                <a:ea typeface="ＭＳ Ｐゴシック"/>
                <a:cs typeface="Arial" panose="020B0604020202020204" pitchFamily="34" charset="0"/>
              </a:rPr>
              <a:t>More grading</a:t>
            </a:r>
          </a:p>
          <a:p>
            <a:r>
              <a:rPr lang="en-US" sz="2400" dirty="0">
                <a:latin typeface="Arial" panose="020B0604020202020204" pitchFamily="34" charset="0"/>
                <a:ea typeface="ＭＳ Ｐゴシック"/>
                <a:cs typeface="Arial" panose="020B0604020202020204" pitchFamily="34" charset="0"/>
              </a:rPr>
              <a:t>Avoids issues related to giving answer options </a:t>
            </a:r>
          </a:p>
        </p:txBody>
      </p:sp>
    </p:spTree>
    <p:extLst>
      <p:ext uri="{BB962C8B-B14F-4D97-AF65-F5344CB8AC3E}">
        <p14:creationId xmlns:p14="http://schemas.microsoft.com/office/powerpoint/2010/main" val="150053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 calcmode="lin" valueType="num">
                                      <p:cBhvr additive="base">
                                        <p:cTn id="4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 calcmode="lin" valueType="num">
                                      <p:cBhvr additive="base">
                                        <p:cTn id="4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 calcmode="lin" valueType="num">
                                      <p:cBhvr additive="base">
                                        <p:cTn id="5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anim calcmode="lin" valueType="num">
                                      <p:cBhvr additive="base">
                                        <p:cTn id="6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6151E05-0BC9-E241-AF69-3EECC7C8CB8A}"/>
              </a:ext>
            </a:extLst>
          </p:cNvPr>
          <p:cNvPicPr>
            <a:picLocks noChangeAspect="1"/>
          </p:cNvPicPr>
          <p:nvPr/>
        </p:nvPicPr>
        <p:blipFill>
          <a:blip r:embed="rId2"/>
          <a:stretch>
            <a:fillRect/>
          </a:stretch>
        </p:blipFill>
        <p:spPr>
          <a:xfrm>
            <a:off x="1086624" y="1180408"/>
            <a:ext cx="6970752" cy="5375564"/>
          </a:xfrm>
          <a:prstGeom prst="rect">
            <a:avLst/>
          </a:prstGeom>
          <a:ln>
            <a:solidFill>
              <a:schemeClr val="tx1"/>
            </a:solidFill>
          </a:ln>
        </p:spPr>
      </p:pic>
      <p:sp>
        <p:nvSpPr>
          <p:cNvPr id="2" name="Title 1">
            <a:extLst>
              <a:ext uri="{FF2B5EF4-FFF2-40B4-BE49-F238E27FC236}">
                <a16:creationId xmlns:a16="http://schemas.microsoft.com/office/drawing/2014/main" xmlns="" id="{74F23DA7-62DC-6A4F-8896-52CA3A17AF2B}"/>
              </a:ext>
            </a:extLst>
          </p:cNvPr>
          <p:cNvSpPr>
            <a:spLocks noGrp="1"/>
          </p:cNvSpPr>
          <p:nvPr>
            <p:ph type="title"/>
          </p:nvPr>
        </p:nvSpPr>
        <p:spPr>
          <a:xfrm>
            <a:off x="457200" y="1047404"/>
            <a:ext cx="8229600" cy="1143000"/>
          </a:xfrm>
        </p:spPr>
        <p:txBody>
          <a:bodyPr/>
          <a:lstStyle/>
          <a:p>
            <a:endParaRPr lang="en-US" dirty="0"/>
          </a:p>
        </p:txBody>
      </p:sp>
    </p:spTree>
    <p:extLst>
      <p:ext uri="{BB962C8B-B14F-4D97-AF65-F5344CB8AC3E}">
        <p14:creationId xmlns:p14="http://schemas.microsoft.com/office/powerpoint/2010/main" val="848829966"/>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452638-5D5B-BD40-94A9-AF146B3A64F8}"/>
              </a:ext>
            </a:extLst>
          </p:cNvPr>
          <p:cNvSpPr>
            <a:spLocks noGrp="1"/>
          </p:cNvSpPr>
          <p:nvPr>
            <p:ph type="title"/>
          </p:nvPr>
        </p:nvSpPr>
        <p:spPr>
          <a:xfrm>
            <a:off x="415636" y="1502639"/>
            <a:ext cx="5486399" cy="1646902"/>
          </a:xfrm>
        </p:spPr>
        <p:txBody>
          <a:bodyPr/>
          <a:lstStyle/>
          <a:p>
            <a:r>
              <a:rPr lang="en-US" sz="4400" dirty="0">
                <a:latin typeface="Arial" panose="020B0604020202020204" pitchFamily="34" charset="0"/>
                <a:cs typeface="Arial" panose="020B0604020202020204" pitchFamily="34" charset="0"/>
              </a:rPr>
              <a:t>Present Value:</a:t>
            </a:r>
            <a:br>
              <a:rPr lang="en-US" sz="44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Discounting</a:t>
            </a:r>
            <a:r>
              <a:rPr lang="en-US" sz="4400" dirty="0">
                <a:latin typeface="Arial" panose="020B0604020202020204" pitchFamily="34" charset="0"/>
                <a:cs typeface="Arial" panose="020B0604020202020204" pitchFamily="34" charset="0"/>
              </a:rPr>
              <a:t> Formula</a:t>
            </a:r>
          </a:p>
        </p:txBody>
      </p:sp>
      <p:pic>
        <p:nvPicPr>
          <p:cNvPr id="4" name="Content Placeholder 3">
            <a:extLst>
              <a:ext uri="{FF2B5EF4-FFF2-40B4-BE49-F238E27FC236}">
                <a16:creationId xmlns:a16="http://schemas.microsoft.com/office/drawing/2014/main" xmlns="" id="{62A95123-A0B8-6D40-9CC6-547BC3DB990E}"/>
              </a:ext>
            </a:extLst>
          </p:cNvPr>
          <p:cNvPicPr>
            <a:picLocks noGrp="1" noChangeAspect="1"/>
          </p:cNvPicPr>
          <p:nvPr>
            <p:ph idx="1"/>
          </p:nvPr>
        </p:nvPicPr>
        <p:blipFill>
          <a:blip r:embed="rId2"/>
          <a:stretch>
            <a:fillRect/>
          </a:stretch>
        </p:blipFill>
        <p:spPr>
          <a:xfrm>
            <a:off x="812800" y="3490363"/>
            <a:ext cx="7518400" cy="2476500"/>
          </a:xfrm>
          <a:prstGeom prst="rect">
            <a:avLst/>
          </a:prstGeom>
        </p:spPr>
      </p:pic>
      <p:pic>
        <p:nvPicPr>
          <p:cNvPr id="7" name="Picture 6">
            <a:extLst>
              <a:ext uri="{FF2B5EF4-FFF2-40B4-BE49-F238E27FC236}">
                <a16:creationId xmlns:a16="http://schemas.microsoft.com/office/drawing/2014/main" xmlns="" id="{F847D28C-ED8B-7C45-9FF6-DB47295526A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748424" y="1161817"/>
            <a:ext cx="2433147" cy="2349328"/>
          </a:xfrm>
          <a:prstGeom prst="rect">
            <a:avLst/>
          </a:prstGeom>
        </p:spPr>
      </p:pic>
    </p:spTree>
    <p:extLst>
      <p:ext uri="{BB962C8B-B14F-4D97-AF65-F5344CB8AC3E}">
        <p14:creationId xmlns:p14="http://schemas.microsoft.com/office/powerpoint/2010/main" val="476175006"/>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452638-5D5B-BD40-94A9-AF146B3A64F8}"/>
              </a:ext>
            </a:extLst>
          </p:cNvPr>
          <p:cNvSpPr>
            <a:spLocks noGrp="1"/>
          </p:cNvSpPr>
          <p:nvPr>
            <p:ph type="title"/>
          </p:nvPr>
        </p:nvSpPr>
        <p:spPr>
          <a:xfrm>
            <a:off x="457200" y="1234439"/>
            <a:ext cx="8229600" cy="1143000"/>
          </a:xfrm>
        </p:spPr>
        <p:txBody>
          <a:bodyPr/>
          <a:lstStyle/>
          <a:p>
            <a:r>
              <a:rPr lang="en-US" sz="4800" dirty="0">
                <a:latin typeface="Arial" panose="020B0604020202020204" pitchFamily="34" charset="0"/>
                <a:cs typeface="Arial" panose="020B0604020202020204" pitchFamily="34" charset="0"/>
              </a:rPr>
              <a:t>Present Value: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Personal Discounting Rate</a:t>
            </a:r>
          </a:p>
        </p:txBody>
      </p:sp>
      <p:sp>
        <p:nvSpPr>
          <p:cNvPr id="5" name="Content Placeholder 4">
            <a:extLst>
              <a:ext uri="{FF2B5EF4-FFF2-40B4-BE49-F238E27FC236}">
                <a16:creationId xmlns:a16="http://schemas.microsoft.com/office/drawing/2014/main" xmlns="" id="{E1CB0D7D-38C4-A341-851E-EC7CAF892359}"/>
              </a:ext>
            </a:extLst>
          </p:cNvPr>
          <p:cNvSpPr>
            <a:spLocks noGrp="1"/>
          </p:cNvSpPr>
          <p:nvPr>
            <p:ph idx="1"/>
          </p:nvPr>
        </p:nvSpPr>
        <p:spPr>
          <a:xfrm>
            <a:off x="457200" y="2676698"/>
            <a:ext cx="8229600" cy="3973482"/>
          </a:xfrm>
        </p:spPr>
        <p:txBody>
          <a:bodyPr/>
          <a:lstStyle/>
          <a:p>
            <a:pPr marL="0" indent="0">
              <a:spcAft>
                <a:spcPts val="600"/>
              </a:spcAft>
              <a:buNone/>
            </a:pPr>
            <a:r>
              <a:rPr lang="en-US" sz="2400" dirty="0">
                <a:latin typeface="Arial" panose="020B0604020202020204" pitchFamily="34" charset="0"/>
                <a:cs typeface="Arial" panose="020B0604020202020204" pitchFamily="34" charset="0"/>
              </a:rPr>
              <a:t>Identifying Personal Discounting Rate</a:t>
            </a:r>
          </a:p>
          <a:p>
            <a:pPr>
              <a:spcAft>
                <a:spcPts val="600"/>
              </a:spcAft>
            </a:pPr>
            <a:r>
              <a:rPr lang="en-US" sz="2400" dirty="0">
                <a:latin typeface="Arial" panose="020B0604020202020204" pitchFamily="34" charset="0"/>
                <a:cs typeface="Arial" panose="020B0604020202020204" pitchFamily="34" charset="0"/>
              </a:rPr>
              <a:t>Interest rates are given</a:t>
            </a:r>
          </a:p>
          <a:p>
            <a:pPr>
              <a:spcAft>
                <a:spcPts val="600"/>
              </a:spcAft>
            </a:pPr>
            <a:r>
              <a:rPr lang="en-US" sz="2400" dirty="0">
                <a:latin typeface="Arial" panose="020B0604020202020204" pitchFamily="34" charset="0"/>
                <a:cs typeface="Arial" panose="020B0604020202020204" pitchFamily="34" charset="0"/>
              </a:rPr>
              <a:t>Individuals need to determine their personal discounting rate</a:t>
            </a:r>
          </a:p>
          <a:p>
            <a:pPr marL="0" indent="0">
              <a:spcAft>
                <a:spcPts val="600"/>
              </a:spcAft>
              <a:buNone/>
            </a:pPr>
            <a:endParaRPr lang="en-US" sz="2000" i="1" dirty="0">
              <a:latin typeface="Arial" panose="020B0604020202020204" pitchFamily="34" charset="0"/>
              <a:cs typeface="Arial" panose="020B0604020202020204" pitchFamily="34" charset="0"/>
            </a:endParaRPr>
          </a:p>
          <a:p>
            <a:pPr marL="0" indent="0">
              <a:spcAft>
                <a:spcPts val="600"/>
              </a:spcAft>
              <a:buNone/>
            </a:pPr>
            <a:r>
              <a:rPr lang="en-US" sz="2000" i="1" dirty="0">
                <a:latin typeface="Arial" panose="020B0604020202020204" pitchFamily="34" charset="0"/>
                <a:cs typeface="Arial" panose="020B0604020202020204" pitchFamily="34" charset="0"/>
              </a:rPr>
              <a:t>Example: </a:t>
            </a:r>
          </a:p>
          <a:p>
            <a:pPr marL="0" indent="0">
              <a:spcAft>
                <a:spcPts val="600"/>
              </a:spcAft>
              <a:buNone/>
            </a:pPr>
            <a:r>
              <a:rPr lang="en-US" sz="2000" i="1" dirty="0">
                <a:latin typeface="Arial" panose="020B0604020202020204" pitchFamily="34" charset="0"/>
                <a:cs typeface="Arial" panose="020B0604020202020204" pitchFamily="34" charset="0"/>
              </a:rPr>
              <a:t>You have a savings account with an interest rate of 0.7%, investments with an interest rate of 6.2%, and $3000 of credit card debt with an interest rate of 24%. What is the present value of $390 received in seven years? </a:t>
            </a:r>
          </a:p>
          <a:p>
            <a:pPr marL="0" indent="0">
              <a:spcAft>
                <a:spcPts val="600"/>
              </a:spcAft>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6643495"/>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457200" y="1080655"/>
            <a:ext cx="8229600" cy="1143000"/>
          </a:xfrm>
        </p:spPr>
        <p:txBody>
          <a:bodyPr/>
          <a:lstStyle/>
          <a:p>
            <a:r>
              <a:rPr lang="en-US" sz="4400" b="0" dirty="0">
                <a:effectLst/>
              </a:rPr>
              <a:t>Traversing the Financial Life Cycle</a:t>
            </a:r>
            <a:endParaRPr lang="en-US" sz="4400" dirty="0"/>
          </a:p>
        </p:txBody>
      </p:sp>
      <p:pic>
        <p:nvPicPr>
          <p:cNvPr id="5" name="Content Placeholder 4">
            <a:extLst>
              <a:ext uri="{FF2B5EF4-FFF2-40B4-BE49-F238E27FC236}">
                <a16:creationId xmlns:a16="http://schemas.microsoft.com/office/drawing/2014/main" xmlns="" id="{A14027E8-2940-D948-BA73-473C9AE338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9633" y="2111433"/>
            <a:ext cx="7624733" cy="4458081"/>
          </a:xfrm>
        </p:spPr>
      </p:pic>
    </p:spTree>
    <p:extLst>
      <p:ext uri="{BB962C8B-B14F-4D97-AF65-F5344CB8AC3E}">
        <p14:creationId xmlns:p14="http://schemas.microsoft.com/office/powerpoint/2010/main" val="2233533888"/>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xmlns="" id="{B2A513EE-1447-FC44-9EE7-6248015742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49040" y="1080653"/>
            <a:ext cx="3968956" cy="2320596"/>
          </a:xfrm>
          <a:ln>
            <a:solidFill>
              <a:schemeClr val="tx1"/>
            </a:solidFill>
          </a:ln>
        </p:spPr>
      </p:pic>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0" y="1080653"/>
            <a:ext cx="5123035" cy="1379911"/>
          </a:xfrm>
        </p:spPr>
        <p:txBody>
          <a:bodyPr/>
          <a:lstStyle/>
          <a:p>
            <a:r>
              <a:rPr lang="en-US" sz="4400" b="0" dirty="0">
                <a:effectLst/>
              </a:rPr>
              <a:t>Eduardo’s Financial Life Cycle</a:t>
            </a:r>
            <a:endParaRPr lang="en-US" sz="4400" dirty="0"/>
          </a:p>
        </p:txBody>
      </p:sp>
      <p:sp>
        <p:nvSpPr>
          <p:cNvPr id="6" name="Content Placeholder 2">
            <a:extLst>
              <a:ext uri="{FF2B5EF4-FFF2-40B4-BE49-F238E27FC236}">
                <a16:creationId xmlns:a16="http://schemas.microsoft.com/office/drawing/2014/main" xmlns="" id="{92F165FA-02F4-0744-BA54-D163D0AEDEBD}"/>
              </a:ext>
            </a:extLst>
          </p:cNvPr>
          <p:cNvSpPr txBox="1">
            <a:spLocks/>
          </p:cNvSpPr>
          <p:nvPr/>
        </p:nvSpPr>
        <p:spPr bwMode="auto">
          <a:xfrm>
            <a:off x="344978" y="2460564"/>
            <a:ext cx="8454044" cy="39280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7000"/>
              </a:lnSpc>
              <a:spcAft>
                <a:spcPts val="800"/>
              </a:spcAft>
            </a:pPr>
            <a:r>
              <a:rPr lang="en-US" sz="1800" dirty="0">
                <a:latin typeface="Arial" panose="020B0604020202020204" pitchFamily="34" charset="0"/>
                <a:ea typeface="Calibri" panose="020F0502020204030204" pitchFamily="34" charset="0"/>
                <a:cs typeface="Arial" panose="020B0604020202020204" pitchFamily="34" charset="0"/>
              </a:rPr>
              <a:t>How much does Eduardo need to borrow</a:t>
            </a:r>
            <a:br>
              <a:rPr lang="en-US" sz="1800" dirty="0">
                <a:latin typeface="Arial" panose="020B0604020202020204" pitchFamily="34" charset="0"/>
                <a:ea typeface="Calibri" panose="020F0502020204030204" pitchFamily="34" charset="0"/>
                <a:cs typeface="Arial" panose="020B0604020202020204" pitchFamily="34" charset="0"/>
              </a:rPr>
            </a:br>
            <a:r>
              <a:rPr lang="en-US" sz="1800" dirty="0">
                <a:latin typeface="Arial" panose="020B0604020202020204" pitchFamily="34" charset="0"/>
                <a:ea typeface="Calibri" panose="020F0502020204030204" pitchFamily="34" charset="0"/>
                <a:cs typeface="Arial" panose="020B0604020202020204" pitchFamily="34" charset="0"/>
              </a:rPr>
              <a:t> to cover his education expenses, given </a:t>
            </a:r>
            <a:br>
              <a:rPr lang="en-US" sz="1800" dirty="0">
                <a:latin typeface="Arial" panose="020B0604020202020204" pitchFamily="34" charset="0"/>
                <a:ea typeface="Calibri" panose="020F0502020204030204" pitchFamily="34" charset="0"/>
                <a:cs typeface="Arial" panose="020B0604020202020204" pitchFamily="34" charset="0"/>
              </a:rPr>
            </a:br>
            <a:r>
              <a:rPr lang="en-US" sz="1800" dirty="0">
                <a:latin typeface="Arial" panose="020B0604020202020204" pitchFamily="34" charset="0"/>
                <a:ea typeface="Calibri" panose="020F0502020204030204" pitchFamily="34" charset="0"/>
                <a:cs typeface="Arial" panose="020B0604020202020204" pitchFamily="34" charset="0"/>
              </a:rPr>
              <a:t>his education income level?</a:t>
            </a:r>
          </a:p>
          <a:p>
            <a:pPr>
              <a:lnSpc>
                <a:spcPct val="107000"/>
              </a:lnSpc>
              <a:spcAft>
                <a:spcPts val="800"/>
              </a:spcAft>
            </a:pPr>
            <a:r>
              <a:rPr lang="en-US" sz="1800" dirty="0">
                <a:latin typeface="Arial" panose="020B0604020202020204" pitchFamily="34" charset="0"/>
                <a:ea typeface="Calibri" panose="020F0502020204030204" pitchFamily="34" charset="0"/>
                <a:cs typeface="Arial" panose="020B0604020202020204" pitchFamily="34" charset="0"/>
              </a:rPr>
              <a:t>How much does Eduardo have available to repay education loans at both early career and household phases?</a:t>
            </a:r>
          </a:p>
          <a:p>
            <a:pPr>
              <a:lnSpc>
                <a:spcPct val="107000"/>
              </a:lnSpc>
              <a:spcAft>
                <a:spcPts val="800"/>
              </a:spcAft>
            </a:pPr>
            <a:r>
              <a:rPr lang="en-US" sz="1800" dirty="0">
                <a:latin typeface="Arial" panose="020B0604020202020204" pitchFamily="34" charset="0"/>
                <a:ea typeface="Calibri" panose="020F0502020204030204" pitchFamily="34" charset="0"/>
                <a:cs typeface="Arial" panose="020B0604020202020204" pitchFamily="34" charset="0"/>
              </a:rPr>
              <a:t>Assume each life cycle phase is 10 years apart from the next and that Eduardo’s student loans have a 5% interest rate. What is the </a:t>
            </a:r>
            <a:r>
              <a:rPr lang="en-US" sz="1800" dirty="0">
                <a:latin typeface="Arial" panose="020B0604020202020204" pitchFamily="34" charset="0"/>
                <a:cs typeface="Arial" panose="020B0604020202020204" pitchFamily="34" charset="0"/>
              </a:rPr>
              <a:t>present value of Eduardo’s surplus early career income if Eduardo transfers it to the education stage?</a:t>
            </a:r>
          </a:p>
          <a:p>
            <a:pPr>
              <a:lnSpc>
                <a:spcPct val="107000"/>
              </a:lnSpc>
              <a:spcAft>
                <a:spcPts val="800"/>
              </a:spcAft>
            </a:pPr>
            <a:r>
              <a:rPr lang="en-US" sz="1800" dirty="0">
                <a:latin typeface="Arial" panose="020B0604020202020204" pitchFamily="34" charset="0"/>
                <a:cs typeface="Arial" panose="020B0604020202020204" pitchFamily="34" charset="0"/>
              </a:rPr>
              <a:t>How much of Eduardo’s surplus household-phase income is required to completely meet his education expenses, assuming all his surplus early-career income, the amount you calculated in the last question, also goes towards this?</a:t>
            </a:r>
          </a:p>
        </p:txBody>
      </p:sp>
    </p:spTree>
    <p:extLst>
      <p:ext uri="{BB962C8B-B14F-4D97-AF65-F5344CB8AC3E}">
        <p14:creationId xmlns:p14="http://schemas.microsoft.com/office/powerpoint/2010/main" val="39426844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457200" y="1080655"/>
            <a:ext cx="8229600" cy="1143000"/>
          </a:xfrm>
        </p:spPr>
        <p:txBody>
          <a:bodyPr/>
          <a:lstStyle/>
          <a:p>
            <a:r>
              <a:rPr lang="en-US" sz="4400" b="0" dirty="0">
                <a:effectLst/>
              </a:rPr>
              <a:t>Traversing the Financial Life Cycle</a:t>
            </a:r>
            <a:endParaRPr lang="en-US" sz="4400" dirty="0"/>
          </a:p>
        </p:txBody>
      </p:sp>
      <p:pic>
        <p:nvPicPr>
          <p:cNvPr id="7" name="Content Placeholder 6">
            <a:extLst>
              <a:ext uri="{FF2B5EF4-FFF2-40B4-BE49-F238E27FC236}">
                <a16:creationId xmlns:a16="http://schemas.microsoft.com/office/drawing/2014/main" xmlns="" id="{AE0606E2-FFC3-4842-93C0-E8DB225577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8182" y="2090651"/>
            <a:ext cx="7627635" cy="4459777"/>
          </a:xfrm>
        </p:spPr>
      </p:pic>
    </p:spTree>
    <p:extLst>
      <p:ext uri="{BB962C8B-B14F-4D97-AF65-F5344CB8AC3E}">
        <p14:creationId xmlns:p14="http://schemas.microsoft.com/office/powerpoint/2010/main" val="902099421"/>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xmlns="" id="{D213714B-F9E8-8C44-9AF8-383F3F244D95}"/>
              </a:ext>
            </a:extLst>
          </p:cNvPr>
          <p:cNvSpPr txBox="1"/>
          <p:nvPr/>
        </p:nvSpPr>
        <p:spPr>
          <a:xfrm>
            <a:off x="588955" y="2359260"/>
            <a:ext cx="8175171" cy="3139321"/>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0" y="1080653"/>
            <a:ext cx="8927869" cy="814649"/>
          </a:xfrm>
        </p:spPr>
        <p:txBody>
          <a:bodyPr/>
          <a:lstStyle/>
          <a:p>
            <a:r>
              <a:rPr lang="en-US" sz="4400" b="0" dirty="0">
                <a:effectLst/>
              </a:rPr>
              <a:t>Abby and Tyler’s Financial Life Cycle</a:t>
            </a:r>
            <a:endParaRPr lang="en-US" sz="4400" dirty="0"/>
          </a:p>
        </p:txBody>
      </p:sp>
      <p:sp>
        <p:nvSpPr>
          <p:cNvPr id="6" name="Content Placeholder 2">
            <a:extLst>
              <a:ext uri="{FF2B5EF4-FFF2-40B4-BE49-F238E27FC236}">
                <a16:creationId xmlns:a16="http://schemas.microsoft.com/office/drawing/2014/main" xmlns="" id="{92F165FA-02F4-0744-BA54-D163D0AEDEBD}"/>
              </a:ext>
            </a:extLst>
          </p:cNvPr>
          <p:cNvSpPr txBox="1">
            <a:spLocks/>
          </p:cNvSpPr>
          <p:nvPr/>
        </p:nvSpPr>
        <p:spPr bwMode="auto">
          <a:xfrm>
            <a:off x="344978" y="2460564"/>
            <a:ext cx="8454044" cy="39280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14350">
              <a:spcAft>
                <a:spcPts val="600"/>
              </a:spcAft>
              <a:buFont typeface="+mj-lt"/>
              <a:buAutoNum type="arabicPeriod"/>
            </a:pPr>
            <a:endParaRPr lang="en-US" sz="24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xmlns="" id="{F520C6E7-5CDD-6F4D-BAF2-E0219E3E7FD7}"/>
              </a:ext>
            </a:extLst>
          </p:cNvPr>
          <p:cNvSpPr>
            <a:spLocks noGrp="1"/>
          </p:cNvSpPr>
          <p:nvPr>
            <p:ph idx="1"/>
          </p:nvPr>
        </p:nvSpPr>
        <p:spPr>
          <a:xfrm>
            <a:off x="293023" y="1840194"/>
            <a:ext cx="8454044" cy="3122813"/>
          </a:xfrm>
        </p:spPr>
        <p:txBody>
          <a:bodyPr/>
          <a:lstStyle/>
          <a:p>
            <a:pPr marL="571500" indent="-514350">
              <a:spcAft>
                <a:spcPts val="600"/>
              </a:spcAft>
              <a:buFont typeface="+mj-lt"/>
              <a:buAutoNum type="arabicPeriod"/>
            </a:pPr>
            <a:r>
              <a:rPr lang="en-US" sz="2300" dirty="0">
                <a:latin typeface="Arial" panose="020B0604020202020204" pitchFamily="34" charset="0"/>
                <a:cs typeface="Arial" panose="020B0604020202020204" pitchFamily="34" charset="0"/>
              </a:rPr>
              <a:t>Assume that each stage is 10 years apart and that loans have a 5% interest rate while investments have an 8% rate. Abby and Tyler want to use only 50% of their surplus income for covering education expenses, starting with early career and continuing until they are completely covered. Calculate the present value of each surplus in turn and explain at what stage the expenses will have been covered.</a:t>
            </a:r>
          </a:p>
        </p:txBody>
      </p:sp>
      <p:pic>
        <p:nvPicPr>
          <p:cNvPr id="7" name="Content Placeholder 6">
            <a:extLst>
              <a:ext uri="{FF2B5EF4-FFF2-40B4-BE49-F238E27FC236}">
                <a16:creationId xmlns:a16="http://schemas.microsoft.com/office/drawing/2014/main" xmlns="" id="{E71A57BB-4785-D04C-8F04-392AEAC52B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5646067" y="4560779"/>
            <a:ext cx="3497933" cy="2045195"/>
          </a:xfrm>
          <a:prstGeom prst="rect">
            <a:avLst/>
          </a:prstGeom>
          <a:noFill/>
          <a:ln w="9525">
            <a:noFill/>
            <a:miter lim="800000"/>
            <a:headEnd/>
            <a:tailEnd/>
          </a:ln>
        </p:spPr>
      </p:pic>
      <p:sp>
        <p:nvSpPr>
          <p:cNvPr id="11" name="Content Placeholder 3">
            <a:extLst>
              <a:ext uri="{FF2B5EF4-FFF2-40B4-BE49-F238E27FC236}">
                <a16:creationId xmlns:a16="http://schemas.microsoft.com/office/drawing/2014/main" xmlns="" id="{880F1CDB-60FD-0646-AAA6-C1F397E67059}"/>
              </a:ext>
            </a:extLst>
          </p:cNvPr>
          <p:cNvSpPr txBox="1">
            <a:spLocks/>
          </p:cNvSpPr>
          <p:nvPr/>
        </p:nvSpPr>
        <p:spPr bwMode="auto">
          <a:xfrm>
            <a:off x="344978" y="4560779"/>
            <a:ext cx="5197179" cy="18876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14350">
              <a:spcAft>
                <a:spcPts val="600"/>
              </a:spcAft>
              <a:buFont typeface="+mj-lt"/>
              <a:buAutoNum type="arabicPeriod" startAt="2"/>
            </a:pPr>
            <a:r>
              <a:rPr lang="en-US" sz="2300" dirty="0">
                <a:latin typeface="Arial" panose="020B0604020202020204" pitchFamily="34" charset="0"/>
                <a:cs typeface="Arial" panose="020B0604020202020204" pitchFamily="34" charset="0"/>
              </a:rPr>
              <a:t>Abby and Tyler use the remainder of their income surplus to invest for retirement. What is the future value of each of these investments?</a:t>
            </a:r>
          </a:p>
        </p:txBody>
      </p:sp>
    </p:spTree>
    <p:extLst>
      <p:ext uri="{BB962C8B-B14F-4D97-AF65-F5344CB8AC3E}">
        <p14:creationId xmlns:p14="http://schemas.microsoft.com/office/powerpoint/2010/main" val="24675839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12F0B5-1F44-C147-BF73-E3758FA7D72B}"/>
              </a:ext>
            </a:extLst>
          </p:cNvPr>
          <p:cNvSpPr>
            <a:spLocks noGrp="1"/>
          </p:cNvSpPr>
          <p:nvPr>
            <p:ph type="title"/>
          </p:nvPr>
        </p:nvSpPr>
        <p:spPr>
          <a:xfrm>
            <a:off x="457200" y="1064029"/>
            <a:ext cx="8229600" cy="1143000"/>
          </a:xfrm>
        </p:spPr>
        <p:txBody>
          <a:bodyPr/>
          <a:lstStyle/>
          <a:p>
            <a:r>
              <a:rPr lang="en-US" sz="5400" dirty="0">
                <a:latin typeface="Arial" panose="020B0604020202020204" pitchFamily="34" charset="0"/>
                <a:cs typeface="Arial" panose="020B0604020202020204" pitchFamily="34" charset="0"/>
              </a:rPr>
              <a:t>Synchronous Time</a:t>
            </a:r>
            <a:endParaRPr lang="en-US" sz="5400" dirty="0"/>
          </a:p>
        </p:txBody>
      </p:sp>
      <p:sp>
        <p:nvSpPr>
          <p:cNvPr id="3" name="Content Placeholder 2">
            <a:extLst>
              <a:ext uri="{FF2B5EF4-FFF2-40B4-BE49-F238E27FC236}">
                <a16:creationId xmlns:a16="http://schemas.microsoft.com/office/drawing/2014/main" xmlns="" id="{3079B564-9073-4041-92AD-F8792EE79AD2}"/>
              </a:ext>
            </a:extLst>
          </p:cNvPr>
          <p:cNvSpPr>
            <a:spLocks noGrp="1"/>
          </p:cNvSpPr>
          <p:nvPr>
            <p:ph idx="1"/>
          </p:nvPr>
        </p:nvSpPr>
        <p:spPr>
          <a:xfrm>
            <a:off x="457200" y="2014450"/>
            <a:ext cx="8229600" cy="4519353"/>
          </a:xfrm>
        </p:spPr>
        <p:txBody>
          <a:bodyPr/>
          <a:lstStyle/>
          <a:p>
            <a:r>
              <a:rPr lang="en-US" sz="2400" dirty="0">
                <a:latin typeface="Arial" panose="020B0604020202020204" pitchFamily="34" charset="0"/>
                <a:cs typeface="Arial" panose="020B0604020202020204" pitchFamily="34" charset="0"/>
              </a:rPr>
              <a:t>Check in with students (Shared bulletin board)</a:t>
            </a:r>
          </a:p>
          <a:p>
            <a:r>
              <a:rPr lang="en-US" sz="2400" dirty="0">
                <a:latin typeface="Arial" panose="020B0604020202020204" pitchFamily="34" charset="0"/>
                <a:cs typeface="Arial" panose="020B0604020202020204" pitchFamily="34" charset="0"/>
              </a:rPr>
              <a:t>Provide students an opportunity to check and revise work from asynchronous session in small groups (breakout groups)</a:t>
            </a:r>
          </a:p>
          <a:p>
            <a:r>
              <a:rPr lang="en-US" sz="2400" dirty="0">
                <a:latin typeface="Arial" panose="020B0604020202020204" pitchFamily="34" charset="0"/>
                <a:cs typeface="Arial" panose="020B0604020202020204" pitchFamily="34" charset="0"/>
              </a:rPr>
              <a:t>Provide teacher feedback and field questions</a:t>
            </a:r>
          </a:p>
          <a:p>
            <a:r>
              <a:rPr lang="en-US" sz="2400" dirty="0">
                <a:latin typeface="Arial" panose="020B0604020202020204" pitchFamily="34" charset="0"/>
                <a:cs typeface="Arial" panose="020B0604020202020204" pitchFamily="34" charset="0"/>
              </a:rPr>
              <a:t>Allow students to collaborate to generate test items in groups</a:t>
            </a:r>
          </a:p>
          <a:p>
            <a:r>
              <a:rPr lang="en-US" sz="2400" dirty="0">
                <a:latin typeface="Arial" panose="020B0604020202020204" pitchFamily="34" charset="0"/>
                <a:cs typeface="Arial" panose="020B0604020202020204" pitchFamily="34" charset="0"/>
              </a:rPr>
              <a:t>Provide an exit slip: a selection of test items from the student generated problems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23238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457200" y="1080655"/>
            <a:ext cx="8229600" cy="1143000"/>
          </a:xfrm>
        </p:spPr>
        <p:txBody>
          <a:bodyPr/>
          <a:lstStyle/>
          <a:p>
            <a:r>
              <a:rPr lang="en-US" dirty="0"/>
              <a:t>Overview</a:t>
            </a:r>
          </a:p>
        </p:txBody>
      </p:sp>
      <p:sp>
        <p:nvSpPr>
          <p:cNvPr id="3" name="Content Placeholder 2">
            <a:extLst>
              <a:ext uri="{FF2B5EF4-FFF2-40B4-BE49-F238E27FC236}">
                <a16:creationId xmlns:a16="http://schemas.microsoft.com/office/drawing/2014/main" xmlns="" id="{22634CC6-8FA5-C048-A14C-1F7A4666E2A4}"/>
              </a:ext>
            </a:extLst>
          </p:cNvPr>
          <p:cNvSpPr>
            <a:spLocks noGrp="1"/>
          </p:cNvSpPr>
          <p:nvPr>
            <p:ph idx="1"/>
          </p:nvPr>
        </p:nvSpPr>
        <p:spPr>
          <a:xfrm>
            <a:off x="457200" y="1922022"/>
            <a:ext cx="8229600" cy="4513810"/>
          </a:xfrm>
        </p:spPr>
        <p:txBody>
          <a:bodyPr/>
          <a:lstStyle/>
          <a:p>
            <a:pPr>
              <a:spcAft>
                <a:spcPts val="600"/>
              </a:spcAft>
            </a:pPr>
            <a:r>
              <a:rPr lang="en-US" dirty="0">
                <a:latin typeface="Arial" panose="020B0604020202020204" pitchFamily="34" charset="0"/>
                <a:cs typeface="Arial" panose="020B0604020202020204" pitchFamily="34" charset="0"/>
              </a:rPr>
              <a:t>Start with stories and scenarios that allow students to identify with, contextualize and interact with these financial concepts in a low stakes environment</a:t>
            </a:r>
          </a:p>
          <a:p>
            <a:pPr>
              <a:spcAft>
                <a:spcPts val="600"/>
              </a:spcAft>
            </a:pPr>
            <a:r>
              <a:rPr lang="en-US" dirty="0">
                <a:latin typeface="Arial" panose="020B0604020202020204" pitchFamily="34" charset="0"/>
                <a:cs typeface="Arial" panose="020B0604020202020204" pitchFamily="34" charset="0"/>
              </a:rPr>
              <a:t>Mathematics is motivated by real world and realistic scenarios</a:t>
            </a:r>
          </a:p>
          <a:p>
            <a:pPr>
              <a:spcAft>
                <a:spcPts val="600"/>
              </a:spcAft>
            </a:pPr>
            <a:r>
              <a:rPr lang="en-US" dirty="0">
                <a:latin typeface="Arial" panose="020B0604020202020204" pitchFamily="34" charset="0"/>
                <a:cs typeface="Arial" panose="020B0604020202020204" pitchFamily="34" charset="0"/>
              </a:rPr>
              <a:t>Financial Life Cycle provides the necessary framework to both understand and navigate our our financial lives – and compound interest is the tool we need to do </a:t>
            </a:r>
            <a:r>
              <a:rPr lang="en-US" dirty="0" smtClean="0">
                <a:latin typeface="Arial" panose="020B0604020202020204" pitchFamily="34" charset="0"/>
                <a:cs typeface="Arial" panose="020B0604020202020204" pitchFamily="34" charset="0"/>
              </a:rPr>
              <a:t>that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0706993"/>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469938-185D-C844-A007-F65296082F84}"/>
              </a:ext>
            </a:extLst>
          </p:cNvPr>
          <p:cNvSpPr>
            <a:spLocks noGrp="1"/>
          </p:cNvSpPr>
          <p:nvPr>
            <p:ph type="title"/>
          </p:nvPr>
        </p:nvSpPr>
        <p:spPr>
          <a:xfrm>
            <a:off x="457200" y="1080655"/>
            <a:ext cx="8229600" cy="1143000"/>
          </a:xfrm>
        </p:spPr>
        <p:txBody>
          <a:bodyPr/>
          <a:lstStyle/>
          <a:p>
            <a:r>
              <a:rPr lang="en-US" dirty="0"/>
              <a:t>Overview</a:t>
            </a:r>
          </a:p>
        </p:txBody>
      </p:sp>
      <p:sp>
        <p:nvSpPr>
          <p:cNvPr id="3" name="Content Placeholder 2">
            <a:extLst>
              <a:ext uri="{FF2B5EF4-FFF2-40B4-BE49-F238E27FC236}">
                <a16:creationId xmlns:a16="http://schemas.microsoft.com/office/drawing/2014/main" xmlns="" id="{22634CC6-8FA5-C048-A14C-1F7A4666E2A4}"/>
              </a:ext>
            </a:extLst>
          </p:cNvPr>
          <p:cNvSpPr>
            <a:spLocks noGrp="1"/>
          </p:cNvSpPr>
          <p:nvPr>
            <p:ph idx="1"/>
          </p:nvPr>
        </p:nvSpPr>
        <p:spPr>
          <a:xfrm>
            <a:off x="457200" y="1987337"/>
            <a:ext cx="8229600" cy="4513810"/>
          </a:xfrm>
        </p:spPr>
        <p:txBody>
          <a:bodyPr/>
          <a:lstStyle/>
          <a:p>
            <a:pPr>
              <a:spcAft>
                <a:spcPts val="600"/>
              </a:spcAft>
            </a:pPr>
            <a:r>
              <a:rPr lang="en-US" dirty="0">
                <a:latin typeface="Arial" panose="020B0604020202020204" pitchFamily="34" charset="0"/>
                <a:cs typeface="Arial" panose="020B0604020202020204" pitchFamily="34" charset="0"/>
              </a:rPr>
              <a:t>All the materials we shared today are freely available to you for use in your classroom or community.</a:t>
            </a:r>
          </a:p>
          <a:p>
            <a:pPr>
              <a:spcAft>
                <a:spcPts val="600"/>
              </a:spcAft>
            </a:pPr>
            <a:r>
              <a:rPr lang="en-US" dirty="0">
                <a:latin typeface="Arial" panose="020B0604020202020204" pitchFamily="34" charset="0"/>
                <a:cs typeface="Arial" panose="020B0604020202020204" pitchFamily="34" charset="0"/>
              </a:rPr>
              <a:t>Download a full set of materials for in school instruction on our webpage: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hlinkClick r:id="rId2"/>
              </a:rPr>
              <a:t>https://ficycle.org/lessons/</a:t>
            </a:r>
            <a:endParaRPr lang="en-US" dirty="0">
              <a:latin typeface="Arial" panose="020B0604020202020204" pitchFamily="34" charset="0"/>
              <a:cs typeface="Arial" panose="020B0604020202020204" pitchFamily="34" charset="0"/>
            </a:endParaRPr>
          </a:p>
          <a:p>
            <a:pPr>
              <a:spcAft>
                <a:spcPts val="600"/>
              </a:spcAft>
            </a:pPr>
            <a:r>
              <a:rPr lang="en-US" dirty="0">
                <a:latin typeface="Arial" panose="020B0604020202020204" pitchFamily="34" charset="0"/>
                <a:cs typeface="Arial" panose="020B0604020202020204" pitchFamily="34" charset="0"/>
              </a:rPr>
              <a:t>We are happy to share our Google Classroom from today with you for use in your own class if if you email us at </a:t>
            </a:r>
            <a:r>
              <a:rPr lang="en-US" dirty="0">
                <a:latin typeface="Arial" panose="020B0604020202020204" pitchFamily="34" charset="0"/>
                <a:cs typeface="Arial" panose="020B0604020202020204" pitchFamily="34" charset="0"/>
                <a:hlinkClick r:id="rId3"/>
              </a:rPr>
              <a:t>info@ficycle.org</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3835310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xmlns=""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xmlns=""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7C9D-FE4A-074D-8A2E-B8A2D252D701}"/>
              </a:ext>
            </a:extLst>
          </p:cNvPr>
          <p:cNvSpPr>
            <a:spLocks noGrp="1"/>
          </p:cNvSpPr>
          <p:nvPr>
            <p:ph type="title"/>
          </p:nvPr>
        </p:nvSpPr>
        <p:spPr>
          <a:xfrm>
            <a:off x="457200" y="1069144"/>
            <a:ext cx="8229600" cy="1143000"/>
          </a:xfrm>
        </p:spPr>
        <p:txBody>
          <a:bodyPr/>
          <a:lstStyle/>
          <a:p>
            <a:r>
              <a:rPr lang="en-US" sz="5400" dirty="0"/>
              <a:t>Checking in: Padlet</a:t>
            </a:r>
          </a:p>
        </p:txBody>
      </p:sp>
      <p:sp>
        <p:nvSpPr>
          <p:cNvPr id="3" name="Content Placeholder 2">
            <a:extLst>
              <a:ext uri="{FF2B5EF4-FFF2-40B4-BE49-F238E27FC236}">
                <a16:creationId xmlns:a16="http://schemas.microsoft.com/office/drawing/2014/main" xmlns="" id="{DD32A3B6-8F7E-0648-B694-957C767F591A}"/>
              </a:ext>
            </a:extLst>
          </p:cNvPr>
          <p:cNvSpPr>
            <a:spLocks noGrp="1"/>
          </p:cNvSpPr>
          <p:nvPr>
            <p:ph idx="1"/>
          </p:nvPr>
        </p:nvSpPr>
        <p:spPr>
          <a:xfrm>
            <a:off x="457200" y="2630659"/>
            <a:ext cx="5604803" cy="3779520"/>
          </a:xfrm>
        </p:spPr>
        <p:txBody>
          <a:bodyPr/>
          <a:lstStyle/>
          <a:p>
            <a:pPr marL="0" indent="0" algn="ctr">
              <a:buNone/>
            </a:pPr>
            <a:r>
              <a:rPr lang="en-US" dirty="0">
                <a:latin typeface="Arial"/>
                <a:ea typeface="ＭＳ Ｐゴシック"/>
              </a:rPr>
              <a:t>Before we dive in, let’s check in!</a:t>
            </a:r>
          </a:p>
          <a:p>
            <a:pPr marL="0" indent="0" algn="ctr">
              <a:buNone/>
            </a:pPr>
            <a:r>
              <a:rPr lang="en-US" sz="3600" i="1" dirty="0">
                <a:latin typeface="Arial"/>
                <a:ea typeface="ＭＳ Ｐゴシック"/>
              </a:rPr>
              <a:t>How are you feeling about </a:t>
            </a:r>
            <a:br>
              <a:rPr lang="en-US" sz="3600" i="1" dirty="0">
                <a:latin typeface="Arial"/>
                <a:ea typeface="ＭＳ Ｐゴシック"/>
              </a:rPr>
            </a:br>
            <a:r>
              <a:rPr lang="en-US" sz="3600" i="1" dirty="0">
                <a:latin typeface="Arial"/>
                <a:ea typeface="ＭＳ Ｐゴシック"/>
              </a:rPr>
              <a:t>remote learning?</a:t>
            </a:r>
          </a:p>
          <a:p>
            <a:pPr marL="0" indent="0" algn="ctr">
              <a:buNone/>
            </a:pPr>
            <a:r>
              <a:rPr lang="en-US" dirty="0">
                <a:latin typeface="Arial"/>
                <a:ea typeface="ＭＳ Ｐゴシック"/>
              </a:rPr>
              <a:t> </a:t>
            </a:r>
            <a:r>
              <a:rPr lang="en-US" dirty="0">
                <a:hlinkClick r:id="rId2"/>
              </a:rPr>
              <a:t>https://tinyurl.com/y8obqesh</a:t>
            </a:r>
            <a:endParaRPr lang="en-US" dirty="0"/>
          </a:p>
        </p:txBody>
      </p:sp>
      <p:pic>
        <p:nvPicPr>
          <p:cNvPr id="4" name="Picture 3">
            <a:extLst>
              <a:ext uri="{FF2B5EF4-FFF2-40B4-BE49-F238E27FC236}">
                <a16:creationId xmlns:a16="http://schemas.microsoft.com/office/drawing/2014/main" xmlns="" id="{CD5508D7-9F80-5F41-8840-BBCA37D6BCC5}"/>
              </a:ext>
            </a:extLst>
          </p:cNvPr>
          <p:cNvPicPr>
            <a:picLocks noChangeAspect="1"/>
          </p:cNvPicPr>
          <p:nvPr/>
        </p:nvPicPr>
        <p:blipFill>
          <a:blip r:embed="rId3"/>
          <a:stretch>
            <a:fillRect/>
          </a:stretch>
        </p:blipFill>
        <p:spPr>
          <a:xfrm>
            <a:off x="6062003" y="2630659"/>
            <a:ext cx="2624797" cy="2624797"/>
          </a:xfrm>
          <a:prstGeom prst="rect">
            <a:avLst/>
          </a:prstGeom>
        </p:spPr>
      </p:pic>
    </p:spTree>
    <p:extLst>
      <p:ext uri="{BB962C8B-B14F-4D97-AF65-F5344CB8AC3E}">
        <p14:creationId xmlns:p14="http://schemas.microsoft.com/office/powerpoint/2010/main" val="140348403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8CC00-13E0-D74D-B184-EA5BE4BE8EDC}"/>
              </a:ext>
            </a:extLst>
          </p:cNvPr>
          <p:cNvSpPr>
            <a:spLocks noGrp="1"/>
          </p:cNvSpPr>
          <p:nvPr>
            <p:ph type="title"/>
          </p:nvPr>
        </p:nvSpPr>
        <p:spPr>
          <a:xfrm>
            <a:off x="457200" y="914400"/>
            <a:ext cx="8229600" cy="1143000"/>
          </a:xfrm>
        </p:spPr>
        <p:txBody>
          <a:bodyPr/>
          <a:lstStyle/>
          <a:p>
            <a:r>
              <a:rPr lang="en-US" sz="2800" b="0" dirty="0">
                <a:effectLst/>
                <a:latin typeface="Arial" panose="020B0604020202020204" pitchFamily="34" charset="0"/>
                <a:cs typeface="Arial" panose="020B0604020202020204" pitchFamily="34" charset="0"/>
              </a:rPr>
              <a:t>Compound Interest and Your Financial Life Cycle</a:t>
            </a:r>
            <a:endParaRPr lang="en-US"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A958E4ED-18D7-8748-9C57-3C71BD8F42D5}"/>
              </a:ext>
            </a:extLst>
          </p:cNvPr>
          <p:cNvSpPr>
            <a:spLocks noGrp="1"/>
          </p:cNvSpPr>
          <p:nvPr>
            <p:ph idx="1"/>
          </p:nvPr>
        </p:nvSpPr>
        <p:spPr/>
        <p:txBody>
          <a:bodyPr/>
          <a:lstStyle/>
          <a:p>
            <a:pPr marL="0" indent="0">
              <a:buNone/>
            </a:pPr>
            <a:r>
              <a:rPr lang="en-US" i="1" dirty="0"/>
              <a:t>Learn about the concept of the financial life cycle – how our financial needs and means vary at different stages of life, and how this shapes decision making – along with </a:t>
            </a:r>
            <a:r>
              <a:rPr lang="en-US" b="1" i="1" dirty="0"/>
              <a:t>activities</a:t>
            </a:r>
            <a:r>
              <a:rPr lang="en-US" i="1" dirty="0"/>
              <a:t> to introduce these ideas to students. This provides a fresh approach to teaching both compound interest and exponents, one that allows students to critically analyze decisions regarding borrowing and investment and find an authentic application of mathematics</a:t>
            </a:r>
          </a:p>
        </p:txBody>
      </p:sp>
    </p:spTree>
    <p:extLst>
      <p:ext uri="{BB962C8B-B14F-4D97-AF65-F5344CB8AC3E}">
        <p14:creationId xmlns:p14="http://schemas.microsoft.com/office/powerpoint/2010/main" val="217103806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08CC00-13E0-D74D-B184-EA5BE4BE8EDC}"/>
              </a:ext>
            </a:extLst>
          </p:cNvPr>
          <p:cNvSpPr>
            <a:spLocks noGrp="1"/>
          </p:cNvSpPr>
          <p:nvPr>
            <p:ph type="title"/>
          </p:nvPr>
        </p:nvSpPr>
        <p:spPr>
          <a:xfrm>
            <a:off x="457200" y="914400"/>
            <a:ext cx="8229600" cy="1143000"/>
          </a:xfrm>
        </p:spPr>
        <p:txBody>
          <a:bodyPr/>
          <a:lstStyle/>
          <a:p>
            <a:r>
              <a:rPr lang="en-US" sz="2800" b="0" dirty="0">
                <a:effectLst/>
                <a:latin typeface="Arial" panose="020B0604020202020204" pitchFamily="34" charset="0"/>
                <a:cs typeface="Arial" panose="020B0604020202020204" pitchFamily="34" charset="0"/>
              </a:rPr>
              <a:t>Compound Interest and Your Financial Life Cycle</a:t>
            </a:r>
          </a:p>
        </p:txBody>
      </p:sp>
      <p:sp>
        <p:nvSpPr>
          <p:cNvPr id="3" name="Content Placeholder 2">
            <a:extLst>
              <a:ext uri="{FF2B5EF4-FFF2-40B4-BE49-F238E27FC236}">
                <a16:creationId xmlns:a16="http://schemas.microsoft.com/office/drawing/2014/main" xmlns="" id="{A958E4ED-18D7-8748-9C57-3C71BD8F42D5}"/>
              </a:ext>
            </a:extLst>
          </p:cNvPr>
          <p:cNvSpPr>
            <a:spLocks noGrp="1"/>
          </p:cNvSpPr>
          <p:nvPr>
            <p:ph idx="1"/>
          </p:nvPr>
        </p:nvSpPr>
        <p:spPr/>
        <p:txBody>
          <a:bodyPr/>
          <a:lstStyle/>
          <a:p>
            <a:pPr marL="0" indent="0">
              <a:buNone/>
            </a:pPr>
            <a:r>
              <a:rPr lang="en-US" i="1" dirty="0"/>
              <a:t>Learn about the concept of the financial life cycle – how our financial needs and means vary at different stages of life, and how this shapes decision making – along with</a:t>
            </a:r>
            <a:r>
              <a:rPr lang="en-US" b="1" i="1" dirty="0"/>
              <a:t> a full lesson </a:t>
            </a:r>
            <a:r>
              <a:rPr lang="en-US" i="1" dirty="0"/>
              <a:t>to introduce these ideas to students. </a:t>
            </a:r>
            <a:endParaRPr lang="en-US" i="1" dirty="0" smtClean="0"/>
          </a:p>
          <a:p>
            <a:pPr marL="0" indent="0">
              <a:buNone/>
            </a:pPr>
            <a:r>
              <a:rPr lang="en-US" i="1" dirty="0" smtClean="0"/>
              <a:t>This </a:t>
            </a:r>
            <a:r>
              <a:rPr lang="en-US" i="1" dirty="0"/>
              <a:t>provides a fresh approach to teaching both compound interest and exponents, one that allows students to critically analyze decisions regarding borrowing and investment and find an authentic application of </a:t>
            </a:r>
            <a:r>
              <a:rPr lang="en-US" i="1" dirty="0" smtClean="0"/>
              <a:t>mathematics.</a:t>
            </a:r>
            <a:endParaRPr lang="en-US" i="1" dirty="0"/>
          </a:p>
        </p:txBody>
      </p:sp>
    </p:spTree>
    <p:extLst>
      <p:ext uri="{BB962C8B-B14F-4D97-AF65-F5344CB8AC3E}">
        <p14:creationId xmlns:p14="http://schemas.microsoft.com/office/powerpoint/2010/main" val="1055008063"/>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08414"/>
            <a:ext cx="8229600" cy="4274385"/>
          </a:xfrm>
        </p:spPr>
        <p:txBody>
          <a:bodyPr>
            <a:noAutofit/>
          </a:bodyPr>
          <a:lstStyle/>
          <a:p>
            <a:r>
              <a:rPr lang="en-US" sz="2200" dirty="0">
                <a:latin typeface="Arial" panose="020B0604020202020204" pitchFamily="34" charset="0"/>
                <a:ea typeface="ＭＳ Ｐゴシック"/>
                <a:cs typeface="Arial" panose="020B0604020202020204" pitchFamily="34" charset="0"/>
              </a:rPr>
              <a:t>Understand the Financial Life Cycle and how it necessitates the study of compound </a:t>
            </a:r>
            <a:r>
              <a:rPr lang="en-US" sz="2200" dirty="0" smtClean="0">
                <a:latin typeface="Arial" panose="020B0604020202020204" pitchFamily="34" charset="0"/>
                <a:ea typeface="ＭＳ Ｐゴシック"/>
                <a:cs typeface="Arial" panose="020B0604020202020204" pitchFamily="34" charset="0"/>
              </a:rPr>
              <a:t>interest.</a:t>
            </a:r>
            <a:endParaRPr lang="en-US" sz="2200" dirty="0">
              <a:latin typeface="Arial" panose="020B0604020202020204" pitchFamily="34" charset="0"/>
              <a:ea typeface="ＭＳ Ｐゴシック"/>
              <a:cs typeface="Arial" panose="020B0604020202020204" pitchFamily="34" charset="0"/>
            </a:endParaRPr>
          </a:p>
          <a:p>
            <a:r>
              <a:rPr lang="en-US" sz="2200" dirty="0">
                <a:latin typeface="Arial" panose="020B0604020202020204" pitchFamily="34" charset="0"/>
                <a:ea typeface="ＭＳ Ｐゴシック"/>
                <a:cs typeface="Arial" panose="020B0604020202020204" pitchFamily="34" charset="0"/>
              </a:rPr>
              <a:t>Share a way to easily deliver content remotely using a free &amp; widely used learning management system (LMS), Google Classroom.</a:t>
            </a:r>
          </a:p>
          <a:p>
            <a:r>
              <a:rPr lang="en-US" sz="2200" dirty="0">
                <a:latin typeface="Arial" panose="020B0604020202020204" pitchFamily="34" charset="0"/>
                <a:ea typeface="ＭＳ Ｐゴシック"/>
                <a:cs typeface="Arial" panose="020B0604020202020204" pitchFamily="34" charset="0"/>
              </a:rPr>
              <a:t>Demonstrate a way to teach compound interest through the lens of personal finance, instead of as an application of it.</a:t>
            </a:r>
          </a:p>
          <a:p>
            <a:r>
              <a:rPr lang="en-US" sz="2200" dirty="0">
                <a:latin typeface="Arial" panose="020B0604020202020204" pitchFamily="34" charset="0"/>
                <a:ea typeface="ＭＳ Ｐゴシック"/>
                <a:cs typeface="Arial" panose="020B0604020202020204" pitchFamily="34" charset="0"/>
              </a:rPr>
              <a:t>Traditional personal finance instruction focuses on which formula to apply, our approach focuses</a:t>
            </a:r>
            <a:r>
              <a:rPr lang="en-US" sz="2200" dirty="0">
                <a:latin typeface="Arial" panose="020B0604020202020204" pitchFamily="34" charset="0"/>
                <a:cs typeface="Arial" panose="020B0604020202020204" pitchFamily="34" charset="0"/>
              </a:rPr>
              <a:t> on the underlying conceptual knowledge and the mathematics that drives decision making.</a:t>
            </a:r>
            <a:endParaRPr lang="en-US" sz="2200" dirty="0">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Objectives</a:t>
            </a:r>
            <a:endParaRPr lang="en-US" sz="5500" b="1" dirty="0">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bIns="91440">
            <a:noAutofit/>
          </a:bodyPr>
          <a:lstStyle/>
          <a:p>
            <a:pPr lvl="0"/>
            <a:r>
              <a:rPr lang="en-GB" sz="2400" dirty="0">
                <a:latin typeface="Arial" panose="020B0604020202020204" pitchFamily="34" charset="0"/>
                <a:ea typeface="ＭＳ Ｐゴシック"/>
                <a:cs typeface="Arial" panose="020B0604020202020204" pitchFamily="34" charset="0"/>
              </a:rPr>
              <a:t>Students will be able to calculate the future value of an investment given the present value and interest rate.</a:t>
            </a:r>
            <a:endParaRPr lang="en-US" sz="2400" dirty="0">
              <a:latin typeface="Arial" panose="020B0604020202020204" pitchFamily="34" charset="0"/>
              <a:ea typeface="ＭＳ Ｐゴシック"/>
              <a:cs typeface="Arial" panose="020B0604020202020204" pitchFamily="34" charset="0"/>
            </a:endParaRPr>
          </a:p>
          <a:p>
            <a:pPr lvl="0"/>
            <a:r>
              <a:rPr lang="en-US" sz="2400" dirty="0">
                <a:latin typeface="Arial" panose="020B0604020202020204" pitchFamily="34" charset="0"/>
                <a:ea typeface="ＭＳ Ｐゴシック"/>
                <a:cs typeface="Arial" panose="020B0604020202020204" pitchFamily="34" charset="0"/>
              </a:rPr>
              <a:t>Students will be able to calculate the present value of an investment given the future value and discounting rate.</a:t>
            </a:r>
          </a:p>
          <a:p>
            <a:pPr lvl="0"/>
            <a:r>
              <a:rPr lang="en-US" sz="2400" dirty="0">
                <a:latin typeface="Arial" panose="020B0604020202020204" pitchFamily="34" charset="0"/>
                <a:ea typeface="ＭＳ Ｐゴシック"/>
                <a:cs typeface="Arial" panose="020B0604020202020204" pitchFamily="34" charset="0"/>
              </a:rPr>
              <a:t>Students will be able to determine their personal discounting rate, given a scenario.</a:t>
            </a:r>
          </a:p>
          <a:p>
            <a:pPr lvl="0"/>
            <a:r>
              <a:rPr lang="en-US" sz="2400" dirty="0">
                <a:latin typeface="Arial" panose="020B0604020202020204" pitchFamily="34" charset="0"/>
                <a:ea typeface="ＭＳ Ｐゴシック"/>
                <a:cs typeface="Arial" panose="020B0604020202020204" pitchFamily="34" charset="0"/>
              </a:rPr>
              <a:t>Students will understand the role of transferring wealth in navigating their financial life cycle, and how the time-value of money influences this process. </a:t>
            </a:r>
          </a:p>
          <a:p>
            <a:pPr defTabSz="905255">
              <a:defRPr sz="3168"/>
            </a:pPr>
            <a:endParaRPr lang="en-US" sz="2500" dirty="0">
              <a:latin typeface="Calibri"/>
              <a:ea typeface="ＭＳ Ｐゴシック"/>
              <a:cs typeface="Calibri"/>
            </a:endParaRPr>
          </a:p>
          <a:p>
            <a:pPr marL="0" indent="0" defTabSz="905255">
              <a:buNone/>
              <a:defRPr sz="3168"/>
            </a:pPr>
            <a:endParaRPr lang="en-US" sz="2750" dirty="0"/>
          </a:p>
        </p:txBody>
      </p:sp>
      <p:sp>
        <p:nvSpPr>
          <p:cNvPr id="4" name="Title 1">
            <a:extLst>
              <a:ext uri="{FF2B5EF4-FFF2-40B4-BE49-F238E27FC236}">
                <a16:creationId xmlns:a16="http://schemas.microsoft.com/office/drawing/2014/main" xmlns="" id="{4C7B5A4A-B9D0-AE4B-A6ED-E4EBE01BFD44}"/>
              </a:ext>
            </a:extLst>
          </p:cNvPr>
          <p:cNvSpPr txBox="1">
            <a:spLocks/>
          </p:cNvSpPr>
          <p:nvPr/>
        </p:nvSpPr>
        <p:spPr bwMode="auto">
          <a:xfrm>
            <a:off x="-1410269" y="582145"/>
            <a:ext cx="82296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scene3d>
              <a:camera prst="orthographicFront"/>
              <a:lightRig rig="glow" dir="tl">
                <a:rot lat="0" lon="0" rev="5400000"/>
              </a:lightRig>
            </a:scene3d>
            <a:sp3d>
              <a:bevelT w="0" h="0"/>
              <a:contourClr>
                <a:schemeClr val="accent6">
                  <a:shade val="73000"/>
                </a:schemeClr>
              </a:contourClr>
            </a:sp3d>
          </a:bodyPr>
          <a:lst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fontAlgn="auto">
              <a:spcAft>
                <a:spcPts val="0"/>
              </a:spcAft>
              <a:defRPr/>
            </a:pPr>
            <a:r>
              <a:rPr lang="en-US" sz="1800" dirty="0"/>
              <a:t>Student</a:t>
            </a:r>
            <a:endParaRPr lang="en-US" sz="1800" dirty="0">
              <a:ln w="11430">
                <a:noFill/>
              </a:ln>
              <a:effectLst>
                <a:outerShdw blurRad="80000" dist="40000" dir="5040000" algn="tl">
                  <a:srgbClr val="000000">
                    <a:alpha val="0"/>
                  </a:srgbClr>
                </a:outerShdw>
              </a:effectLst>
              <a:ea typeface="+mj-ea"/>
              <a:cs typeface="+mj-cs"/>
            </a:endParaRPr>
          </a:p>
        </p:txBody>
      </p:sp>
      <p:sp>
        <p:nvSpPr>
          <p:cNvPr id="5" name="Title 1">
            <a:extLst>
              <a:ext uri="{FF2B5EF4-FFF2-40B4-BE49-F238E27FC236}">
                <a16:creationId xmlns:a16="http://schemas.microsoft.com/office/drawing/2014/main" xmlns="" id="{0494F105-5844-9549-8F8D-91554BC5D8CB}"/>
              </a:ext>
            </a:extLst>
          </p:cNvPr>
          <p:cNvSpPr txBox="1">
            <a:spLocks/>
          </p:cNvSpPr>
          <p:nvPr/>
        </p:nvSpPr>
        <p:spPr bwMode="auto">
          <a:xfrm>
            <a:off x="2324669" y="1200935"/>
            <a:ext cx="8229600" cy="11430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scene3d>
              <a:camera prst="orthographicFront"/>
              <a:lightRig rig="glow" dir="tl">
                <a:rot lat="0" lon="0" rev="5400000"/>
              </a:lightRig>
            </a:scene3d>
            <a:sp3d>
              <a:bevelT w="0" h="0"/>
              <a:contourClr>
                <a:schemeClr val="accent6">
                  <a:shade val="73000"/>
                </a:schemeClr>
              </a:contourClr>
            </a:sp3d>
          </a:bodyPr>
          <a:lst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fontAlgn="auto">
              <a:spcAft>
                <a:spcPts val="0"/>
              </a:spcAft>
              <a:defRPr/>
            </a:pPr>
            <a:r>
              <a:rPr lang="en-US" sz="1800" dirty="0">
                <a:ln w="11430">
                  <a:noFill/>
                </a:ln>
                <a:effectLst>
                  <a:outerShdw blurRad="80000" dist="40000" dir="5040000" algn="tl">
                    <a:srgbClr val="000000">
                      <a:alpha val="0"/>
                    </a:srgbClr>
                  </a:outerShdw>
                </a:effectLst>
                <a:ea typeface="+mj-ea"/>
                <a:cs typeface="+mj-cs"/>
              </a:rPr>
              <a:t>for our lesson</a:t>
            </a:r>
          </a:p>
        </p:txBody>
      </p:sp>
    </p:spTree>
    <p:extLst>
      <p:ext uri="{BB962C8B-B14F-4D97-AF65-F5344CB8AC3E}">
        <p14:creationId xmlns:p14="http://schemas.microsoft.com/office/powerpoint/2010/main" val="28967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8332A4-542C-494D-8506-1C720B46413C}">
  <ds:schemaRefs>
    <ds:schemaRef ds:uri="bfa4db11-c700-41fb-b639-f7e6b4e680b5"/>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9cd82c5b-74c9-4827-94f1-5bf219ae6b20"/>
    <ds:schemaRef ds:uri="http://www.w3.org/XML/1998/namespace"/>
    <ds:schemaRef ds:uri="http://purl.org/dc/dcmitype/"/>
  </ds:schemaRefs>
</ds:datastoreItem>
</file>

<file path=customXml/itemProps2.xml><?xml version="1.0" encoding="utf-8"?>
<ds:datastoreItem xmlns:ds="http://schemas.openxmlformats.org/officeDocument/2006/customXml" ds:itemID="{0F85DF1F-BC57-4156-92DD-D8D43BF52544}">
  <ds:schemaRefs>
    <ds:schemaRef ds:uri="http://schemas.microsoft.com/sharepoint/v3/contenttype/forms"/>
  </ds:schemaRefs>
</ds:datastoreItem>
</file>

<file path=customXml/itemProps3.xml><?xml version="1.0" encoding="utf-8"?>
<ds:datastoreItem xmlns:ds="http://schemas.openxmlformats.org/officeDocument/2006/customXml" ds:itemID="{3D6113DE-D385-4A48-8B16-CD7F492379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1180</TotalTime>
  <Words>1561</Words>
  <Application>Microsoft Office PowerPoint</Application>
  <PresentationFormat>On-screen Show (4:3)</PresentationFormat>
  <Paragraphs>188</Paragraphs>
  <Slides>44</Slides>
  <Notes>11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ＭＳ Ｐゴシック</vt:lpstr>
      <vt:lpstr>Arial</vt:lpstr>
      <vt:lpstr>Arial,Sans-Serif</vt:lpstr>
      <vt:lpstr>Calibri</vt:lpstr>
      <vt:lpstr>Calibri Light</vt:lpstr>
      <vt:lpstr>Merriweather</vt:lpstr>
      <vt:lpstr>Roboto</vt:lpstr>
      <vt:lpstr>Times New Roman</vt:lpstr>
      <vt:lpstr>Office Theme</vt:lpstr>
      <vt:lpstr>  Compound Interest and Your Financial Life Cycle Presented by   Thursday, June 18th, 2020 </vt:lpstr>
      <vt:lpstr>Warm Up</vt:lpstr>
      <vt:lpstr>EconEdLink Membership</vt:lpstr>
      <vt:lpstr>Professional Development Certificate</vt:lpstr>
      <vt:lpstr>Checking in: Padlet</vt:lpstr>
      <vt:lpstr>Compound Interest and Your Financial Life Cycle</vt:lpstr>
      <vt:lpstr>Compound Interest and Your Financial Life Cycle</vt:lpstr>
      <vt:lpstr>Objectives</vt:lpstr>
      <vt:lpstr>Objectives</vt:lpstr>
      <vt:lpstr>Introductions</vt:lpstr>
      <vt:lpstr>Introductions</vt:lpstr>
      <vt:lpstr>PowerPoint Presentation</vt:lpstr>
      <vt:lpstr>Introductions</vt:lpstr>
      <vt:lpstr>Introductions</vt:lpstr>
      <vt:lpstr>Life Cycle Stages</vt:lpstr>
      <vt:lpstr>Life Cycle Hypothesis  of Saving (LCH)</vt:lpstr>
      <vt:lpstr>LCH: Transferring Wealth</vt:lpstr>
      <vt:lpstr>LCH: Transferring Wealth</vt:lpstr>
      <vt:lpstr>LCH: Transferring Wealth</vt:lpstr>
      <vt:lpstr>Warm Up</vt:lpstr>
      <vt:lpstr>Google Classroom</vt:lpstr>
      <vt:lpstr>PowerPoint Presentation</vt:lpstr>
      <vt:lpstr>PowerPoint Presentation</vt:lpstr>
      <vt:lpstr>PowerPoint Presentation</vt:lpstr>
      <vt:lpstr>Structure</vt:lpstr>
      <vt:lpstr>Structure</vt:lpstr>
      <vt:lpstr>Structure</vt:lpstr>
      <vt:lpstr>Structure</vt:lpstr>
      <vt:lpstr>Learning Management Systems</vt:lpstr>
      <vt:lpstr>Modules</vt:lpstr>
      <vt:lpstr>Textbooks, Workbooks &amp; Notes</vt:lpstr>
      <vt:lpstr>Google Forms</vt:lpstr>
      <vt:lpstr>Question Design</vt:lpstr>
      <vt:lpstr>PowerPoint Presentation</vt:lpstr>
      <vt:lpstr>Present Value: Discounting Formula</vt:lpstr>
      <vt:lpstr>Present Value:  Personal Discounting Rate</vt:lpstr>
      <vt:lpstr>Traversing the Financial Life Cycle</vt:lpstr>
      <vt:lpstr>Eduardo’s Financial Life Cycle</vt:lpstr>
      <vt:lpstr>Traversing the Financial Life Cycle</vt:lpstr>
      <vt:lpstr>Abby and Tyler’s Financial Life Cycle</vt:lpstr>
      <vt:lpstr>Synchronous Time</vt:lpstr>
      <vt:lpstr>Overview</vt:lpstr>
      <vt:lpstr>Overview</vt:lpstr>
      <vt:lpstr>CEE Affiliates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the Business of….?</dc:title>
  <dc:creator>Marsha Masters</dc:creator>
  <cp:lastModifiedBy>Conference3 NoteBook</cp:lastModifiedBy>
  <cp:revision>146</cp:revision>
  <dcterms:created xsi:type="dcterms:W3CDTF">2012-09-11T15:07:18Z</dcterms:created>
  <dcterms:modified xsi:type="dcterms:W3CDTF">2020-06-18T20:38:30Z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