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1.xml" ContentType="application/vnd.openxmlformats-officedocument.presentationml.comments+xml"/>
  <Override PartName="/ppt/comments/comment4.xml" ContentType="application/vnd.openxmlformats-officedocument.presentationml.comments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70" r:id="rId4"/>
    <p:sldId id="269" r:id="rId5"/>
    <p:sldId id="271" r:id="rId6"/>
    <p:sldId id="268" r:id="rId7"/>
    <p:sldId id="287" r:id="rId8"/>
    <p:sldId id="274" r:id="rId9"/>
    <p:sldId id="273" r:id="rId10"/>
    <p:sldId id="259" r:id="rId11"/>
    <p:sldId id="276" r:id="rId12"/>
    <p:sldId id="279" r:id="rId13"/>
    <p:sldId id="267" r:id="rId14"/>
    <p:sldId id="280" r:id="rId15"/>
    <p:sldId id="281" r:id="rId16"/>
    <p:sldId id="260" r:id="rId17"/>
    <p:sldId id="284" r:id="rId18"/>
    <p:sldId id="285" r:id="rId19"/>
    <p:sldId id="263" r:id="rId20"/>
    <p:sldId id="283" r:id="rId21"/>
    <p:sldId id="286" r:id="rId22"/>
    <p:sldId id="277" r:id="rId23"/>
    <p:sldId id="278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Rush" initials="MR" lastIdx="4" clrIdx="0">
    <p:extLst>
      <p:ext uri="{19B8F6BF-5375-455C-9EA6-DF929625EA0E}">
        <p15:presenceInfo xmlns:p15="http://schemas.microsoft.com/office/powerpoint/2012/main" userId="3f02763fb0041f94" providerId="Windows Live"/>
      </p:ext>
    </p:extLst>
  </p:cmAuthor>
  <p:cmAuthor id="2" name="Kaitlyn Henry" initials="KH" lastIdx="5" clrIdx="1">
    <p:extLst>
      <p:ext uri="{19B8F6BF-5375-455C-9EA6-DF929625EA0E}">
        <p15:presenceInfo xmlns:p15="http://schemas.microsoft.com/office/powerpoint/2012/main" userId="2836cce32af5c2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82161" autoAdjust="0"/>
  </p:normalViewPr>
  <p:slideViewPr>
    <p:cSldViewPr snapToGrid="0">
      <p:cViewPr varScale="1">
        <p:scale>
          <a:sx n="70" d="100"/>
          <a:sy n="70" d="100"/>
        </p:scale>
        <p:origin x="1166" y="5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6T17:21:42.228" idx="1">
    <p:pos x="6202" y="1736"/>
    <p:text>I don't understand this question. What organization is it referring to?</p:text>
    <p:extLst>
      <p:ext uri="{C676402C-5697-4E1C-873F-D02D1690AC5C}">
        <p15:threadingInfo xmlns:p15="http://schemas.microsoft.com/office/powerpoint/2012/main" timeZoneBias="360"/>
      </p:ext>
    </p:extLst>
  </p:cm>
  <p:cm authorId="2" dt="2020-03-01T09:24:33.275" idx="1">
    <p:pos x="6202" y="1832"/>
    <p:text>My bad here --this is from our own investment criteria, and since we only invest in B2B organizations the buyer is a little off. I've adjusted for B2C.</p:text>
    <p:extLst>
      <p:ext uri="{C676402C-5697-4E1C-873F-D02D1690AC5C}">
        <p15:threadingInfo xmlns:p15="http://schemas.microsoft.com/office/powerpoint/2012/main" timeZoneBias="300">
          <p15:parentCm authorId="1" idx="1"/>
        </p15:threadingInfo>
      </p:ext>
    </p:extLst>
  </p:cm>
  <p:cm authorId="2" dt="2020-03-01T09:26:11.236" idx="2">
    <p:pos x="6202" y="1928"/>
    <p:text>I also moved this slide ahead of market opportunity, since I think it helps paint the picture of who should be included in the market sizing.</p:text>
    <p:extLst>
      <p:ext uri="{C676402C-5697-4E1C-873F-D02D1690AC5C}">
        <p15:threadingInfo xmlns:p15="http://schemas.microsoft.com/office/powerpoint/2012/main" timeZoneBias="30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6T17:22:59.498" idx="2">
    <p:pos x="3898" y="2620"/>
    <p:text>what does this mean in this context? Could we rephrase?</p:text>
    <p:extLst>
      <p:ext uri="{C676402C-5697-4E1C-873F-D02D1690AC5C}">
        <p15:threadingInfo xmlns:p15="http://schemas.microsoft.com/office/powerpoint/2012/main" timeZoneBias="360"/>
      </p:ext>
    </p:extLst>
  </p:cm>
  <p:cm authorId="2" dt="2020-03-01T09:31:30.946" idx="3">
    <p:pos x="3898" y="2716"/>
    <p:text>Yup, rephrased!</p:text>
    <p:extLst>
      <p:ext uri="{C676402C-5697-4E1C-873F-D02D1690AC5C}">
        <p15:threadingInfo xmlns:p15="http://schemas.microsoft.com/office/powerpoint/2012/main" timeZoneBias="300">
          <p15:parentCm authorId="1" idx="2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6T17:21:42.228" idx="1">
    <p:pos x="6202" y="1736"/>
    <p:text>I don't understand this question. What organization is it referring to?</p:text>
    <p:extLst>
      <p:ext uri="{C676402C-5697-4E1C-873F-D02D1690AC5C}">
        <p15:threadingInfo xmlns:p15="http://schemas.microsoft.com/office/powerpoint/2012/main" timeZoneBias="360"/>
      </p:ext>
    </p:extLst>
  </p:cm>
  <p:cm authorId="2" dt="2020-03-01T09:24:33.275" idx="1">
    <p:pos x="6202" y="1832"/>
    <p:text>My bad here --this is from our own investment criteria, and since we only invest in B2B organizations the buyer is a little off. I've adjusted for B2C.</p:text>
    <p:extLst>
      <p:ext uri="{C676402C-5697-4E1C-873F-D02D1690AC5C}">
        <p15:threadingInfo xmlns:p15="http://schemas.microsoft.com/office/powerpoint/2012/main" timeZoneBias="300">
          <p15:parentCm authorId="1" idx="1"/>
        </p15:threadingInfo>
      </p:ext>
    </p:extLst>
  </p:cm>
  <p:cm authorId="2" dt="2020-03-01T09:26:11.236" idx="2">
    <p:pos x="6202" y="1928"/>
    <p:text>I also moved this slide ahead of market opportunity, since I think it helps paint the picture of who should be included in the market sizing.</p:text>
    <p:extLst>
      <p:ext uri="{C676402C-5697-4E1C-873F-D02D1690AC5C}">
        <p15:threadingInfo xmlns:p15="http://schemas.microsoft.com/office/powerpoint/2012/main" timeZoneBias="300">
          <p15:parentCm authorId="1" idx="1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6T17:39:08.070" idx="3">
    <p:pos x="4482" y="2052"/>
    <p:text>I don't know what these are - can we explain or rephrease?</p:text>
    <p:extLst>
      <p:ext uri="{C676402C-5697-4E1C-873F-D02D1690AC5C}">
        <p15:threadingInfo xmlns:p15="http://schemas.microsoft.com/office/powerpoint/2012/main" timeZoneBias="360"/>
      </p:ext>
    </p:extLst>
  </p:cm>
  <p:cm authorId="2" dt="2020-03-01T09:44:16.935" idx="4">
    <p:pos x="4482" y="2148"/>
    <p:text>Removed this, it was only relevant for B2B businesses!</p:text>
    <p:extLst>
      <p:ext uri="{C676402C-5697-4E1C-873F-D02D1690AC5C}">
        <p15:threadingInfo xmlns:p15="http://schemas.microsoft.com/office/powerpoint/2012/main" timeZoneBias="300">
          <p15:parentCm authorId="1" idx="3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171F5-1957-4159-88EC-5569185A11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69E318-DCF1-4A57-A8E1-ABEE812953A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Market Size</a:t>
          </a:r>
        </a:p>
      </dgm:t>
    </dgm:pt>
    <dgm:pt modelId="{FFD89E2E-5CC1-40F0-A382-50A1C57D347A}" type="parTrans" cxnId="{9C3A6BD6-0A8B-4F44-8024-8514DE692BA3}">
      <dgm:prSet/>
      <dgm:spPr/>
      <dgm:t>
        <a:bodyPr/>
        <a:lstStyle/>
        <a:p>
          <a:endParaRPr lang="en-US"/>
        </a:p>
      </dgm:t>
    </dgm:pt>
    <dgm:pt modelId="{B22FD971-BE59-4826-9C26-A647A83768DD}" type="sibTrans" cxnId="{9C3A6BD6-0A8B-4F44-8024-8514DE692BA3}">
      <dgm:prSet/>
      <dgm:spPr/>
      <dgm:t>
        <a:bodyPr/>
        <a:lstStyle/>
        <a:p>
          <a:endParaRPr lang="en-US"/>
        </a:p>
      </dgm:t>
    </dgm:pt>
    <dgm:pt modelId="{6AC302A0-3437-41FA-BECA-0F15E6B9E66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Customer Profile</a:t>
          </a:r>
        </a:p>
      </dgm:t>
    </dgm:pt>
    <dgm:pt modelId="{77C32B9C-86E2-44AE-8122-BF6992FD8C7E}" type="parTrans" cxnId="{D5E49AB2-6549-4815-B92B-A54DF034143C}">
      <dgm:prSet/>
      <dgm:spPr/>
      <dgm:t>
        <a:bodyPr/>
        <a:lstStyle/>
        <a:p>
          <a:endParaRPr lang="en-US"/>
        </a:p>
      </dgm:t>
    </dgm:pt>
    <dgm:pt modelId="{1D71FAD0-82DA-4911-AACC-C2B166F137EA}" type="sibTrans" cxnId="{D5E49AB2-6549-4815-B92B-A54DF034143C}">
      <dgm:prSet/>
      <dgm:spPr/>
      <dgm:t>
        <a:bodyPr/>
        <a:lstStyle/>
        <a:p>
          <a:endParaRPr lang="en-US"/>
        </a:p>
      </dgm:t>
    </dgm:pt>
    <dgm:pt modelId="{C5AA650C-30A6-4801-BEE4-3025D205AA3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Value Proposition</a:t>
          </a:r>
        </a:p>
      </dgm:t>
    </dgm:pt>
    <dgm:pt modelId="{D67569A4-98DB-48FF-9838-AB0701539824}" type="parTrans" cxnId="{D0444C87-74A3-43D0-B3EE-F52828B638EC}">
      <dgm:prSet/>
      <dgm:spPr/>
      <dgm:t>
        <a:bodyPr/>
        <a:lstStyle/>
        <a:p>
          <a:endParaRPr lang="en-US"/>
        </a:p>
      </dgm:t>
    </dgm:pt>
    <dgm:pt modelId="{A2D7A0C8-7DDB-4029-BC39-EC4BF72A4CD0}" type="sibTrans" cxnId="{D0444C87-74A3-43D0-B3EE-F52828B638EC}">
      <dgm:prSet/>
      <dgm:spPr/>
      <dgm:t>
        <a:bodyPr/>
        <a:lstStyle/>
        <a:p>
          <a:endParaRPr lang="en-US"/>
        </a:p>
      </dgm:t>
    </dgm:pt>
    <dgm:pt modelId="{50C574F7-0875-401B-ACE7-4302E5D82B1E}">
      <dgm:prSet phldrT="[Text]"/>
      <dgm:spPr/>
      <dgm:t>
        <a:bodyPr/>
        <a:lstStyle/>
        <a:p>
          <a:r>
            <a:rPr lang="en-US" dirty="0"/>
            <a:t>Economic Model and Momentum</a:t>
          </a:r>
        </a:p>
      </dgm:t>
    </dgm:pt>
    <dgm:pt modelId="{626E4241-1412-4BCC-B498-A9A005255FC9}" type="parTrans" cxnId="{A3FB0410-7C4C-4FDC-92F8-2D83E0F5524A}">
      <dgm:prSet/>
      <dgm:spPr/>
      <dgm:t>
        <a:bodyPr/>
        <a:lstStyle/>
        <a:p>
          <a:endParaRPr lang="en-US"/>
        </a:p>
      </dgm:t>
    </dgm:pt>
    <dgm:pt modelId="{990C08C4-611A-40BD-931D-5D163E08309B}" type="sibTrans" cxnId="{A3FB0410-7C4C-4FDC-92F8-2D83E0F5524A}">
      <dgm:prSet/>
      <dgm:spPr/>
      <dgm:t>
        <a:bodyPr/>
        <a:lstStyle/>
        <a:p>
          <a:endParaRPr lang="en-US"/>
        </a:p>
      </dgm:t>
    </dgm:pt>
    <dgm:pt modelId="{CA69276F-FFC3-4D13-97B7-1C5B6FCDAFFE}">
      <dgm:prSet phldrT="[Text]"/>
      <dgm:spPr/>
      <dgm:t>
        <a:bodyPr/>
        <a:lstStyle/>
        <a:p>
          <a:r>
            <a:rPr lang="en-US" dirty="0"/>
            <a:t>Go To Market Model</a:t>
          </a:r>
        </a:p>
      </dgm:t>
    </dgm:pt>
    <dgm:pt modelId="{76293D8F-6725-401F-A363-4A33E191631D}" type="parTrans" cxnId="{DFA1F1EE-3C12-457A-B097-B8B727FE2984}">
      <dgm:prSet/>
      <dgm:spPr/>
      <dgm:t>
        <a:bodyPr/>
        <a:lstStyle/>
        <a:p>
          <a:endParaRPr lang="en-US"/>
        </a:p>
      </dgm:t>
    </dgm:pt>
    <dgm:pt modelId="{4C5E7A6E-CA10-45E7-B6F7-28599CC61C1B}" type="sibTrans" cxnId="{DFA1F1EE-3C12-457A-B097-B8B727FE2984}">
      <dgm:prSet/>
      <dgm:spPr/>
      <dgm:t>
        <a:bodyPr/>
        <a:lstStyle/>
        <a:p>
          <a:endParaRPr lang="en-US"/>
        </a:p>
      </dgm:t>
    </dgm:pt>
    <dgm:pt modelId="{C064D956-C1F6-4138-8F87-96ABEF9CC1B3}">
      <dgm:prSet phldrT="[Text]"/>
      <dgm:spPr/>
      <dgm:t>
        <a:bodyPr/>
        <a:lstStyle/>
        <a:p>
          <a:r>
            <a:rPr lang="en-US" dirty="0"/>
            <a:t>CEO &amp; Team</a:t>
          </a:r>
        </a:p>
      </dgm:t>
    </dgm:pt>
    <dgm:pt modelId="{6FB4ECCD-2CA4-41D3-8895-0614F1B94D6A}" type="parTrans" cxnId="{799CDFFE-C2FA-4152-8C0D-AE69FA5D0F07}">
      <dgm:prSet/>
      <dgm:spPr/>
      <dgm:t>
        <a:bodyPr/>
        <a:lstStyle/>
        <a:p>
          <a:endParaRPr lang="en-US"/>
        </a:p>
      </dgm:t>
    </dgm:pt>
    <dgm:pt modelId="{8E5C9DC4-F417-4AE4-A430-413E497EC5A3}" type="sibTrans" cxnId="{799CDFFE-C2FA-4152-8C0D-AE69FA5D0F07}">
      <dgm:prSet/>
      <dgm:spPr/>
      <dgm:t>
        <a:bodyPr/>
        <a:lstStyle/>
        <a:p>
          <a:endParaRPr lang="en-US"/>
        </a:p>
      </dgm:t>
    </dgm:pt>
    <dgm:pt modelId="{3FEDEDB5-D9C7-4DA4-A01F-14319E4F1014}">
      <dgm:prSet phldrT="[Text]"/>
      <dgm:spPr/>
      <dgm:t>
        <a:bodyPr/>
        <a:lstStyle/>
        <a:p>
          <a:r>
            <a:rPr lang="en-US" dirty="0"/>
            <a:t>Deal Dynamics</a:t>
          </a:r>
        </a:p>
      </dgm:t>
    </dgm:pt>
    <dgm:pt modelId="{A994230F-28CB-4219-82CE-357AE7C6090C}" type="parTrans" cxnId="{BB7EF8EE-E266-433E-B6E2-F5FD689D4D6E}">
      <dgm:prSet/>
      <dgm:spPr/>
      <dgm:t>
        <a:bodyPr/>
        <a:lstStyle/>
        <a:p>
          <a:endParaRPr lang="en-US"/>
        </a:p>
      </dgm:t>
    </dgm:pt>
    <dgm:pt modelId="{6C0F5068-9EB5-4CF0-A1BD-61260D31704C}" type="sibTrans" cxnId="{BB7EF8EE-E266-433E-B6E2-F5FD689D4D6E}">
      <dgm:prSet/>
      <dgm:spPr/>
      <dgm:t>
        <a:bodyPr/>
        <a:lstStyle/>
        <a:p>
          <a:endParaRPr lang="en-US"/>
        </a:p>
      </dgm:t>
    </dgm:pt>
    <dgm:pt modelId="{75BD3E95-41DD-49DD-ADA4-1F1AEE902058}">
      <dgm:prSet phldrT="[Text]"/>
      <dgm:spPr/>
      <dgm:t>
        <a:bodyPr/>
        <a:lstStyle/>
        <a:p>
          <a:r>
            <a:rPr lang="en-US" dirty="0"/>
            <a:t>Exit Landscape</a:t>
          </a:r>
        </a:p>
      </dgm:t>
    </dgm:pt>
    <dgm:pt modelId="{AEC02940-CD1E-441F-871D-B56CD211E7FD}" type="parTrans" cxnId="{C4887CC8-91FE-4D91-8624-271338876AC6}">
      <dgm:prSet/>
      <dgm:spPr/>
      <dgm:t>
        <a:bodyPr/>
        <a:lstStyle/>
        <a:p>
          <a:endParaRPr lang="en-US"/>
        </a:p>
      </dgm:t>
    </dgm:pt>
    <dgm:pt modelId="{F72FD179-F16F-4273-AF17-20A98B67B6CB}" type="sibTrans" cxnId="{C4887CC8-91FE-4D91-8624-271338876AC6}">
      <dgm:prSet/>
      <dgm:spPr/>
      <dgm:t>
        <a:bodyPr/>
        <a:lstStyle/>
        <a:p>
          <a:endParaRPr lang="en-US"/>
        </a:p>
      </dgm:t>
    </dgm:pt>
    <dgm:pt modelId="{B58DFF17-D127-4B9D-915F-EA387779079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Defensible Competitive Advantage</a:t>
          </a:r>
        </a:p>
      </dgm:t>
    </dgm:pt>
    <dgm:pt modelId="{C2792C1E-BC91-4C6F-846C-DB6ECD80D34F}" type="parTrans" cxnId="{65F2AAFB-2E65-47F2-8794-D413AEA354F2}">
      <dgm:prSet/>
      <dgm:spPr/>
      <dgm:t>
        <a:bodyPr/>
        <a:lstStyle/>
        <a:p>
          <a:endParaRPr lang="en-US"/>
        </a:p>
      </dgm:t>
    </dgm:pt>
    <dgm:pt modelId="{A3FE459D-9393-4EAD-A450-1C7B883F9700}" type="sibTrans" cxnId="{65F2AAFB-2E65-47F2-8794-D413AEA354F2}">
      <dgm:prSet/>
      <dgm:spPr/>
      <dgm:t>
        <a:bodyPr/>
        <a:lstStyle/>
        <a:p>
          <a:endParaRPr lang="en-US"/>
        </a:p>
      </dgm:t>
    </dgm:pt>
    <dgm:pt modelId="{CDAF0078-C4C7-4198-BC0F-F5BD2DCCA180}" type="pres">
      <dgm:prSet presAssocID="{E14171F5-1957-4159-88EC-5569185A11BC}" presName="diagram" presStyleCnt="0">
        <dgm:presLayoutVars>
          <dgm:dir/>
          <dgm:resizeHandles val="exact"/>
        </dgm:presLayoutVars>
      </dgm:prSet>
      <dgm:spPr/>
    </dgm:pt>
    <dgm:pt modelId="{05D73F5E-1554-45A7-94EB-29E0E36B4663}" type="pres">
      <dgm:prSet presAssocID="{6F69E318-DCF1-4A57-A8E1-ABEE812953AE}" presName="node" presStyleLbl="node1" presStyleIdx="0" presStyleCnt="9">
        <dgm:presLayoutVars>
          <dgm:bulletEnabled val="1"/>
        </dgm:presLayoutVars>
      </dgm:prSet>
      <dgm:spPr/>
    </dgm:pt>
    <dgm:pt modelId="{AD2E1BCD-5432-4FBC-87B9-86341C690120}" type="pres">
      <dgm:prSet presAssocID="{B22FD971-BE59-4826-9C26-A647A83768DD}" presName="sibTrans" presStyleCnt="0"/>
      <dgm:spPr/>
    </dgm:pt>
    <dgm:pt modelId="{A57BB249-2935-4BE7-A551-06E65985C28F}" type="pres">
      <dgm:prSet presAssocID="{6AC302A0-3437-41FA-BECA-0F15E6B9E662}" presName="node" presStyleLbl="node1" presStyleIdx="1" presStyleCnt="9">
        <dgm:presLayoutVars>
          <dgm:bulletEnabled val="1"/>
        </dgm:presLayoutVars>
      </dgm:prSet>
      <dgm:spPr/>
    </dgm:pt>
    <dgm:pt modelId="{A86855AE-8C2F-4B3B-BAD9-D8ACADCBD73C}" type="pres">
      <dgm:prSet presAssocID="{1D71FAD0-82DA-4911-AACC-C2B166F137EA}" presName="sibTrans" presStyleCnt="0"/>
      <dgm:spPr/>
    </dgm:pt>
    <dgm:pt modelId="{8A39B79C-BEE5-427B-B91C-12F72A86E073}" type="pres">
      <dgm:prSet presAssocID="{C5AA650C-30A6-4801-BEE4-3025D205AA33}" presName="node" presStyleLbl="node1" presStyleIdx="2" presStyleCnt="9">
        <dgm:presLayoutVars>
          <dgm:bulletEnabled val="1"/>
        </dgm:presLayoutVars>
      </dgm:prSet>
      <dgm:spPr/>
    </dgm:pt>
    <dgm:pt modelId="{5FD1E238-6159-4E45-ABD7-39065AB52041}" type="pres">
      <dgm:prSet presAssocID="{A2D7A0C8-7DDB-4029-BC39-EC4BF72A4CD0}" presName="sibTrans" presStyleCnt="0"/>
      <dgm:spPr/>
    </dgm:pt>
    <dgm:pt modelId="{AF6E6686-C7EB-46B7-AA71-33C60D525D49}" type="pres">
      <dgm:prSet presAssocID="{50C574F7-0875-401B-ACE7-4302E5D82B1E}" presName="node" presStyleLbl="node1" presStyleIdx="3" presStyleCnt="9">
        <dgm:presLayoutVars>
          <dgm:bulletEnabled val="1"/>
        </dgm:presLayoutVars>
      </dgm:prSet>
      <dgm:spPr/>
    </dgm:pt>
    <dgm:pt modelId="{8CAC21F6-A6F2-4380-A11E-48C287E138D7}" type="pres">
      <dgm:prSet presAssocID="{990C08C4-611A-40BD-931D-5D163E08309B}" presName="sibTrans" presStyleCnt="0"/>
      <dgm:spPr/>
    </dgm:pt>
    <dgm:pt modelId="{09E83C3E-A2A6-4C3E-803A-120AEC7EFD1A}" type="pres">
      <dgm:prSet presAssocID="{CA69276F-FFC3-4D13-97B7-1C5B6FCDAFFE}" presName="node" presStyleLbl="node1" presStyleIdx="4" presStyleCnt="9">
        <dgm:presLayoutVars>
          <dgm:bulletEnabled val="1"/>
        </dgm:presLayoutVars>
      </dgm:prSet>
      <dgm:spPr/>
    </dgm:pt>
    <dgm:pt modelId="{D236564C-5E4E-4278-8DDC-A8AADC90730B}" type="pres">
      <dgm:prSet presAssocID="{4C5E7A6E-CA10-45E7-B6F7-28599CC61C1B}" presName="sibTrans" presStyleCnt="0"/>
      <dgm:spPr/>
    </dgm:pt>
    <dgm:pt modelId="{5A9E8179-A77C-4362-9413-CAD6A4636509}" type="pres">
      <dgm:prSet presAssocID="{C064D956-C1F6-4138-8F87-96ABEF9CC1B3}" presName="node" presStyleLbl="node1" presStyleIdx="5" presStyleCnt="9">
        <dgm:presLayoutVars>
          <dgm:bulletEnabled val="1"/>
        </dgm:presLayoutVars>
      </dgm:prSet>
      <dgm:spPr/>
    </dgm:pt>
    <dgm:pt modelId="{26EE87DB-E827-403D-BD41-0F4CE409A19E}" type="pres">
      <dgm:prSet presAssocID="{8E5C9DC4-F417-4AE4-A430-413E497EC5A3}" presName="sibTrans" presStyleCnt="0"/>
      <dgm:spPr/>
    </dgm:pt>
    <dgm:pt modelId="{AE54F813-2AFA-4306-B802-6A16B8E96A5A}" type="pres">
      <dgm:prSet presAssocID="{3FEDEDB5-D9C7-4DA4-A01F-14319E4F1014}" presName="node" presStyleLbl="node1" presStyleIdx="6" presStyleCnt="9">
        <dgm:presLayoutVars>
          <dgm:bulletEnabled val="1"/>
        </dgm:presLayoutVars>
      </dgm:prSet>
      <dgm:spPr/>
    </dgm:pt>
    <dgm:pt modelId="{546DC693-83B6-4011-A0A6-EBA13DF45A26}" type="pres">
      <dgm:prSet presAssocID="{6C0F5068-9EB5-4CF0-A1BD-61260D31704C}" presName="sibTrans" presStyleCnt="0"/>
      <dgm:spPr/>
    </dgm:pt>
    <dgm:pt modelId="{A3162F15-7444-4BD4-9DF4-FB4981524D2F}" type="pres">
      <dgm:prSet presAssocID="{75BD3E95-41DD-49DD-ADA4-1F1AEE902058}" presName="node" presStyleLbl="node1" presStyleIdx="7" presStyleCnt="9">
        <dgm:presLayoutVars>
          <dgm:bulletEnabled val="1"/>
        </dgm:presLayoutVars>
      </dgm:prSet>
      <dgm:spPr/>
    </dgm:pt>
    <dgm:pt modelId="{21AAB19A-966D-44A3-A2FA-1E4740F6D847}" type="pres">
      <dgm:prSet presAssocID="{F72FD179-F16F-4273-AF17-20A98B67B6CB}" presName="sibTrans" presStyleCnt="0"/>
      <dgm:spPr/>
    </dgm:pt>
    <dgm:pt modelId="{89BF3A85-9413-4D04-A0BC-BA79DF7AADD1}" type="pres">
      <dgm:prSet presAssocID="{B58DFF17-D127-4B9D-915F-EA3877790793}" presName="node" presStyleLbl="node1" presStyleIdx="8" presStyleCnt="9">
        <dgm:presLayoutVars>
          <dgm:bulletEnabled val="1"/>
        </dgm:presLayoutVars>
      </dgm:prSet>
      <dgm:spPr/>
    </dgm:pt>
  </dgm:ptLst>
  <dgm:cxnLst>
    <dgm:cxn modelId="{A3FB0410-7C4C-4FDC-92F8-2D83E0F5524A}" srcId="{E14171F5-1957-4159-88EC-5569185A11BC}" destId="{50C574F7-0875-401B-ACE7-4302E5D82B1E}" srcOrd="3" destOrd="0" parTransId="{626E4241-1412-4BCC-B498-A9A005255FC9}" sibTransId="{990C08C4-611A-40BD-931D-5D163E08309B}"/>
    <dgm:cxn modelId="{1FF7BF2E-F312-4E50-84DF-0F67E7852193}" type="presOf" srcId="{C5AA650C-30A6-4801-BEE4-3025D205AA33}" destId="{8A39B79C-BEE5-427B-B91C-12F72A86E073}" srcOrd="0" destOrd="0" presId="urn:microsoft.com/office/officeart/2005/8/layout/default"/>
    <dgm:cxn modelId="{E298725C-E888-44D6-8E60-82D3EDE0E602}" type="presOf" srcId="{50C574F7-0875-401B-ACE7-4302E5D82B1E}" destId="{AF6E6686-C7EB-46B7-AA71-33C60D525D49}" srcOrd="0" destOrd="0" presId="urn:microsoft.com/office/officeart/2005/8/layout/default"/>
    <dgm:cxn modelId="{5BD1FD6E-2AEC-4C74-9635-B39E9449F1E6}" type="presOf" srcId="{6F69E318-DCF1-4A57-A8E1-ABEE812953AE}" destId="{05D73F5E-1554-45A7-94EB-29E0E36B4663}" srcOrd="0" destOrd="0" presId="urn:microsoft.com/office/officeart/2005/8/layout/default"/>
    <dgm:cxn modelId="{2265C755-EBDD-44DC-9BA7-114764FD88A1}" type="presOf" srcId="{B58DFF17-D127-4B9D-915F-EA3877790793}" destId="{89BF3A85-9413-4D04-A0BC-BA79DF7AADD1}" srcOrd="0" destOrd="0" presId="urn:microsoft.com/office/officeart/2005/8/layout/default"/>
    <dgm:cxn modelId="{1A9A4656-5DB9-4320-907C-3D5373A96865}" type="presOf" srcId="{CA69276F-FFC3-4D13-97B7-1C5B6FCDAFFE}" destId="{09E83C3E-A2A6-4C3E-803A-120AEC7EFD1A}" srcOrd="0" destOrd="0" presId="urn:microsoft.com/office/officeart/2005/8/layout/default"/>
    <dgm:cxn modelId="{D0DD8778-003A-4405-8215-98C29736E574}" type="presOf" srcId="{75BD3E95-41DD-49DD-ADA4-1F1AEE902058}" destId="{A3162F15-7444-4BD4-9DF4-FB4981524D2F}" srcOrd="0" destOrd="0" presId="urn:microsoft.com/office/officeart/2005/8/layout/default"/>
    <dgm:cxn modelId="{D0444C87-74A3-43D0-B3EE-F52828B638EC}" srcId="{E14171F5-1957-4159-88EC-5569185A11BC}" destId="{C5AA650C-30A6-4801-BEE4-3025D205AA33}" srcOrd="2" destOrd="0" parTransId="{D67569A4-98DB-48FF-9838-AB0701539824}" sibTransId="{A2D7A0C8-7DDB-4029-BC39-EC4BF72A4CD0}"/>
    <dgm:cxn modelId="{9FA02888-38E6-4455-BF90-B37D3DA7644F}" type="presOf" srcId="{3FEDEDB5-D9C7-4DA4-A01F-14319E4F1014}" destId="{AE54F813-2AFA-4306-B802-6A16B8E96A5A}" srcOrd="0" destOrd="0" presId="urn:microsoft.com/office/officeart/2005/8/layout/default"/>
    <dgm:cxn modelId="{0D4C12A2-4F8B-4D37-94A0-184D85A33613}" type="presOf" srcId="{E14171F5-1957-4159-88EC-5569185A11BC}" destId="{CDAF0078-C4C7-4198-BC0F-F5BD2DCCA180}" srcOrd="0" destOrd="0" presId="urn:microsoft.com/office/officeart/2005/8/layout/default"/>
    <dgm:cxn modelId="{D5E49AB2-6549-4815-B92B-A54DF034143C}" srcId="{E14171F5-1957-4159-88EC-5569185A11BC}" destId="{6AC302A0-3437-41FA-BECA-0F15E6B9E662}" srcOrd="1" destOrd="0" parTransId="{77C32B9C-86E2-44AE-8122-BF6992FD8C7E}" sibTransId="{1D71FAD0-82DA-4911-AACC-C2B166F137EA}"/>
    <dgm:cxn modelId="{C4887CC8-91FE-4D91-8624-271338876AC6}" srcId="{E14171F5-1957-4159-88EC-5569185A11BC}" destId="{75BD3E95-41DD-49DD-ADA4-1F1AEE902058}" srcOrd="7" destOrd="0" parTransId="{AEC02940-CD1E-441F-871D-B56CD211E7FD}" sibTransId="{F72FD179-F16F-4273-AF17-20A98B67B6CB}"/>
    <dgm:cxn modelId="{9C3A6BD6-0A8B-4F44-8024-8514DE692BA3}" srcId="{E14171F5-1957-4159-88EC-5569185A11BC}" destId="{6F69E318-DCF1-4A57-A8E1-ABEE812953AE}" srcOrd="0" destOrd="0" parTransId="{FFD89E2E-5CC1-40F0-A382-50A1C57D347A}" sibTransId="{B22FD971-BE59-4826-9C26-A647A83768DD}"/>
    <dgm:cxn modelId="{F84AAADA-0256-4BF0-852E-7176FF067602}" type="presOf" srcId="{C064D956-C1F6-4138-8F87-96ABEF9CC1B3}" destId="{5A9E8179-A77C-4362-9413-CAD6A4636509}" srcOrd="0" destOrd="0" presId="urn:microsoft.com/office/officeart/2005/8/layout/default"/>
    <dgm:cxn modelId="{DFA1F1EE-3C12-457A-B097-B8B727FE2984}" srcId="{E14171F5-1957-4159-88EC-5569185A11BC}" destId="{CA69276F-FFC3-4D13-97B7-1C5B6FCDAFFE}" srcOrd="4" destOrd="0" parTransId="{76293D8F-6725-401F-A363-4A33E191631D}" sibTransId="{4C5E7A6E-CA10-45E7-B6F7-28599CC61C1B}"/>
    <dgm:cxn modelId="{BB7EF8EE-E266-433E-B6E2-F5FD689D4D6E}" srcId="{E14171F5-1957-4159-88EC-5569185A11BC}" destId="{3FEDEDB5-D9C7-4DA4-A01F-14319E4F1014}" srcOrd="6" destOrd="0" parTransId="{A994230F-28CB-4219-82CE-357AE7C6090C}" sibTransId="{6C0F5068-9EB5-4CF0-A1BD-61260D31704C}"/>
    <dgm:cxn modelId="{896D13F2-DB15-465A-9DC8-94A4B4CBC9BC}" type="presOf" srcId="{6AC302A0-3437-41FA-BECA-0F15E6B9E662}" destId="{A57BB249-2935-4BE7-A551-06E65985C28F}" srcOrd="0" destOrd="0" presId="urn:microsoft.com/office/officeart/2005/8/layout/default"/>
    <dgm:cxn modelId="{65F2AAFB-2E65-47F2-8794-D413AEA354F2}" srcId="{E14171F5-1957-4159-88EC-5569185A11BC}" destId="{B58DFF17-D127-4B9D-915F-EA3877790793}" srcOrd="8" destOrd="0" parTransId="{C2792C1E-BC91-4C6F-846C-DB6ECD80D34F}" sibTransId="{A3FE459D-9393-4EAD-A450-1C7B883F9700}"/>
    <dgm:cxn modelId="{799CDFFE-C2FA-4152-8C0D-AE69FA5D0F07}" srcId="{E14171F5-1957-4159-88EC-5569185A11BC}" destId="{C064D956-C1F6-4138-8F87-96ABEF9CC1B3}" srcOrd="5" destOrd="0" parTransId="{6FB4ECCD-2CA4-41D3-8895-0614F1B94D6A}" sibTransId="{8E5C9DC4-F417-4AE4-A430-413E497EC5A3}"/>
    <dgm:cxn modelId="{42E62680-773E-42A7-BC95-B42ACEEE2E6E}" type="presParOf" srcId="{CDAF0078-C4C7-4198-BC0F-F5BD2DCCA180}" destId="{05D73F5E-1554-45A7-94EB-29E0E36B4663}" srcOrd="0" destOrd="0" presId="urn:microsoft.com/office/officeart/2005/8/layout/default"/>
    <dgm:cxn modelId="{F511FDAE-3B04-40BA-A67A-2116D6C3143E}" type="presParOf" srcId="{CDAF0078-C4C7-4198-BC0F-F5BD2DCCA180}" destId="{AD2E1BCD-5432-4FBC-87B9-86341C690120}" srcOrd="1" destOrd="0" presId="urn:microsoft.com/office/officeart/2005/8/layout/default"/>
    <dgm:cxn modelId="{2396F7F2-4617-4E40-B43A-33712585BFAA}" type="presParOf" srcId="{CDAF0078-C4C7-4198-BC0F-F5BD2DCCA180}" destId="{A57BB249-2935-4BE7-A551-06E65985C28F}" srcOrd="2" destOrd="0" presId="urn:microsoft.com/office/officeart/2005/8/layout/default"/>
    <dgm:cxn modelId="{EC063574-CED8-4E32-8E40-A98C8E912FF4}" type="presParOf" srcId="{CDAF0078-C4C7-4198-BC0F-F5BD2DCCA180}" destId="{A86855AE-8C2F-4B3B-BAD9-D8ACADCBD73C}" srcOrd="3" destOrd="0" presId="urn:microsoft.com/office/officeart/2005/8/layout/default"/>
    <dgm:cxn modelId="{A27D1227-31CF-439E-8143-65B8253CF607}" type="presParOf" srcId="{CDAF0078-C4C7-4198-BC0F-F5BD2DCCA180}" destId="{8A39B79C-BEE5-427B-B91C-12F72A86E073}" srcOrd="4" destOrd="0" presId="urn:microsoft.com/office/officeart/2005/8/layout/default"/>
    <dgm:cxn modelId="{E7DB47A1-846D-4FF3-A255-328FBA4FB99E}" type="presParOf" srcId="{CDAF0078-C4C7-4198-BC0F-F5BD2DCCA180}" destId="{5FD1E238-6159-4E45-ABD7-39065AB52041}" srcOrd="5" destOrd="0" presId="urn:microsoft.com/office/officeart/2005/8/layout/default"/>
    <dgm:cxn modelId="{C34BEAC8-418D-4FE1-ABA1-CF343D227F5E}" type="presParOf" srcId="{CDAF0078-C4C7-4198-BC0F-F5BD2DCCA180}" destId="{AF6E6686-C7EB-46B7-AA71-33C60D525D49}" srcOrd="6" destOrd="0" presId="urn:microsoft.com/office/officeart/2005/8/layout/default"/>
    <dgm:cxn modelId="{26E7CC57-870E-4049-8A65-3AF3C665D3C4}" type="presParOf" srcId="{CDAF0078-C4C7-4198-BC0F-F5BD2DCCA180}" destId="{8CAC21F6-A6F2-4380-A11E-48C287E138D7}" srcOrd="7" destOrd="0" presId="urn:microsoft.com/office/officeart/2005/8/layout/default"/>
    <dgm:cxn modelId="{E5F52076-4C72-4BA9-A5AF-D97D9D471125}" type="presParOf" srcId="{CDAF0078-C4C7-4198-BC0F-F5BD2DCCA180}" destId="{09E83C3E-A2A6-4C3E-803A-120AEC7EFD1A}" srcOrd="8" destOrd="0" presId="urn:microsoft.com/office/officeart/2005/8/layout/default"/>
    <dgm:cxn modelId="{52409292-CD5E-4065-9C2C-C2D1C9536944}" type="presParOf" srcId="{CDAF0078-C4C7-4198-BC0F-F5BD2DCCA180}" destId="{D236564C-5E4E-4278-8DDC-A8AADC90730B}" srcOrd="9" destOrd="0" presId="urn:microsoft.com/office/officeart/2005/8/layout/default"/>
    <dgm:cxn modelId="{DCAE2880-70FE-448E-8A18-7EE52C3A8E23}" type="presParOf" srcId="{CDAF0078-C4C7-4198-BC0F-F5BD2DCCA180}" destId="{5A9E8179-A77C-4362-9413-CAD6A4636509}" srcOrd="10" destOrd="0" presId="urn:microsoft.com/office/officeart/2005/8/layout/default"/>
    <dgm:cxn modelId="{33DB5EAE-9729-4D42-A21A-5767DB13C0A9}" type="presParOf" srcId="{CDAF0078-C4C7-4198-BC0F-F5BD2DCCA180}" destId="{26EE87DB-E827-403D-BD41-0F4CE409A19E}" srcOrd="11" destOrd="0" presId="urn:microsoft.com/office/officeart/2005/8/layout/default"/>
    <dgm:cxn modelId="{5353FD42-62D3-44F6-A35A-C48CEE2A0EC2}" type="presParOf" srcId="{CDAF0078-C4C7-4198-BC0F-F5BD2DCCA180}" destId="{AE54F813-2AFA-4306-B802-6A16B8E96A5A}" srcOrd="12" destOrd="0" presId="urn:microsoft.com/office/officeart/2005/8/layout/default"/>
    <dgm:cxn modelId="{5093E4E2-4929-4C69-8363-310BBB0DC472}" type="presParOf" srcId="{CDAF0078-C4C7-4198-BC0F-F5BD2DCCA180}" destId="{546DC693-83B6-4011-A0A6-EBA13DF45A26}" srcOrd="13" destOrd="0" presId="urn:microsoft.com/office/officeart/2005/8/layout/default"/>
    <dgm:cxn modelId="{E3B9E9BE-8801-46FF-BDF6-D2AC90D9BD93}" type="presParOf" srcId="{CDAF0078-C4C7-4198-BC0F-F5BD2DCCA180}" destId="{A3162F15-7444-4BD4-9DF4-FB4981524D2F}" srcOrd="14" destOrd="0" presId="urn:microsoft.com/office/officeart/2005/8/layout/default"/>
    <dgm:cxn modelId="{CB52A972-FF48-466E-80E4-DF91B10C004C}" type="presParOf" srcId="{CDAF0078-C4C7-4198-BC0F-F5BD2DCCA180}" destId="{21AAB19A-966D-44A3-A2FA-1E4740F6D847}" srcOrd="15" destOrd="0" presId="urn:microsoft.com/office/officeart/2005/8/layout/default"/>
    <dgm:cxn modelId="{F3A866D4-5BFB-4FD4-ABB6-16FCBC6622E8}" type="presParOf" srcId="{CDAF0078-C4C7-4198-BC0F-F5BD2DCCA180}" destId="{89BF3A85-9413-4D04-A0BC-BA79DF7AADD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73F5E-1554-45A7-94EB-29E0E36B4663}">
      <dsp:nvSpPr>
        <dsp:cNvPr id="0" name=""/>
        <dsp:cNvSpPr/>
      </dsp:nvSpPr>
      <dsp:spPr>
        <a:xfrm>
          <a:off x="3534" y="232574"/>
          <a:ext cx="1913728" cy="114823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Market Size</a:t>
          </a:r>
        </a:p>
      </dsp:txBody>
      <dsp:txXfrm>
        <a:off x="3534" y="232574"/>
        <a:ext cx="1913728" cy="1148237"/>
      </dsp:txXfrm>
    </dsp:sp>
    <dsp:sp modelId="{A57BB249-2935-4BE7-A551-06E65985C28F}">
      <dsp:nvSpPr>
        <dsp:cNvPr id="0" name=""/>
        <dsp:cNvSpPr/>
      </dsp:nvSpPr>
      <dsp:spPr>
        <a:xfrm>
          <a:off x="2108635" y="232574"/>
          <a:ext cx="1913728" cy="114823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Customer Profile</a:t>
          </a:r>
        </a:p>
      </dsp:txBody>
      <dsp:txXfrm>
        <a:off x="2108635" y="232574"/>
        <a:ext cx="1913728" cy="1148237"/>
      </dsp:txXfrm>
    </dsp:sp>
    <dsp:sp modelId="{8A39B79C-BEE5-427B-B91C-12F72A86E073}">
      <dsp:nvSpPr>
        <dsp:cNvPr id="0" name=""/>
        <dsp:cNvSpPr/>
      </dsp:nvSpPr>
      <dsp:spPr>
        <a:xfrm>
          <a:off x="4213737" y="232574"/>
          <a:ext cx="1913728" cy="114823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Value Proposition</a:t>
          </a:r>
        </a:p>
      </dsp:txBody>
      <dsp:txXfrm>
        <a:off x="4213737" y="232574"/>
        <a:ext cx="1913728" cy="1148237"/>
      </dsp:txXfrm>
    </dsp:sp>
    <dsp:sp modelId="{AF6E6686-C7EB-46B7-AA71-33C60D525D49}">
      <dsp:nvSpPr>
        <dsp:cNvPr id="0" name=""/>
        <dsp:cNvSpPr/>
      </dsp:nvSpPr>
      <dsp:spPr>
        <a:xfrm>
          <a:off x="6318838" y="232574"/>
          <a:ext cx="1913728" cy="1148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Economic Model and Momentum</a:t>
          </a:r>
        </a:p>
      </dsp:txBody>
      <dsp:txXfrm>
        <a:off x="6318838" y="232574"/>
        <a:ext cx="1913728" cy="1148237"/>
      </dsp:txXfrm>
    </dsp:sp>
    <dsp:sp modelId="{09E83C3E-A2A6-4C3E-803A-120AEC7EFD1A}">
      <dsp:nvSpPr>
        <dsp:cNvPr id="0" name=""/>
        <dsp:cNvSpPr/>
      </dsp:nvSpPr>
      <dsp:spPr>
        <a:xfrm>
          <a:off x="8423939" y="232574"/>
          <a:ext cx="1913728" cy="1148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Go To Market Model</a:t>
          </a:r>
        </a:p>
      </dsp:txBody>
      <dsp:txXfrm>
        <a:off x="8423939" y="232574"/>
        <a:ext cx="1913728" cy="1148237"/>
      </dsp:txXfrm>
    </dsp:sp>
    <dsp:sp modelId="{5A9E8179-A77C-4362-9413-CAD6A4636509}">
      <dsp:nvSpPr>
        <dsp:cNvPr id="0" name=""/>
        <dsp:cNvSpPr/>
      </dsp:nvSpPr>
      <dsp:spPr>
        <a:xfrm>
          <a:off x="1056085" y="1572184"/>
          <a:ext cx="1913728" cy="1148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CEO &amp; Team</a:t>
          </a:r>
        </a:p>
      </dsp:txBody>
      <dsp:txXfrm>
        <a:off x="1056085" y="1572184"/>
        <a:ext cx="1913728" cy="1148237"/>
      </dsp:txXfrm>
    </dsp:sp>
    <dsp:sp modelId="{AE54F813-2AFA-4306-B802-6A16B8E96A5A}">
      <dsp:nvSpPr>
        <dsp:cNvPr id="0" name=""/>
        <dsp:cNvSpPr/>
      </dsp:nvSpPr>
      <dsp:spPr>
        <a:xfrm>
          <a:off x="3161186" y="1572184"/>
          <a:ext cx="1913728" cy="1148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Deal Dynamics</a:t>
          </a:r>
        </a:p>
      </dsp:txBody>
      <dsp:txXfrm>
        <a:off x="3161186" y="1572184"/>
        <a:ext cx="1913728" cy="1148237"/>
      </dsp:txXfrm>
    </dsp:sp>
    <dsp:sp modelId="{A3162F15-7444-4BD4-9DF4-FB4981524D2F}">
      <dsp:nvSpPr>
        <dsp:cNvPr id="0" name=""/>
        <dsp:cNvSpPr/>
      </dsp:nvSpPr>
      <dsp:spPr>
        <a:xfrm>
          <a:off x="5266287" y="1572184"/>
          <a:ext cx="1913728" cy="1148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Exit Landscape</a:t>
          </a:r>
        </a:p>
      </dsp:txBody>
      <dsp:txXfrm>
        <a:off x="5266287" y="1572184"/>
        <a:ext cx="1913728" cy="1148237"/>
      </dsp:txXfrm>
    </dsp:sp>
    <dsp:sp modelId="{89BF3A85-9413-4D04-A0BC-BA79DF7AADD1}">
      <dsp:nvSpPr>
        <dsp:cNvPr id="0" name=""/>
        <dsp:cNvSpPr/>
      </dsp:nvSpPr>
      <dsp:spPr>
        <a:xfrm>
          <a:off x="7371389" y="1572184"/>
          <a:ext cx="1913728" cy="114823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Defensible Competitive Advantage</a:t>
          </a:r>
        </a:p>
      </dsp:txBody>
      <dsp:txXfrm>
        <a:off x="7371389" y="1572184"/>
        <a:ext cx="1913728" cy="1148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F7FAF-B5B1-4F46-A9CF-D43ACDA4340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A6CBD-545C-4B00-A426-45B83A63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KitGJeAZ4&amp;t=100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KitGJeAZ4&amp;t=100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KitGJeAZ4&amp;t=100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KitGJeAZ4&amp;t=100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KitGJeAZ4&amp;t=100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https://www.youtube.com/watch?v=5iKitGJeAZ4&amp;t=100s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A6CBD-545C-4B00-A426-45B83A63B6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8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 this to Customer Profile, Value Proposition, Market Size, DCA</a:t>
            </a:r>
          </a:p>
          <a:p>
            <a:r>
              <a:rPr lang="en-US" dirty="0"/>
              <a:t>Come up with 4 questions and my answers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A6CBD-545C-4B00-A426-45B83A63B6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https://www.youtube.com/watch?v=5iKitGJeAZ4&amp;t=100s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A6CBD-545C-4B00-A426-45B83A63B6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8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https://www.youtube.com/watch?v=5iKitGJeAZ4&amp;t=100s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A6CBD-545C-4B00-A426-45B83A63B6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5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https://www.youtube.com/watch?v=5iKitGJeAZ4&amp;t=100s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A6CBD-545C-4B00-A426-45B83A63B6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8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https://www.youtube.com/watch?v=5iKitGJeAZ4&amp;t=100s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A6CBD-545C-4B00-A426-45B83A63B6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5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4FF9-F66F-4750-B491-0E85955D7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24182-75C6-4AFB-B710-3587AAE22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801E2-96BF-438F-BD94-F45E79AD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C593-8D23-4A0D-B50C-492BDF7404F9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54B35-B7F4-4FDC-B4C9-4886B76D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90C85-F50C-4788-ACAA-C8ACD244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0143-E3D5-49F3-8D3F-54FA0BDC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5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DC862-7602-4176-BFF4-5A9BC16C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714B1-1AE2-442A-ACD4-9404062EA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30976-19E2-46DA-AAB7-33D78F49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5743-E7AE-4D6F-BF53-6CE5C8C8D9E0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B02F6-6BEB-49C6-8A27-BBE20DBA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DF5BD-7708-40FE-83AF-01848942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0143-E3D5-49F3-8D3F-54FA0BDC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7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222681-B15C-433E-9DCD-545916891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D81DB-DB6F-4816-9CCF-FAEDF8A03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48864-10FF-4AE8-A452-87AAF109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123A-5921-45C9-B648-A1B56F75A7BB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8CDB1-38F9-4284-9605-36ADEDB4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523B5-E01E-4933-A263-959FBFBC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0143-E3D5-49F3-8D3F-54FA0BDC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9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1B27-7014-4079-B167-90032024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DB500-A5E5-4EE7-80E9-8355AA899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70324-0695-4767-99C2-6BD792F0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EA77-CC51-4931-AE5B-A0C2CFBC1B4F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E1EB-55D3-43FA-BABF-B4A4E13D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26E9A-98CC-40B7-B4EB-A43202B4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0143-E3D5-49F3-8D3F-54FA0BDC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0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5384-F151-49D9-A7A0-3FF1B35A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D907A-17D7-4E54-8281-47B8EB17B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DC468-5D60-40D5-B69C-9DD5042C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E3BE-5770-495F-9153-07FDDCF8345B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A5A8-42A2-4F10-A970-98672D2B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F39DB-182E-4146-A2D7-43ADE436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0143-E3D5-49F3-8D3F-54FA0BDC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8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1E61-B444-4019-B491-62691BCE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5DBD3-CC65-4BB3-A34E-C3A67CBD4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C15AE-CD55-4237-9E02-57EC98183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178EA-0D30-47FA-8581-91168A03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7AF-420B-48CF-94B5-ACF45B6E6369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2D083-3F7C-4682-A68F-67349EB4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65626-A0CC-4141-B929-7D98F08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0143-E3D5-49F3-8D3F-54FA0BDC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8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F04B-0F5E-46F5-95F2-36058605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9EBA4-22AE-46FD-A6FA-1F2B8F2F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B3138-3F85-4904-A73D-5CD85E21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09C64-424B-46C4-8D34-B6CE91037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6774DB-7239-4256-8935-D86298E57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88836-D254-43A9-9C4D-74201B92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5CFF-96BF-415F-9871-0182DD22BCD7}" type="datetime1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F9E57-1578-4F69-AB00-9137E611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ECC87-D6D0-4860-9CE6-2F8F88B0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0143-E3D5-49F3-8D3F-54FA0BDC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C6C1-331A-49CD-9944-43762C7F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BFB93-A606-42D9-9088-D95907AA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33E-098F-4712-85DA-D5C048880424}" type="datetime1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3CDD-4936-4BC2-8FE3-F8E0DE43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D1912-D582-476F-B61A-0C3362C0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0143-E3D5-49F3-8D3F-54FA0BDC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3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B189D-1CE5-41AF-AA0A-CD911D26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3822-A436-4F23-92F7-FACF6607B13E}" type="datetime1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2A5F8-4B4F-46A8-BB45-A229C2C6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C106F-DCC0-45C4-A710-2DC05545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0143-E3D5-49F3-8D3F-54FA0BDC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4A03-8796-47A9-8E22-0912FEDE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C0F40-90BF-4292-A727-84A2AA017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7D407-01AC-4E80-AD04-AFAAD8626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2C917-0A72-415D-8700-B9381E10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4434-C146-483A-BA26-F4A249FE9B2D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68C0E-E717-4C15-9EC9-DE7EBE62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24118-9187-4AE9-8C08-C5440DC8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0143-E3D5-49F3-8D3F-54FA0BDC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2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37F0-1C4D-4D8A-A14B-E6ECB186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0DA688-4281-442B-AF19-B5A9BC0D7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C1264-EE38-49B5-8B61-C1864E808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F410D-3A9C-4F64-8EEC-1EE89A87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41F6-5619-4363-A9BA-6224C249F2E6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0E11B-2768-4667-81D7-0E64AD38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CF515-0B3A-4F8F-9D13-A2DE59E0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0143-E3D5-49F3-8D3F-54FA0BDC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4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010E5-A58B-4E5B-B8C8-B186EC5E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B151A-B5F6-49F4-8578-D74203F9D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4DB62-334D-4CA1-8073-1B10CA0F4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6B49C-76D9-4F22-AE8A-B1DAC9DC54BE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9C688-8FFF-4B1A-BAB9-2EB3CA025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Council for Economic Education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CD7B3-B91F-4A7A-9ADA-F28D8BB3A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0143-E3D5-49F3-8D3F-54FA0BDC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KitGJeAZ4&amp;t=100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3212-AA2C-4567-BECE-7462B2A0D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1: </a:t>
            </a:r>
            <a:br>
              <a:rPr lang="en-US" dirty="0"/>
            </a:br>
            <a:r>
              <a:rPr lang="en-US" b="1" dirty="0"/>
              <a:t>Venture Capital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6EB91-32CB-41A1-9D69-29D66B3C3E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54842"/>
            <a:ext cx="4572000" cy="10572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BA86-E1E2-43BF-B03E-3D4DA04C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</p:spTree>
    <p:extLst>
      <p:ext uri="{BB962C8B-B14F-4D97-AF65-F5344CB8AC3E}">
        <p14:creationId xmlns:p14="http://schemas.microsoft.com/office/powerpoint/2010/main" val="254657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Value Proposition</a:t>
            </a:r>
          </a:p>
          <a:p>
            <a:r>
              <a:rPr lang="en-US" dirty="0"/>
              <a:t>What is the customer’s problem today? How does the company’s product solve their problem?</a:t>
            </a:r>
          </a:p>
          <a:p>
            <a:r>
              <a:rPr lang="en-US" dirty="0"/>
              <a:t>Why is this a problem worth solving? How big of a priority is this for the customer?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3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is </a:t>
            </a:r>
            <a:r>
              <a:rPr lang="en-US" sz="3600" b="1" dirty="0" err="1"/>
              <a:t>Brightwheel’s</a:t>
            </a:r>
            <a:r>
              <a:rPr lang="en-US" sz="3600" b="1" dirty="0"/>
              <a:t> main value proposition?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Give parents more information about what their kids are learning at preschool.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Make preschool more fun for kids.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Make it easier for preschool teachers to keep track of what kids are doing.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and 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8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is </a:t>
            </a:r>
            <a:r>
              <a:rPr lang="en-US" sz="3600" b="1" dirty="0" err="1"/>
              <a:t>Brightwheel’s</a:t>
            </a:r>
            <a:r>
              <a:rPr lang="en-US" sz="3600" b="1" dirty="0"/>
              <a:t> main value proposition?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Give parents more information about what their kids are learning at preschool.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Make preschool more fun for kids.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Make it easier for preschool teachers to keep track of what kids are doing.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highlight>
                  <a:srgbClr val="00FF00"/>
                </a:highlight>
              </a:rPr>
              <a:t>A and 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5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Customer Profile &amp; Market Size</a:t>
            </a:r>
          </a:p>
          <a:p>
            <a:r>
              <a:rPr lang="en-US" u="sng" dirty="0"/>
              <a:t>Customer Profile</a:t>
            </a:r>
            <a:r>
              <a:rPr lang="en-US" dirty="0"/>
              <a:t>: Who is the user and buyer of the product? </a:t>
            </a:r>
          </a:p>
          <a:p>
            <a:pPr lvl="1"/>
            <a:r>
              <a:rPr lang="en-US" dirty="0"/>
              <a:t>What demographic does the customer belong to? What characteristics are most important to consider?</a:t>
            </a:r>
          </a:p>
          <a:p>
            <a:pPr lvl="1"/>
            <a:r>
              <a:rPr lang="en-US" dirty="0"/>
              <a:t>Age? Gender? Geography? Income? What other ones can you think of?</a:t>
            </a:r>
          </a:p>
          <a:p>
            <a:r>
              <a:rPr lang="en-US" u="sng" dirty="0"/>
              <a:t>Market Size</a:t>
            </a:r>
            <a:r>
              <a:rPr lang="en-US" dirty="0"/>
              <a:t>: How many of these potential customers exist? If you sell to all of them, how big could the business get?</a:t>
            </a:r>
          </a:p>
          <a:p>
            <a:pPr lvl="1"/>
            <a:r>
              <a:rPr lang="en-US" dirty="0"/>
              <a:t>(Price) X (# of addressable customers)?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Who is the buyer of </a:t>
            </a:r>
            <a:r>
              <a:rPr lang="en-US" sz="3600" b="1" dirty="0" err="1"/>
              <a:t>Brightwheel</a:t>
            </a:r>
            <a:r>
              <a:rPr lang="en-US" sz="3600" b="1" dirty="0"/>
              <a:t>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Parents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Preschool teachers &amp; administrators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Kids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5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Who is the buyer of </a:t>
            </a:r>
            <a:r>
              <a:rPr lang="en-US" sz="3600" b="1" dirty="0" err="1"/>
              <a:t>Brightwheel</a:t>
            </a:r>
            <a:r>
              <a:rPr lang="en-US" sz="3600" b="1" dirty="0"/>
              <a:t>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Parents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highlight>
                  <a:srgbClr val="00FF00"/>
                </a:highlight>
              </a:rPr>
              <a:t>Preschool teachers &amp; administrators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Kids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4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Defensible Competitive Advantage</a:t>
            </a:r>
          </a:p>
          <a:p>
            <a:r>
              <a:rPr lang="en-US" dirty="0"/>
              <a:t>What is unique about the company or product? </a:t>
            </a:r>
          </a:p>
          <a:p>
            <a:r>
              <a:rPr lang="en-US" dirty="0"/>
              <a:t>What about their product or business would be hard to replicate?</a:t>
            </a:r>
          </a:p>
          <a:p>
            <a:pPr lvl="1"/>
            <a:r>
              <a:rPr lang="en-US" dirty="0"/>
              <a:t>Does the company have a patent? Was the product built by an expert? Strong brand?</a:t>
            </a:r>
          </a:p>
          <a:p>
            <a:r>
              <a:rPr lang="en-US" dirty="0"/>
              <a:t>Are there other products like this out on the market (direct competitors)?</a:t>
            </a:r>
          </a:p>
          <a:p>
            <a:r>
              <a:rPr lang="en-US" dirty="0"/>
              <a:t>Are there other ways to solve this problem today with a totally different product or solution (indirect competitors)?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0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Which of these would be considered an indirect competitor to </a:t>
            </a:r>
            <a:r>
              <a:rPr lang="en-US" sz="3600" b="1" dirty="0" err="1"/>
              <a:t>Brightwheel</a:t>
            </a:r>
            <a:r>
              <a:rPr lang="en-US" sz="3600" b="1" dirty="0"/>
              <a:t>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Another app with the same features as </a:t>
            </a:r>
            <a:r>
              <a:rPr lang="en-US" dirty="0" err="1"/>
              <a:t>Brightwheel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Report cards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Having teachers text parents what their kids did at school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83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Which of these would be considered an indirect competitor to </a:t>
            </a:r>
            <a:r>
              <a:rPr lang="en-US" sz="3600" b="1" dirty="0" err="1"/>
              <a:t>Brightwheel</a:t>
            </a:r>
            <a:r>
              <a:rPr lang="en-US" sz="3600" b="1" dirty="0"/>
              <a:t>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Another app with the same features as </a:t>
            </a:r>
            <a:r>
              <a:rPr lang="en-US" dirty="0" err="1"/>
              <a:t>Brightwheel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Report cards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highlight>
                  <a:srgbClr val="00FF00"/>
                </a:highlight>
              </a:rPr>
              <a:t>Having teachers text parents what their kids did at school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02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Go-to-Market Model</a:t>
            </a:r>
          </a:p>
          <a:p>
            <a:r>
              <a:rPr lang="en-US" dirty="0"/>
              <a:t>How do they make money?</a:t>
            </a:r>
          </a:p>
          <a:p>
            <a:pPr lvl="1"/>
            <a:r>
              <a:rPr lang="en-US" dirty="0"/>
              <a:t>Direct sale, marketplace, advertising revenue, etc. </a:t>
            </a:r>
          </a:p>
          <a:p>
            <a:r>
              <a:rPr lang="en-US" dirty="0"/>
              <a:t>How much money do they spend on marketing or sales to acquire a customer? How many units will the customer need to buy in order for the company to make that money back?</a:t>
            </a:r>
          </a:p>
          <a:p>
            <a:r>
              <a:rPr lang="en-US" dirty="0"/>
              <a:t>What are the </a:t>
            </a:r>
            <a:r>
              <a:rPr lang="en-US" u="sng" dirty="0"/>
              <a:t>unit economics</a:t>
            </a:r>
            <a:r>
              <a:rPr lang="en-US" dirty="0"/>
              <a:t>? What does it cost to make the product? How much do they sell it for?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7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5986806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Introduction</a:t>
            </a:r>
          </a:p>
          <a:p>
            <a:r>
              <a:rPr lang="en-US" dirty="0"/>
              <a:t>Kaitlyn Henry</a:t>
            </a:r>
          </a:p>
          <a:p>
            <a:r>
              <a:rPr lang="en-US" dirty="0"/>
              <a:t>Investor at OpenView, a venture capital firm in downtown Boston.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1034CB6-54C6-43F0-9D2E-34A6E1A9A3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t="440" r="21829" b="-440"/>
          <a:stretch/>
        </p:blipFill>
        <p:spPr>
          <a:xfrm>
            <a:off x="6523981" y="1781666"/>
            <a:ext cx="4395297" cy="439529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E8B07B3-7CB2-4F42-9138-D58D1E988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0" b="27444"/>
          <a:stretch/>
        </p:blipFill>
        <p:spPr bwMode="auto">
          <a:xfrm>
            <a:off x="1107450" y="4566444"/>
            <a:ext cx="456057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46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How does </a:t>
            </a:r>
            <a:r>
              <a:rPr lang="en-US" sz="3600" b="1" dirty="0" err="1"/>
              <a:t>Brightwheel</a:t>
            </a:r>
            <a:r>
              <a:rPr lang="en-US" sz="3600" b="1" dirty="0"/>
              <a:t> make money?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They don’t have a way to make money today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Direct sale (selling subscription to preschool teachers &amp; administrators)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Advertising revenue (from brands advertising to teachers and parents)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5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How does </a:t>
            </a:r>
            <a:r>
              <a:rPr lang="en-US" sz="3600" b="1" dirty="0" err="1"/>
              <a:t>Brightwheel</a:t>
            </a:r>
            <a:r>
              <a:rPr lang="en-US" sz="3600" b="1" dirty="0"/>
              <a:t> make money?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They don’t have a way to make money today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highlight>
                  <a:srgbClr val="00FF00"/>
                </a:highlight>
              </a:rPr>
              <a:t>Direct sale (selling subscription to preschool teachers &amp; administrators)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Advertising revenue (from brands advertising to teachers and parents)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54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872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Would you invest in </a:t>
            </a:r>
            <a:r>
              <a:rPr lang="en-US" sz="5400" b="1" dirty="0" err="1"/>
              <a:t>Brightwheel</a:t>
            </a:r>
            <a:r>
              <a:rPr lang="en-US" sz="5400" b="1" dirty="0"/>
              <a:t>?</a:t>
            </a:r>
            <a:endParaRPr lang="en-US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6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444" y="2283105"/>
            <a:ext cx="4775250" cy="87266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They said yes!</a:t>
            </a:r>
            <a:endParaRPr lang="en-US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B31DA2-020D-4E5B-A3F9-81C2CE8B9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06" y="1962150"/>
            <a:ext cx="6186344" cy="4394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39FAD7-6221-477D-9F22-D055AE7B1A0C}"/>
              </a:ext>
            </a:extLst>
          </p:cNvPr>
          <p:cNvSpPr/>
          <p:nvPr/>
        </p:nvSpPr>
        <p:spPr>
          <a:xfrm>
            <a:off x="6732444" y="3299500"/>
            <a:ext cx="47752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333333"/>
                </a:solidFill>
              </a:rPr>
              <a:t>“</a:t>
            </a:r>
            <a:r>
              <a:rPr lang="en-US" i="1" dirty="0" err="1">
                <a:solidFill>
                  <a:srgbClr val="333333"/>
                </a:solidFill>
              </a:rPr>
              <a:t>Brightwheel’s</a:t>
            </a:r>
            <a:r>
              <a:rPr lang="en-US" i="1" dirty="0">
                <a:solidFill>
                  <a:srgbClr val="333333"/>
                </a:solidFill>
              </a:rPr>
              <a:t> basic </a:t>
            </a:r>
            <a:r>
              <a:rPr lang="en-US" b="1" i="1" dirty="0">
                <a:solidFill>
                  <a:srgbClr val="333333"/>
                </a:solidFill>
              </a:rPr>
              <a:t>value</a:t>
            </a:r>
            <a:r>
              <a:rPr lang="en-US" i="1" dirty="0">
                <a:solidFill>
                  <a:srgbClr val="333333"/>
                </a:solidFill>
              </a:rPr>
              <a:t> is universal. Everyone cares about their kids! And they’re going to small and medium sized daycares with a tool that can help them deliver better service to their customers, the parents. They’re going after a </a:t>
            </a:r>
            <a:r>
              <a:rPr lang="en-US" b="1" i="1" dirty="0">
                <a:solidFill>
                  <a:srgbClr val="333333"/>
                </a:solidFill>
              </a:rPr>
              <a:t>huge market </a:t>
            </a:r>
            <a:r>
              <a:rPr lang="en-US" i="1" dirty="0">
                <a:solidFill>
                  <a:srgbClr val="333333"/>
                </a:solidFill>
              </a:rPr>
              <a:t>relatively untouched by software. ”</a:t>
            </a:r>
          </a:p>
          <a:p>
            <a:endParaRPr lang="en-US" i="1" dirty="0">
              <a:solidFill>
                <a:srgbClr val="333333"/>
              </a:solidFill>
            </a:endParaRPr>
          </a:p>
          <a:p>
            <a:r>
              <a:rPr lang="en-US" i="1" dirty="0">
                <a:solidFill>
                  <a:srgbClr val="333333"/>
                </a:solidFill>
              </a:rPr>
              <a:t>- </a:t>
            </a:r>
            <a:r>
              <a:rPr lang="en-US" dirty="0"/>
              <a:t>Jeff Richards, Venture Capitalist (Investor in </a:t>
            </a:r>
            <a:r>
              <a:rPr lang="en-US" dirty="0" err="1"/>
              <a:t>Brightwheel</a:t>
            </a:r>
            <a:r>
              <a:rPr lang="en-US" dirty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58928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872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Q&amp;A</a:t>
            </a:r>
            <a:endParaRPr lang="en-US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6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is venture capital?</a:t>
            </a:r>
          </a:p>
          <a:p>
            <a:r>
              <a:rPr lang="en-US" dirty="0"/>
              <a:t>Venture capital is a type of private equity capital where money is exchanged for ownership in a company.</a:t>
            </a:r>
          </a:p>
          <a:p>
            <a:r>
              <a:rPr lang="en-US" dirty="0"/>
              <a:t>Typically it is provided by outside investors (called venture capitalists) to new startups that promise to grow fast. </a:t>
            </a:r>
          </a:p>
          <a:p>
            <a:r>
              <a:rPr lang="en-US" dirty="0"/>
              <a:t>Venture capital investments are usually high risk, but offer the potential for above-average returns.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2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77" y="2172191"/>
            <a:ext cx="234806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In other words…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  <p:pic>
        <p:nvPicPr>
          <p:cNvPr id="1026" name="Picture 2" descr="10 Dark Secrets About Shark Tank's Investors">
            <a:extLst>
              <a:ext uri="{FF2B5EF4-FFF2-40B4-BE49-F238E27FC236}">
                <a16:creationId xmlns:a16="http://schemas.microsoft.com/office/drawing/2014/main" id="{B6B62D96-9414-4DE9-B38A-DCBB3524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60" y="1955682"/>
            <a:ext cx="7894996" cy="44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57216780-B605-4505-BF9B-B721A2219FA8}"/>
              </a:ext>
            </a:extLst>
          </p:cNvPr>
          <p:cNvCxnSpPr>
            <a:cxnSpLocks/>
          </p:cNvCxnSpPr>
          <p:nvPr/>
        </p:nvCxnSpPr>
        <p:spPr>
          <a:xfrm>
            <a:off x="1772239" y="3271101"/>
            <a:ext cx="1170986" cy="1159497"/>
          </a:xfrm>
          <a:prstGeom prst="bentConnector3">
            <a:avLst>
              <a:gd name="adj1" fmla="val 3308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88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do venture capitalists (VCs) do all day?</a:t>
            </a:r>
          </a:p>
          <a:p>
            <a:r>
              <a:rPr lang="en-US" sz="2400" dirty="0"/>
              <a:t>A VC is responsible for evaluating startups and deciding if the venture capital firm should make an investment. </a:t>
            </a:r>
          </a:p>
          <a:p>
            <a:r>
              <a:rPr lang="en-US" sz="2400" dirty="0"/>
              <a:t>The process is simple, but requires a lot of research:</a:t>
            </a:r>
          </a:p>
          <a:p>
            <a:pPr lvl="1"/>
            <a:r>
              <a:rPr lang="en-US" sz="2000" dirty="0"/>
              <a:t>Startups will share information about their business with the VC, usually in a pitch presentation and financial documents. </a:t>
            </a:r>
          </a:p>
          <a:p>
            <a:pPr lvl="1"/>
            <a:r>
              <a:rPr lang="en-US" sz="2000" dirty="0"/>
              <a:t>The VC then needs to do their own research on the company to determine if the company is likely to grow quickly and would be a good investment.</a:t>
            </a:r>
          </a:p>
          <a:p>
            <a:pPr lvl="1"/>
            <a:r>
              <a:rPr lang="en-US" sz="2000" dirty="0"/>
              <a:t>If the VC decides that they want to make the investment, the VC and the startup need to agree on how much money the VC will pay for a certain percent ownership of the company. This is called setting the price of the round.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0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How do venture capitalists make money?</a:t>
            </a:r>
          </a:p>
          <a:p>
            <a:r>
              <a:rPr lang="en-US" dirty="0"/>
              <a:t>When venture capitalists make an investment, they pay the owner of the business money in exchange for a percentage of their business.</a:t>
            </a:r>
          </a:p>
          <a:p>
            <a:r>
              <a:rPr lang="en-US" dirty="0"/>
              <a:t>If the company’s value increases after the venture capital investment is made, then the value of the venture capitalist’s shares increase.</a:t>
            </a:r>
          </a:p>
          <a:p>
            <a:pPr lvl="1"/>
            <a:r>
              <a:rPr lang="en-US" dirty="0"/>
              <a:t>For example, if I invest $200,000 in a business that is valued at $1M today, I own 20% of the company. </a:t>
            </a:r>
          </a:p>
          <a:p>
            <a:pPr lvl="1"/>
            <a:r>
              <a:rPr lang="en-US" dirty="0"/>
              <a:t>If that business grows and gets valued at $2M next year, my 20% stake (which I paid $200,000 to get) is worth $400,000. I made a 2X return.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1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872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Questions?</a:t>
            </a:r>
            <a:endParaRPr lang="en-US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7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do VCs care about when evaluating an investment?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2DA7375-6F67-4F1B-856A-C3EBD08D5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367650"/>
              </p:ext>
            </p:extLst>
          </p:nvPr>
        </p:nvGraphicFramePr>
        <p:xfrm>
          <a:off x="1012597" y="3316041"/>
          <a:ext cx="10341203" cy="2952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594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4029-8EB2-4F81-8D0D-E15DDF4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872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hlinkClick r:id="rId3"/>
              </a:rPr>
              <a:t>Let’s evaluate an investment!</a:t>
            </a:r>
            <a:endParaRPr lang="en-US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E687-6C9F-48CE-97FC-19B3AA6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Council for Economic Education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7577-8C8E-4D60-A39B-0DD02649C9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588963"/>
            <a:ext cx="4572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34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2" ma:contentTypeDescription="Create a new document." ma:contentTypeScope="" ma:versionID="ad2fc0d4fa62e1968d7a1186eb6b8bb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55f388ed21565ea9d77dc5deb097c60f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D8CF1F3-17B7-458F-A6C4-A1CA2E5CFAAF}"/>
</file>

<file path=customXml/itemProps2.xml><?xml version="1.0" encoding="utf-8"?>
<ds:datastoreItem xmlns:ds="http://schemas.openxmlformats.org/officeDocument/2006/customXml" ds:itemID="{8EA6878E-36EA-4F73-8C9D-6C6BE55F25DC}"/>
</file>

<file path=customXml/itemProps3.xml><?xml version="1.0" encoding="utf-8"?>
<ds:datastoreItem xmlns:ds="http://schemas.openxmlformats.org/officeDocument/2006/customXml" ds:itemID="{24C64C0B-E607-4AC1-8AB0-5F2F834F4B54}"/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1203</Words>
  <Application>Microsoft Office PowerPoint</Application>
  <PresentationFormat>Widescreen</PresentationFormat>
  <Paragraphs>131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Presentation 1:  Venture Capital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1:  Capacity Model</dc:title>
  <dc:creator>Martha Rush</dc:creator>
  <cp:lastModifiedBy>Kaitlyn Henry</cp:lastModifiedBy>
  <cp:revision>25</cp:revision>
  <dcterms:created xsi:type="dcterms:W3CDTF">2020-02-21T21:57:35Z</dcterms:created>
  <dcterms:modified xsi:type="dcterms:W3CDTF">2020-04-20T13:38:08Z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103100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