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61" r:id="rId6"/>
    <p:sldId id="267" r:id="rId7"/>
    <p:sldId id="258" r:id="rId8"/>
    <p:sldId id="262" r:id="rId9"/>
    <p:sldId id="263" r:id="rId10"/>
    <p:sldId id="281" r:id="rId11"/>
    <p:sldId id="269" r:id="rId12"/>
    <p:sldId id="273" r:id="rId13"/>
    <p:sldId id="270" r:id="rId14"/>
    <p:sldId id="271" r:id="rId15"/>
    <p:sldId id="272" r:id="rId16"/>
    <p:sldId id="274" r:id="rId17"/>
    <p:sldId id="276" r:id="rId18"/>
    <p:sldId id="275" r:id="rId19"/>
    <p:sldId id="277" r:id="rId20"/>
    <p:sldId id="279" r:id="rId21"/>
    <p:sldId id="278" r:id="rId22"/>
    <p:sldId id="283" r:id="rId23"/>
    <p:sldId id="284" r:id="rId24"/>
    <p:sldId id="285" r:id="rId25"/>
    <p:sldId id="288" r:id="rId26"/>
    <p:sldId id="280" r:id="rId27"/>
    <p:sldId id="286" r:id="rId28"/>
    <p:sldId id="287" r:id="rId29"/>
    <p:sldId id="282" r:id="rId30"/>
    <p:sldId id="266"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12A17-86B5-D3BE-723F-5A9DF60A3B8C}" v="13" dt="2020-06-09T17:09:56.833"/>
    <p1510:client id="{167C26A0-C669-EA09-BD0C-A1777370BBD6}" v="4" dt="2020-05-19T16:41:10.399"/>
    <p1510:client id="{2894A645-137C-B760-E9D6-217F40863B95}" v="125" dt="2020-05-04T14:44:03.702"/>
    <p1510:client id="{31B01ABE-4DEB-47CA-93D9-607276731FF5}" v="140" dt="2020-05-04T14:15:40.175"/>
    <p1510:client id="{4406271E-B8F3-4ED8-A990-E3D52CC9C381}" v="47" dt="2020-05-04T14:48:43.333"/>
    <p1510:client id="{4EDFC48B-A766-CA0A-002E-BE1B705386BC}" v="32" dt="2020-05-04T14:40:15.128"/>
    <p1510:client id="{56E9D565-69CA-28FA-032F-65C60E9C3094}" v="5" dt="2020-05-18T14:29:36.255"/>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64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Rivera" userId="8fad7a45-b744-4787-91b8-3942cc67532d" providerId="ADAL" clId="{982B8495-2142-8B44-9A80-33E2C28204B8}"/>
    <pc:docChg chg="modSld sldOrd">
      <pc:chgData name="Ruben Rivera" userId="8fad7a45-b744-4787-91b8-3942cc67532d" providerId="ADAL" clId="{982B8495-2142-8B44-9A80-33E2C28204B8}" dt="2020-03-10T22:54:21.157" v="0"/>
      <pc:docMkLst>
        <pc:docMk/>
      </pc:docMkLst>
      <pc:sldChg chg="ord">
        <pc:chgData name="Ruben Rivera" userId="8fad7a45-b744-4787-91b8-3942cc67532d" providerId="ADAL" clId="{982B8495-2142-8B44-9A80-33E2C28204B8}" dt="2020-03-10T22:54:21.157" v="0"/>
        <pc:sldMkLst>
          <pc:docMk/>
          <pc:sldMk cId="2696024708" sldId="261"/>
        </pc:sldMkLst>
      </pc:sldChg>
      <pc:sldChg chg="ord">
        <pc:chgData name="Ruben Rivera" userId="8fad7a45-b744-4787-91b8-3942cc67532d" providerId="ADAL" clId="{982B8495-2142-8B44-9A80-33E2C28204B8}" dt="2020-03-10T22:54:21.157" v="0"/>
        <pc:sldMkLst>
          <pc:docMk/>
          <pc:sldMk cId="348903906" sldId="267"/>
        </pc:sldMkLst>
      </pc:sldChg>
    </pc:docChg>
  </pc:docChgLst>
  <pc:docChgLst>
    <pc:chgData name="Jarvon Carson" userId="S::jcarson@councilforeconed.org::f1f62c45-4a19-4f8e-934b-b4c64f876624" providerId="AD" clId="Web-{7F444A85-4560-4B66-A2E0-1857BC17E1F0}"/>
    <pc:docChg chg="modSld">
      <pc:chgData name="Jarvon Carson" userId="S::jcarson@councilforeconed.org::f1f62c45-4a19-4f8e-934b-b4c64f876624" providerId="AD" clId="Web-{7F444A85-4560-4B66-A2E0-1857BC17E1F0}" dt="2020-03-11T16:44:01.443" v="3" actId="20577"/>
      <pc:docMkLst>
        <pc:docMk/>
      </pc:docMkLst>
      <pc:sldChg chg="modSp">
        <pc:chgData name="Jarvon Carson" userId="S::jcarson@councilforeconed.org::f1f62c45-4a19-4f8e-934b-b4c64f876624" providerId="AD" clId="Web-{7F444A85-4560-4B66-A2E0-1857BC17E1F0}" dt="2020-03-11T16:44:01.428" v="2" actId="20577"/>
        <pc:sldMkLst>
          <pc:docMk/>
          <pc:sldMk cId="2696024708" sldId="261"/>
        </pc:sldMkLst>
        <pc:spChg chg="mod">
          <ac:chgData name="Jarvon Carson" userId="S::jcarson@councilforeconed.org::f1f62c45-4a19-4f8e-934b-b4c64f876624" providerId="AD" clId="Web-{7F444A85-4560-4B66-A2E0-1857BC17E1F0}" dt="2020-03-11T16:44:01.428" v="2" actId="20577"/>
          <ac:spMkLst>
            <pc:docMk/>
            <pc:sldMk cId="2696024708" sldId="261"/>
            <ac:spMk id="3" creationId="{D213714B-F9E8-8C44-9AF8-383F3F244D95}"/>
          </ac:spMkLst>
        </pc:spChg>
      </pc:sldChg>
    </pc:docChg>
  </pc:docChgLst>
  <pc:docChgLst>
    <pc:chgData name="Jarvon Carson" userId="S::jcarson@councilforeconed.org::f1f62c45-4a19-4f8e-934b-b4c64f876624" providerId="AD" clId="Web-{56E9D565-69CA-28FA-032F-65C60E9C3094}"/>
    <pc:docChg chg="modSld">
      <pc:chgData name="Jarvon Carson" userId="S::jcarson@councilforeconed.org::f1f62c45-4a19-4f8e-934b-b4c64f876624" providerId="AD" clId="Web-{56E9D565-69CA-28FA-032F-65C60E9C3094}" dt="2020-05-18T14:29:36.255" v="4" actId="20577"/>
      <pc:docMkLst>
        <pc:docMk/>
      </pc:docMkLst>
      <pc:sldChg chg="modSp">
        <pc:chgData name="Jarvon Carson" userId="S::jcarson@councilforeconed.org::f1f62c45-4a19-4f8e-934b-b4c64f876624" providerId="AD" clId="Web-{56E9D565-69CA-28FA-032F-65C60E9C3094}" dt="2020-05-18T14:29:36.255" v="4" actId="20577"/>
        <pc:sldMkLst>
          <pc:docMk/>
          <pc:sldMk cId="0" sldId="258"/>
        </pc:sldMkLst>
        <pc:spChg chg="mod">
          <ac:chgData name="Jarvon Carson" userId="S::jcarson@councilforeconed.org::f1f62c45-4a19-4f8e-934b-b4c64f876624" providerId="AD" clId="Web-{56E9D565-69CA-28FA-032F-65C60E9C3094}" dt="2020-05-18T14:29:36.255" v="4" actId="20577"/>
          <ac:spMkLst>
            <pc:docMk/>
            <pc:sldMk cId="0" sldId="258"/>
            <ac:spMk id="15363" creationId="{00000000-0000-0000-0000-000000000000}"/>
          </ac:spMkLst>
        </pc:spChg>
      </pc:sldChg>
    </pc:docChg>
  </pc:docChgLst>
  <pc:docChgLst>
    <pc:chgData name="Andrea Mozo" userId="S::amozo@councilforeconed.org::ec324d89-8e2a-42bb-81f4-68d0295e10da" providerId="AD" clId="Web-{7476359D-1580-4CAA-63F6-9017D6A3D5DE}"/>
    <pc:docChg chg="modSld">
      <pc:chgData name="Andrea Mozo" userId="S::amozo@councilforeconed.org::ec324d89-8e2a-42bb-81f4-68d0295e10da" providerId="AD" clId="Web-{7476359D-1580-4CAA-63F6-9017D6A3D5DE}" dt="2020-03-10T16:57:08.182" v="7" actId="20577"/>
      <pc:docMkLst>
        <pc:docMk/>
      </pc:docMkLst>
      <pc:sldChg chg="modSp">
        <pc:chgData name="Andrea Mozo" userId="S::amozo@councilforeconed.org::ec324d89-8e2a-42bb-81f4-68d0295e10da" providerId="AD" clId="Web-{7476359D-1580-4CAA-63F6-9017D6A3D5DE}" dt="2020-03-10T16:57:06.463" v="5" actId="20577"/>
        <pc:sldMkLst>
          <pc:docMk/>
          <pc:sldMk cId="2696024708" sldId="261"/>
        </pc:sldMkLst>
        <pc:spChg chg="mod">
          <ac:chgData name="Andrea Mozo" userId="S::amozo@councilforeconed.org::ec324d89-8e2a-42bb-81f4-68d0295e10da" providerId="AD" clId="Web-{7476359D-1580-4CAA-63F6-9017D6A3D5DE}" dt="2020-03-10T16:57:06.463" v="5" actId="20577"/>
          <ac:spMkLst>
            <pc:docMk/>
            <pc:sldMk cId="2696024708" sldId="261"/>
            <ac:spMk id="2" creationId="{00000000-0000-0000-0000-000000000000}"/>
          </ac:spMkLst>
        </pc:spChg>
      </pc:sldChg>
    </pc:docChg>
  </pc:docChgLst>
  <pc:docChgLst>
    <pc:chgData name="Jarvon Carson" userId="S::jcarson@councilforeconed.org::f1f62c45-4a19-4f8e-934b-b4c64f876624" providerId="AD" clId="Web-{2894A645-137C-B760-E9D6-217F40863B95}"/>
    <pc:docChg chg="modSld">
      <pc:chgData name="Jarvon Carson" userId="S::jcarson@councilforeconed.org::f1f62c45-4a19-4f8e-934b-b4c64f876624" providerId="AD" clId="Web-{2894A645-137C-B760-E9D6-217F40863B95}" dt="2020-05-04T14:44:03.702" v="119" actId="14100"/>
      <pc:docMkLst>
        <pc:docMk/>
      </pc:docMkLst>
      <pc:sldChg chg="modSp">
        <pc:chgData name="Jarvon Carson" userId="S::jcarson@councilforeconed.org::f1f62c45-4a19-4f8e-934b-b4c64f876624" providerId="AD" clId="Web-{2894A645-137C-B760-E9D6-217F40863B95}" dt="2020-05-04T14:41:58.196" v="28" actId="20577"/>
        <pc:sldMkLst>
          <pc:docMk/>
          <pc:sldMk cId="0" sldId="258"/>
        </pc:sldMkLst>
        <pc:spChg chg="mod">
          <ac:chgData name="Jarvon Carson" userId="S::jcarson@councilforeconed.org::f1f62c45-4a19-4f8e-934b-b4c64f876624" providerId="AD" clId="Web-{2894A645-137C-B760-E9D6-217F40863B95}" dt="2020-05-04T14:41:58.196" v="28" actId="20577"/>
          <ac:spMkLst>
            <pc:docMk/>
            <pc:sldMk cId="0" sldId="258"/>
            <ac:spMk id="15363" creationId="{00000000-0000-0000-0000-000000000000}"/>
          </ac:spMkLst>
        </pc:spChg>
      </pc:sldChg>
      <pc:sldChg chg="addSp modSp">
        <pc:chgData name="Jarvon Carson" userId="S::jcarson@councilforeconed.org::f1f62c45-4a19-4f8e-934b-b4c64f876624" providerId="AD" clId="Web-{2894A645-137C-B760-E9D6-217F40863B95}" dt="2020-05-04T14:44:03.702" v="119" actId="14100"/>
        <pc:sldMkLst>
          <pc:docMk/>
          <pc:sldMk cId="0" sldId="260"/>
        </pc:sldMkLst>
        <pc:spChg chg="add mod">
          <ac:chgData name="Jarvon Carson" userId="S::jcarson@councilforeconed.org::f1f62c45-4a19-4f8e-934b-b4c64f876624" providerId="AD" clId="Web-{2894A645-137C-B760-E9D6-217F40863B95}" dt="2020-05-04T14:44:03.702" v="119" actId="14100"/>
          <ac:spMkLst>
            <pc:docMk/>
            <pc:sldMk cId="0" sldId="260"/>
            <ac:spMk id="3" creationId="{05167F23-70DB-42A3-B5CA-6D2950983927}"/>
          </ac:spMkLst>
        </pc:spChg>
      </pc:sldChg>
      <pc:sldChg chg="modSp">
        <pc:chgData name="Jarvon Carson" userId="S::jcarson@councilforeconed.org::f1f62c45-4a19-4f8e-934b-b4c64f876624" providerId="AD" clId="Web-{2894A645-137C-B760-E9D6-217F40863B95}" dt="2020-05-04T14:43:02.511" v="74" actId="20577"/>
        <pc:sldMkLst>
          <pc:docMk/>
          <pc:sldMk cId="1000496981" sldId="262"/>
        </pc:sldMkLst>
        <pc:spChg chg="mod">
          <ac:chgData name="Jarvon Carson" userId="S::jcarson@councilforeconed.org::f1f62c45-4a19-4f8e-934b-b4c64f876624" providerId="AD" clId="Web-{2894A645-137C-B760-E9D6-217F40863B95}" dt="2020-05-04T14:43:02.511" v="74" actId="20577"/>
          <ac:spMkLst>
            <pc:docMk/>
            <pc:sldMk cId="1000496981" sldId="262"/>
            <ac:spMk id="3" creationId="{00000000-0000-0000-0000-000000000000}"/>
          </ac:spMkLst>
        </pc:spChg>
      </pc:sldChg>
    </pc:docChg>
  </pc:docChgLst>
  <pc:docChgLst>
    <pc:chgData name="Jarvon Carson" userId="S::jcarson@councilforeconed.org::f1f62c45-4a19-4f8e-934b-b4c64f876624" providerId="AD" clId="Web-{BF1E1E38-8CCF-BB44-3C15-53D1B6343056}"/>
    <pc:docChg chg="modSld">
      <pc:chgData name="Jarvon Carson" userId="S::jcarson@councilforeconed.org::f1f62c45-4a19-4f8e-934b-b4c64f876624" providerId="AD" clId="Web-{BF1E1E38-8CCF-BB44-3C15-53D1B6343056}" dt="2020-03-13T18:46:02.901" v="79" actId="20577"/>
      <pc:docMkLst>
        <pc:docMk/>
      </pc:docMkLst>
      <pc:sldChg chg="modSp">
        <pc:chgData name="Jarvon Carson" userId="S::jcarson@councilforeconed.org::f1f62c45-4a19-4f8e-934b-b4c64f876624" providerId="AD" clId="Web-{BF1E1E38-8CCF-BB44-3C15-53D1B6343056}" dt="2020-03-13T18:46:02.901" v="78" actId="20577"/>
        <pc:sldMkLst>
          <pc:docMk/>
          <pc:sldMk cId="0" sldId="259"/>
        </pc:sldMkLst>
        <pc:spChg chg="mod">
          <ac:chgData name="Jarvon Carson" userId="S::jcarson@councilforeconed.org::f1f62c45-4a19-4f8e-934b-b4c64f876624" providerId="AD" clId="Web-{BF1E1E38-8CCF-BB44-3C15-53D1B6343056}" dt="2020-03-13T18:46:02.901" v="78" actId="20577"/>
          <ac:spMkLst>
            <pc:docMk/>
            <pc:sldMk cId="0" sldId="259"/>
            <ac:spMk id="2" creationId="{00000000-0000-0000-0000-000000000000}"/>
          </ac:spMkLst>
        </pc:spChg>
        <pc:spChg chg="mod">
          <ac:chgData name="Jarvon Carson" userId="S::jcarson@councilforeconed.org::f1f62c45-4a19-4f8e-934b-b4c64f876624" providerId="AD" clId="Web-{BF1E1E38-8CCF-BB44-3C15-53D1B6343056}" dt="2020-03-13T18:45:52.416" v="65" actId="20577"/>
          <ac:spMkLst>
            <pc:docMk/>
            <pc:sldMk cId="0" sldId="259"/>
            <ac:spMk id="3" creationId="{00000000-0000-0000-0000-000000000000}"/>
          </ac:spMkLst>
        </pc:spChg>
      </pc:sldChg>
      <pc:sldChg chg="modSp">
        <pc:chgData name="Jarvon Carson" userId="S::jcarson@councilforeconed.org::f1f62c45-4a19-4f8e-934b-b4c64f876624" providerId="AD" clId="Web-{BF1E1E38-8CCF-BB44-3C15-53D1B6343056}" dt="2020-03-13T14:49:11.828" v="2" actId="20577"/>
        <pc:sldMkLst>
          <pc:docMk/>
          <pc:sldMk cId="2696024708" sldId="261"/>
        </pc:sldMkLst>
        <pc:spChg chg="mod">
          <ac:chgData name="Jarvon Carson" userId="S::jcarson@councilforeconed.org::f1f62c45-4a19-4f8e-934b-b4c64f876624" providerId="AD" clId="Web-{BF1E1E38-8CCF-BB44-3C15-53D1B6343056}" dt="2020-03-13T14:49:11.828" v="2" actId="20577"/>
          <ac:spMkLst>
            <pc:docMk/>
            <pc:sldMk cId="2696024708" sldId="261"/>
            <ac:spMk id="3" creationId="{D213714B-F9E8-8C44-9AF8-383F3F244D95}"/>
          </ac:spMkLst>
        </pc:spChg>
      </pc:sldChg>
      <pc:sldChg chg="modSp">
        <pc:chgData name="Jarvon Carson" userId="S::jcarson@councilforeconed.org::f1f62c45-4a19-4f8e-934b-b4c64f876624" providerId="AD" clId="Web-{BF1E1E38-8CCF-BB44-3C15-53D1B6343056}" dt="2020-03-13T14:50:23.719" v="12" actId="20577"/>
        <pc:sldMkLst>
          <pc:docMk/>
          <pc:sldMk cId="348903906" sldId="267"/>
        </pc:sldMkLst>
        <pc:spChg chg="mod">
          <ac:chgData name="Jarvon Carson" userId="S::jcarson@councilforeconed.org::f1f62c45-4a19-4f8e-934b-b4c64f876624" providerId="AD" clId="Web-{BF1E1E38-8CCF-BB44-3C15-53D1B6343056}" dt="2020-03-13T14:50:23.719" v="12" actId="20577"/>
          <ac:spMkLst>
            <pc:docMk/>
            <pc:sldMk cId="348903906" sldId="267"/>
            <ac:spMk id="3" creationId="{D213714B-F9E8-8C44-9AF8-383F3F244D95}"/>
          </ac:spMkLst>
        </pc:spChg>
      </pc:sldChg>
    </pc:docChg>
  </pc:docChgLst>
  <pc:docChgLst>
    <pc:chgData name="Jarvon Carson" userId="S::jcarson@councilforeconed.org::f1f62c45-4a19-4f8e-934b-b4c64f876624" providerId="AD" clId="Web-{167C26A0-C669-EA09-BD0C-A1777370BBD6}"/>
    <pc:docChg chg="modSld">
      <pc:chgData name="Jarvon Carson" userId="S::jcarson@councilforeconed.org::f1f62c45-4a19-4f8e-934b-b4c64f876624" providerId="AD" clId="Web-{167C26A0-C669-EA09-BD0C-A1777370BBD6}" dt="2020-05-19T16:41:10.399" v="3" actId="20577"/>
      <pc:docMkLst>
        <pc:docMk/>
      </pc:docMkLst>
      <pc:sldChg chg="modSp">
        <pc:chgData name="Jarvon Carson" userId="S::jcarson@councilforeconed.org::f1f62c45-4a19-4f8e-934b-b4c64f876624" providerId="AD" clId="Web-{167C26A0-C669-EA09-BD0C-A1777370BBD6}" dt="2020-05-19T16:41:10.399" v="3" actId="20577"/>
        <pc:sldMkLst>
          <pc:docMk/>
          <pc:sldMk cId="4232275338" sldId="264"/>
        </pc:sldMkLst>
        <pc:spChg chg="mod">
          <ac:chgData name="Jarvon Carson" userId="S::jcarson@councilforeconed.org::f1f62c45-4a19-4f8e-934b-b4c64f876624" providerId="AD" clId="Web-{167C26A0-C669-EA09-BD0C-A1777370BBD6}" dt="2020-05-19T16:41:10.399" v="3" actId="20577"/>
          <ac:spMkLst>
            <pc:docMk/>
            <pc:sldMk cId="4232275338" sldId="264"/>
            <ac:spMk id="3" creationId="{00000000-0000-0000-0000-000000000000}"/>
          </ac:spMkLst>
        </pc:spChg>
      </pc:sldChg>
    </pc:docChg>
  </pc:docChgLst>
  <pc:docChgLst>
    <pc:chgData name="Jarvon Carson" userId="f1f62c45-4a19-4f8e-934b-b4c64f876624" providerId="ADAL" clId="{4406271E-B8F3-4ED8-A990-E3D52CC9C381}"/>
    <pc:docChg chg="custSel modSld">
      <pc:chgData name="Jarvon Carson" userId="f1f62c45-4a19-4f8e-934b-b4c64f876624" providerId="ADAL" clId="{4406271E-B8F3-4ED8-A990-E3D52CC9C381}" dt="2020-05-04T14:49:09.430" v="148" actId="255"/>
      <pc:docMkLst>
        <pc:docMk/>
      </pc:docMkLst>
      <pc:sldChg chg="modSp mod">
        <pc:chgData name="Jarvon Carson" userId="f1f62c45-4a19-4f8e-934b-b4c64f876624" providerId="ADAL" clId="{4406271E-B8F3-4ED8-A990-E3D52CC9C381}" dt="2020-05-04T14:49:09.430" v="148" actId="255"/>
        <pc:sldMkLst>
          <pc:docMk/>
          <pc:sldMk cId="0" sldId="256"/>
        </pc:sldMkLst>
        <pc:spChg chg="mod">
          <ac:chgData name="Jarvon Carson" userId="f1f62c45-4a19-4f8e-934b-b4c64f876624" providerId="ADAL" clId="{4406271E-B8F3-4ED8-A990-E3D52CC9C381}" dt="2020-05-04T14:49:09.430" v="148" actId="255"/>
          <ac:spMkLst>
            <pc:docMk/>
            <pc:sldMk cId="0" sldId="256"/>
            <ac:spMk id="2" creationId="{00000000-0000-0000-0000-000000000000}"/>
          </ac:spMkLst>
        </pc:spChg>
      </pc:sldChg>
      <pc:sldChg chg="addSp delSp modSp mod">
        <pc:chgData name="Jarvon Carson" userId="f1f62c45-4a19-4f8e-934b-b4c64f876624" providerId="ADAL" clId="{4406271E-B8F3-4ED8-A990-E3D52CC9C381}" dt="2020-05-04T14:47:54.883" v="100" actId="20577"/>
        <pc:sldMkLst>
          <pc:docMk/>
          <pc:sldMk cId="0" sldId="260"/>
        </pc:sldMkLst>
        <pc:spChg chg="del">
          <ac:chgData name="Jarvon Carson" userId="f1f62c45-4a19-4f8e-934b-b4c64f876624" providerId="ADAL" clId="{4406271E-B8F3-4ED8-A990-E3D52CC9C381}" dt="2020-05-04T14:47:06.447" v="2" actId="478"/>
          <ac:spMkLst>
            <pc:docMk/>
            <pc:sldMk cId="0" sldId="260"/>
            <ac:spMk id="3" creationId="{05167F23-70DB-42A3-B5CA-6D2950983927}"/>
          </ac:spMkLst>
        </pc:spChg>
        <pc:spChg chg="add del mod">
          <ac:chgData name="Jarvon Carson" userId="f1f62c45-4a19-4f8e-934b-b4c64f876624" providerId="ADAL" clId="{4406271E-B8F3-4ED8-A990-E3D52CC9C381}" dt="2020-05-04T14:46:59.391" v="1"/>
          <ac:spMkLst>
            <pc:docMk/>
            <pc:sldMk cId="0" sldId="260"/>
            <ac:spMk id="4" creationId="{BC21C917-8F55-454B-9F69-B20B24908699}"/>
          </ac:spMkLst>
        </pc:spChg>
        <pc:spChg chg="add mod">
          <ac:chgData name="Jarvon Carson" userId="f1f62c45-4a19-4f8e-934b-b4c64f876624" providerId="ADAL" clId="{4406271E-B8F3-4ED8-A990-E3D52CC9C381}" dt="2020-05-04T14:47:54.883" v="100" actId="20577"/>
          <ac:spMkLst>
            <pc:docMk/>
            <pc:sldMk cId="0" sldId="260"/>
            <ac:spMk id="5" creationId="{28F1D3A3-98BD-4497-A322-D25C364A1332}"/>
          </ac:spMkLst>
        </pc:spChg>
      </pc:sldChg>
      <pc:sldChg chg="modSp">
        <pc:chgData name="Jarvon Carson" userId="f1f62c45-4a19-4f8e-934b-b4c64f876624" providerId="ADAL" clId="{4406271E-B8F3-4ED8-A990-E3D52CC9C381}" dt="2020-05-04T14:48:22.893" v="144" actId="20577"/>
        <pc:sldMkLst>
          <pc:docMk/>
          <pc:sldMk cId="1000496981" sldId="262"/>
        </pc:sldMkLst>
        <pc:spChg chg="mod">
          <ac:chgData name="Jarvon Carson" userId="f1f62c45-4a19-4f8e-934b-b4c64f876624" providerId="ADAL" clId="{4406271E-B8F3-4ED8-A990-E3D52CC9C381}" dt="2020-05-04T14:48:22.893" v="144" actId="20577"/>
          <ac:spMkLst>
            <pc:docMk/>
            <pc:sldMk cId="1000496981" sldId="262"/>
            <ac:spMk id="3" creationId="{00000000-0000-0000-0000-000000000000}"/>
          </ac:spMkLst>
        </pc:spChg>
      </pc:sldChg>
      <pc:sldChg chg="modSp">
        <pc:chgData name="Jarvon Carson" userId="f1f62c45-4a19-4f8e-934b-b4c64f876624" providerId="ADAL" clId="{4406271E-B8F3-4ED8-A990-E3D52CC9C381}" dt="2020-05-04T14:48:11.511" v="142" actId="20577"/>
        <pc:sldMkLst>
          <pc:docMk/>
          <pc:sldMk cId="1287334080" sldId="265"/>
        </pc:sldMkLst>
        <pc:spChg chg="mod">
          <ac:chgData name="Jarvon Carson" userId="f1f62c45-4a19-4f8e-934b-b4c64f876624" providerId="ADAL" clId="{4406271E-B8F3-4ED8-A990-E3D52CC9C381}" dt="2020-05-04T14:48:11.511" v="142" actId="20577"/>
          <ac:spMkLst>
            <pc:docMk/>
            <pc:sldMk cId="1287334080" sldId="265"/>
            <ac:spMk id="3" creationId="{00000000-0000-0000-0000-000000000000}"/>
          </ac:spMkLst>
        </pc:spChg>
      </pc:sldChg>
    </pc:docChg>
  </pc:docChgLst>
  <pc:docChgLst>
    <pc:chgData name="Jarvon Carson" userId="S::jcarson@councilforeconed.org::f1f62c45-4a19-4f8e-934b-b4c64f876624" providerId="AD" clId="Web-{4EDFC48B-A766-CA0A-002E-BE1B705386BC}"/>
    <pc:docChg chg="modSld">
      <pc:chgData name="Jarvon Carson" userId="S::jcarson@councilforeconed.org::f1f62c45-4a19-4f8e-934b-b4c64f876624" providerId="AD" clId="Web-{4EDFC48B-A766-CA0A-002E-BE1B705386BC}" dt="2020-05-04T14:40:15.128" v="31" actId="20577"/>
      <pc:docMkLst>
        <pc:docMk/>
      </pc:docMkLst>
      <pc:sldChg chg="modSp">
        <pc:chgData name="Jarvon Carson" userId="S::jcarson@councilforeconed.org::f1f62c45-4a19-4f8e-934b-b4c64f876624" providerId="AD" clId="Web-{4EDFC48B-A766-CA0A-002E-BE1B705386BC}" dt="2020-05-04T14:40:08.706" v="29" actId="20577"/>
        <pc:sldMkLst>
          <pc:docMk/>
          <pc:sldMk cId="485028150" sldId="263"/>
        </pc:sldMkLst>
        <pc:spChg chg="mod">
          <ac:chgData name="Jarvon Carson" userId="S::jcarson@councilforeconed.org::f1f62c45-4a19-4f8e-934b-b4c64f876624" providerId="AD" clId="Web-{4EDFC48B-A766-CA0A-002E-BE1B705386BC}" dt="2020-05-04T14:40:08.706" v="29" actId="20577"/>
          <ac:spMkLst>
            <pc:docMk/>
            <pc:sldMk cId="485028150" sldId="263"/>
            <ac:spMk id="3" creationId="{00000000-0000-0000-0000-000000000000}"/>
          </ac:spMkLst>
        </pc:spChg>
      </pc:sldChg>
      <pc:sldChg chg="modSp">
        <pc:chgData name="Jarvon Carson" userId="S::jcarson@councilforeconed.org::f1f62c45-4a19-4f8e-934b-b4c64f876624" providerId="AD" clId="Web-{4EDFC48B-A766-CA0A-002E-BE1B705386BC}" dt="2020-05-04T14:40:15.128" v="31" actId="20577"/>
        <pc:sldMkLst>
          <pc:docMk/>
          <pc:sldMk cId="4232275338" sldId="264"/>
        </pc:sldMkLst>
        <pc:spChg chg="mod">
          <ac:chgData name="Jarvon Carson" userId="S::jcarson@councilforeconed.org::f1f62c45-4a19-4f8e-934b-b4c64f876624" providerId="AD" clId="Web-{4EDFC48B-A766-CA0A-002E-BE1B705386BC}" dt="2020-05-04T14:40:15.128" v="31" actId="20577"/>
          <ac:spMkLst>
            <pc:docMk/>
            <pc:sldMk cId="4232275338" sldId="264"/>
            <ac:spMk id="3" creationId="{00000000-0000-0000-0000-000000000000}"/>
          </ac:spMkLst>
        </pc:spChg>
      </pc:sldChg>
    </pc:docChg>
  </pc:docChgLst>
  <pc:docChgLst>
    <pc:chgData name="Ruben Rivera" userId="S::rrivera@councilforeconed.org::8fad7a45-b744-4787-91b8-3942cc67532d" providerId="AD" clId="Web-{7B424C08-5B61-4FC0-BD8D-CA0A99683594}"/>
    <pc:docChg chg="addSld modSld">
      <pc:chgData name="Ruben Rivera" userId="S::rrivera@councilforeconed.org::8fad7a45-b744-4787-91b8-3942cc67532d" providerId="AD" clId="Web-{7B424C08-5B61-4FC0-BD8D-CA0A99683594}" dt="2020-03-10T17:13:07.487" v="805" actId="20577"/>
      <pc:docMkLst>
        <pc:docMk/>
      </pc:docMkLst>
      <pc:sldChg chg="delSp">
        <pc:chgData name="Ruben Rivera" userId="S::rrivera@councilforeconed.org::8fad7a45-b744-4787-91b8-3942cc67532d" providerId="AD" clId="Web-{7B424C08-5B61-4FC0-BD8D-CA0A99683594}" dt="2020-03-10T16:42:43.469" v="87"/>
        <pc:sldMkLst>
          <pc:docMk/>
          <pc:sldMk cId="0" sldId="260"/>
        </pc:sldMkLst>
        <pc:graphicFrameChg chg="del">
          <ac:chgData name="Ruben Rivera" userId="S::rrivera@councilforeconed.org::8fad7a45-b744-4787-91b8-3942cc67532d" providerId="AD" clId="Web-{7B424C08-5B61-4FC0-BD8D-CA0A99683594}" dt="2020-03-10T16:42:43.469" v="87"/>
          <ac:graphicFrameMkLst>
            <pc:docMk/>
            <pc:sldMk cId="0" sldId="260"/>
            <ac:graphicFrameMk id="4" creationId="{BA857943-13DD-5B4B-B1B5-FBCAF2B949E3}"/>
          </ac:graphicFrameMkLst>
        </pc:graphicFrameChg>
      </pc:sldChg>
      <pc:sldChg chg="modSp">
        <pc:chgData name="Ruben Rivera" userId="S::rrivera@councilforeconed.org::8fad7a45-b744-4787-91b8-3942cc67532d" providerId="AD" clId="Web-{7B424C08-5B61-4FC0-BD8D-CA0A99683594}" dt="2020-03-10T17:13:07.487" v="804" actId="20577"/>
        <pc:sldMkLst>
          <pc:docMk/>
          <pc:sldMk cId="2696024708" sldId="261"/>
        </pc:sldMkLst>
        <pc:spChg chg="mod">
          <ac:chgData name="Ruben Rivera" userId="S::rrivera@councilforeconed.org::8fad7a45-b744-4787-91b8-3942cc67532d" providerId="AD" clId="Web-{7B424C08-5B61-4FC0-BD8D-CA0A99683594}" dt="2020-03-10T16:56:38.048" v="700" actId="1076"/>
          <ac:spMkLst>
            <pc:docMk/>
            <pc:sldMk cId="2696024708" sldId="261"/>
            <ac:spMk id="2" creationId="{00000000-0000-0000-0000-000000000000}"/>
          </ac:spMkLst>
        </pc:spChg>
        <pc:spChg chg="mod">
          <ac:chgData name="Ruben Rivera" userId="S::rrivera@councilforeconed.org::8fad7a45-b744-4787-91b8-3942cc67532d" providerId="AD" clId="Web-{7B424C08-5B61-4FC0-BD8D-CA0A99683594}" dt="2020-03-10T17:13:07.487" v="804" actId="20577"/>
          <ac:spMkLst>
            <pc:docMk/>
            <pc:sldMk cId="2696024708" sldId="261"/>
            <ac:spMk id="3" creationId="{D213714B-F9E8-8C44-9AF8-383F3F244D95}"/>
          </ac:spMkLst>
        </pc:spChg>
      </pc:sldChg>
      <pc:sldChg chg="addSp delSp modSp add mod replId setBg setClrOvrMap">
        <pc:chgData name="Ruben Rivera" userId="S::rrivera@councilforeconed.org::8fad7a45-b744-4787-91b8-3942cc67532d" providerId="AD" clId="Web-{7B424C08-5B61-4FC0-BD8D-CA0A99683594}" dt="2020-03-10T16:45:41.844" v="126" actId="1076"/>
        <pc:sldMkLst>
          <pc:docMk/>
          <pc:sldMk cId="3342615815" sldId="266"/>
        </pc:sldMkLst>
        <pc:spChg chg="mod">
          <ac:chgData name="Ruben Rivera" userId="S::rrivera@councilforeconed.org::8fad7a45-b744-4787-91b8-3942cc67532d" providerId="AD" clId="Web-{7B424C08-5B61-4FC0-BD8D-CA0A99683594}" dt="2020-03-10T16:45:11.626" v="120"/>
          <ac:spMkLst>
            <pc:docMk/>
            <pc:sldMk cId="3342615815" sldId="266"/>
            <ac:spMk id="2" creationId="{00000000-0000-0000-0000-000000000000}"/>
          </ac:spMkLst>
        </pc:spChg>
        <pc:spChg chg="add mod ord">
          <ac:chgData name="Ruben Rivera" userId="S::rrivera@councilforeconed.org::8fad7a45-b744-4787-91b8-3942cc67532d" providerId="AD" clId="Web-{7B424C08-5B61-4FC0-BD8D-CA0A99683594}" dt="2020-03-10T16:45:41.844" v="126" actId="1076"/>
          <ac:spMkLst>
            <pc:docMk/>
            <pc:sldMk cId="3342615815" sldId="266"/>
            <ac:spMk id="3" creationId="{03AF44DA-7F29-495C-9279-01A773172FC7}"/>
          </ac:spMkLst>
        </pc:spChg>
        <pc:spChg chg="add del">
          <ac:chgData name="Ruben Rivera" userId="S::rrivera@councilforeconed.org::8fad7a45-b744-4787-91b8-3942cc67532d" providerId="AD" clId="Web-{7B424C08-5B61-4FC0-BD8D-CA0A99683594}" dt="2020-03-10T16:45:02.954" v="118"/>
          <ac:spMkLst>
            <pc:docMk/>
            <pc:sldMk cId="3342615815" sldId="266"/>
            <ac:spMk id="7" creationId="{A3BAF07C-C39E-42EB-BB22-8D46691D9735}"/>
          </ac:spMkLst>
        </pc:spChg>
        <pc:spChg chg="add del">
          <ac:chgData name="Ruben Rivera" userId="S::rrivera@councilforeconed.org::8fad7a45-b744-4787-91b8-3942cc67532d" providerId="AD" clId="Web-{7B424C08-5B61-4FC0-BD8D-CA0A99683594}" dt="2020-03-10T16:44:58.844" v="114"/>
          <ac:spMkLst>
            <pc:docMk/>
            <pc:sldMk cId="3342615815" sldId="266"/>
            <ac:spMk id="9" creationId="{81AEB8A9-B768-4E30-BA55-D919E6687343}"/>
          </ac:spMkLst>
        </pc:spChg>
        <pc:spChg chg="add del">
          <ac:chgData name="Ruben Rivera" userId="S::rrivera@councilforeconed.org::8fad7a45-b744-4787-91b8-3942cc67532d" providerId="AD" clId="Web-{7B424C08-5B61-4FC0-BD8D-CA0A99683594}" dt="2020-03-10T16:45:02.954" v="118"/>
          <ac:spMkLst>
            <pc:docMk/>
            <pc:sldMk cId="3342615815" sldId="266"/>
            <ac:spMk id="32" creationId="{44C110BA-81E8-4247-853A-5F2B93E92E46}"/>
          </ac:spMkLst>
        </pc:spChg>
        <pc:grpChg chg="add del">
          <ac:chgData name="Ruben Rivera" userId="S::rrivera@councilforeconed.org::8fad7a45-b744-4787-91b8-3942cc67532d" providerId="AD" clId="Web-{7B424C08-5B61-4FC0-BD8D-CA0A99683594}" dt="2020-03-10T16:45:02.954" v="118"/>
          <ac:grpSpMkLst>
            <pc:docMk/>
            <pc:sldMk cId="3342615815" sldId="266"/>
            <ac:grpSpMk id="11" creationId="{D8E9CF54-0466-4261-9E62-0249E60E1886}"/>
          </ac:grpSpMkLst>
        </pc:grpChg>
        <pc:picChg chg="add mod">
          <ac:chgData name="Ruben Rivera" userId="S::rrivera@councilforeconed.org::8fad7a45-b744-4787-91b8-3942cc67532d" providerId="AD" clId="Web-{7B424C08-5B61-4FC0-BD8D-CA0A99683594}" dt="2020-03-10T16:45:33.282" v="125" actId="1076"/>
          <ac:picMkLst>
            <pc:docMk/>
            <pc:sldMk cId="3342615815" sldId="266"/>
            <ac:picMk id="4" creationId="{85988BD1-7DE7-45DD-9D4C-654DA4937CCE}"/>
          </ac:picMkLst>
        </pc:picChg>
        <pc:cxnChg chg="add del">
          <ac:chgData name="Ruben Rivera" userId="S::rrivera@councilforeconed.org::8fad7a45-b744-4787-91b8-3942cc67532d" providerId="AD" clId="Web-{7B424C08-5B61-4FC0-BD8D-CA0A99683594}" dt="2020-03-10T16:45:00.719" v="116"/>
          <ac:cxnSpMkLst>
            <pc:docMk/>
            <pc:sldMk cId="3342615815" sldId="266"/>
            <ac:cxnSpMk id="6" creationId="{39B7FDC9-F0CE-43A7-9F2A-83DD09DC3453}"/>
          </ac:cxnSpMkLst>
        </pc:cxnChg>
      </pc:sldChg>
      <pc:sldChg chg="add replId">
        <pc:chgData name="Ruben Rivera" userId="S::rrivera@councilforeconed.org::8fad7a45-b744-4787-91b8-3942cc67532d" providerId="AD" clId="Web-{7B424C08-5B61-4FC0-BD8D-CA0A99683594}" dt="2020-03-10T16:52:16.360" v="653"/>
        <pc:sldMkLst>
          <pc:docMk/>
          <pc:sldMk cId="348903906" sldId="267"/>
        </pc:sldMkLst>
      </pc:sldChg>
    </pc:docChg>
  </pc:docChgLst>
  <pc:docChgLst>
    <pc:chgData name="Jarvon Carson" userId="f1f62c45-4a19-4f8e-934b-b4c64f876624" providerId="ADAL" clId="{31B01ABE-4DEB-47CA-93D9-607276731FF5}"/>
    <pc:docChg chg="modSld">
      <pc:chgData name="Jarvon Carson" userId="f1f62c45-4a19-4f8e-934b-b4c64f876624" providerId="ADAL" clId="{31B01ABE-4DEB-47CA-93D9-607276731FF5}" dt="2020-05-04T14:15:40.174" v="139" actId="20577"/>
      <pc:docMkLst>
        <pc:docMk/>
      </pc:docMkLst>
      <pc:sldChg chg="modSp modAnim">
        <pc:chgData name="Jarvon Carson" userId="f1f62c45-4a19-4f8e-934b-b4c64f876624" providerId="ADAL" clId="{31B01ABE-4DEB-47CA-93D9-607276731FF5}" dt="2020-05-04T14:15:40.174" v="139" actId="20577"/>
        <pc:sldMkLst>
          <pc:docMk/>
          <pc:sldMk cId="1287334080" sldId="265"/>
        </pc:sldMkLst>
        <pc:spChg chg="mod">
          <ac:chgData name="Jarvon Carson" userId="f1f62c45-4a19-4f8e-934b-b4c64f876624" providerId="ADAL" clId="{31B01ABE-4DEB-47CA-93D9-607276731FF5}" dt="2020-05-04T14:15:40.174" v="139" actId="20577"/>
          <ac:spMkLst>
            <pc:docMk/>
            <pc:sldMk cId="1287334080" sldId="265"/>
            <ac:spMk id="3" creationId="{00000000-0000-0000-0000-000000000000}"/>
          </ac:spMkLst>
        </pc:spChg>
      </pc:sldChg>
    </pc:docChg>
  </pc:docChgLst>
  <pc:docChgLst>
    <pc:chgData name="Jarvon Carson" userId="S::jcarson@councilforeconed.org::f1f62c45-4a19-4f8e-934b-b4c64f876624" providerId="AD" clId="Web-{3535A530-8E63-1395-1FF0-D851389F8592}"/>
    <pc:docChg chg="delSld modSld">
      <pc:chgData name="Jarvon Carson" userId="S::jcarson@councilforeconed.org::f1f62c45-4a19-4f8e-934b-b4c64f876624" providerId="AD" clId="Web-{3535A530-8E63-1395-1FF0-D851389F8592}" dt="2020-03-13T18:48:13.960" v="71" actId="20577"/>
      <pc:docMkLst>
        <pc:docMk/>
      </pc:docMkLst>
      <pc:sldChg chg="modSp">
        <pc:chgData name="Jarvon Carson" userId="S::jcarson@councilforeconed.org::f1f62c45-4a19-4f8e-934b-b4c64f876624" providerId="AD" clId="Web-{3535A530-8E63-1395-1FF0-D851389F8592}" dt="2020-03-13T18:48:13.709" v="69" actId="20577"/>
        <pc:sldMkLst>
          <pc:docMk/>
          <pc:sldMk cId="0" sldId="256"/>
        </pc:sldMkLst>
        <pc:spChg chg="mod">
          <ac:chgData name="Jarvon Carson" userId="S::jcarson@councilforeconed.org::f1f62c45-4a19-4f8e-934b-b4c64f876624" providerId="AD" clId="Web-{3535A530-8E63-1395-1FF0-D851389F8592}" dt="2020-03-13T18:48:13.709" v="69" actId="20577"/>
          <ac:spMkLst>
            <pc:docMk/>
            <pc:sldMk cId="0" sldId="256"/>
            <ac:spMk id="2" creationId="{00000000-0000-0000-0000-000000000000}"/>
          </ac:spMkLst>
        </pc:spChg>
      </pc:sldChg>
      <pc:sldChg chg="modSp del">
        <pc:chgData name="Jarvon Carson" userId="S::jcarson@councilforeconed.org::f1f62c45-4a19-4f8e-934b-b4c64f876624" providerId="AD" clId="Web-{3535A530-8E63-1395-1FF0-D851389F8592}" dt="2020-03-13T18:47:30.990" v="40"/>
        <pc:sldMkLst>
          <pc:docMk/>
          <pc:sldMk cId="0" sldId="259"/>
        </pc:sldMkLst>
        <pc:spChg chg="mod">
          <ac:chgData name="Jarvon Carson" userId="S::jcarson@councilforeconed.org::f1f62c45-4a19-4f8e-934b-b4c64f876624" providerId="AD" clId="Web-{3535A530-8E63-1395-1FF0-D851389F8592}" dt="2020-03-13T18:46:39.537" v="0" actId="20577"/>
          <ac:spMkLst>
            <pc:docMk/>
            <pc:sldMk cId="0" sldId="259"/>
            <ac:spMk id="3" creationId="{00000000-0000-0000-0000-000000000000}"/>
          </ac:spMkLst>
        </pc:spChg>
      </pc:sldChg>
    </pc:docChg>
  </pc:docChgLst>
  <pc:docChgLst>
    <pc:chgData name="Jarvon Carson" userId="S::jcarson@councilforeconed.org::f1f62c45-4a19-4f8e-934b-b4c64f876624" providerId="AD" clId="Web-{0B412A17-86B5-D3BE-723F-5A9DF60A3B8C}"/>
    <pc:docChg chg="addSld modSld">
      <pc:chgData name="Jarvon Carson" userId="S::jcarson@councilforeconed.org::f1f62c45-4a19-4f8e-934b-b4c64f876624" providerId="AD" clId="Web-{0B412A17-86B5-D3BE-723F-5A9DF60A3B8C}" dt="2020-06-09T17:09:54.926" v="11" actId="20577"/>
      <pc:docMkLst>
        <pc:docMk/>
      </pc:docMkLst>
      <pc:sldChg chg="modSp new">
        <pc:chgData name="Jarvon Carson" userId="S::jcarson@councilforeconed.org::f1f62c45-4a19-4f8e-934b-b4c64f876624" providerId="AD" clId="Web-{0B412A17-86B5-D3BE-723F-5A9DF60A3B8C}" dt="2020-06-09T17:09:54.926" v="11" actId="20577"/>
        <pc:sldMkLst>
          <pc:docMk/>
          <pc:sldMk cId="2071578897" sldId="268"/>
        </pc:sldMkLst>
        <pc:spChg chg="mod">
          <ac:chgData name="Jarvon Carson" userId="S::jcarson@councilforeconed.org::f1f62c45-4a19-4f8e-934b-b4c64f876624" providerId="AD" clId="Web-{0B412A17-86B5-D3BE-723F-5A9DF60A3B8C}" dt="2020-06-09T17:09:54.926" v="11" actId="20577"/>
          <ac:spMkLst>
            <pc:docMk/>
            <pc:sldMk cId="2071578897" sldId="268"/>
            <ac:spMk id="2" creationId="{D881C49A-50A7-49D5-B1A2-57AAF226F5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c780ad1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c780ad1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177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83F68B-FDA9-C243-94A1-26FE62BE8226}" type="slidenum">
              <a:rPr lang="en-US" smtClean="0"/>
              <a:pPr>
                <a:defRPr/>
              </a:pPr>
              <a:t>26</a:t>
            </a:fld>
            <a:endParaRPr lang="en-US"/>
          </a:p>
        </p:txBody>
      </p:sp>
    </p:spTree>
    <p:extLst>
      <p:ext uri="{BB962C8B-B14F-4D97-AF65-F5344CB8AC3E}">
        <p14:creationId xmlns:p14="http://schemas.microsoft.com/office/powerpoint/2010/main" val="394765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27</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6063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anda.Stiglbauer@moore.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SZCV-Gm0Tf4" TargetMode="External"/><Relationship Id="rId2" Type="http://schemas.openxmlformats.org/officeDocument/2006/relationships/hyperlink" Target="https://mru.org/courses/principles-economics-microeconomics/monopoly-profit-maximization-price-aids-medication" TargetMode="External"/><Relationship Id="rId1" Type="http://schemas.openxmlformats.org/officeDocument/2006/relationships/slideLayout" Target="../slideLayouts/slideLayout2.xml"/><Relationship Id="rId4" Type="http://schemas.openxmlformats.org/officeDocument/2006/relationships/hyperlink" Target="https://www.youtube.com/watch?v=Sb_-wfmJnHA&amp;t=35s&amp;disable_polymer=tru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JMq059SAQXM&amp;list=PL1oDmcs0xTD9Aig5cP8_R1gzq-mQHgcAH&amp;index=1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PCcVODWm-oY&amp;t=3s&amp;disable_polymer=true" TargetMode="External"/><Relationship Id="rId4" Type="http://schemas.openxmlformats.org/officeDocument/2006/relationships/hyperlink" Target="http://www.youtube.com/watch?v=p3Uos2fzIJ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928" y="1607128"/>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t/>
            </a:r>
            <a:br>
              <a:rPr lang="en-US" sz="6000" dirty="0"/>
            </a:br>
            <a:r>
              <a:rPr lang="en-US" sz="6000" dirty="0"/>
              <a:t/>
            </a:r>
            <a:br>
              <a:rPr lang="en-US" sz="6000" dirty="0"/>
            </a:br>
            <a:r>
              <a:rPr lang="en-US" sz="6000" dirty="0" smtClean="0">
                <a:latin typeface="Calibri"/>
                <a:ea typeface="ＭＳ Ｐゴシック"/>
                <a:cs typeface="Calibri"/>
              </a:rPr>
              <a:t>Microeconomics 205</a:t>
            </a:r>
            <a:br>
              <a:rPr lang="en-US" sz="6000" dirty="0" smtClean="0">
                <a:latin typeface="Calibri"/>
                <a:ea typeface="ＭＳ Ｐゴシック"/>
                <a:cs typeface="Calibri"/>
              </a:rPr>
            </a:br>
            <a:r>
              <a:rPr lang="en-US" sz="4400" dirty="0" smtClean="0">
                <a:solidFill>
                  <a:schemeClr val="tx1"/>
                </a:solidFill>
                <a:latin typeface="Calibri"/>
                <a:ea typeface="ＭＳ Ｐゴシック"/>
                <a:cs typeface="Calibri"/>
              </a:rPr>
              <a:t>Monopoly, </a:t>
            </a:r>
            <a:r>
              <a:rPr lang="en-US" sz="4400" dirty="0" smtClean="0">
                <a:solidFill>
                  <a:schemeClr val="tx1"/>
                </a:solidFill>
                <a:latin typeface="Calibri"/>
                <a:ea typeface="ＭＳ Ｐゴシック"/>
                <a:cs typeface="Calibri"/>
              </a:rPr>
              <a:t>Monopolistic </a:t>
            </a:r>
            <a:r>
              <a:rPr lang="en-US" sz="4400" dirty="0" smtClean="0">
                <a:solidFill>
                  <a:schemeClr val="tx1"/>
                </a:solidFill>
                <a:latin typeface="Calibri"/>
                <a:ea typeface="ＭＳ Ｐゴシック"/>
                <a:cs typeface="Calibri"/>
              </a:rPr>
              <a:t>Competition and </a:t>
            </a:r>
            <a:r>
              <a:rPr lang="en-US" sz="4400" dirty="0" smtClean="0">
                <a:solidFill>
                  <a:schemeClr val="tx1"/>
                </a:solidFill>
                <a:latin typeface="Calibri"/>
                <a:ea typeface="ＭＳ Ｐゴシック"/>
                <a:cs typeface="Calibri"/>
              </a:rPr>
              <a:t>Oligopoly</a:t>
            </a:r>
            <a:r>
              <a:rPr lang="en-US" sz="4400" dirty="0"/>
              <a:t/>
            </a:r>
            <a:br>
              <a:rPr lang="en-US" sz="4400" dirty="0"/>
            </a:br>
            <a:r>
              <a:rPr lang="en-US" sz="2200" i="1" dirty="0">
                <a:solidFill>
                  <a:schemeClr val="tx1"/>
                </a:solidFill>
                <a:latin typeface="Calibri"/>
                <a:ea typeface="ＭＳ Ｐゴシック"/>
                <a:cs typeface="Calibri"/>
              </a:rPr>
              <a:t>Presented </a:t>
            </a:r>
            <a:r>
              <a:rPr lang="en-US" sz="2200" i="1" dirty="0" smtClean="0">
                <a:solidFill>
                  <a:schemeClr val="tx1"/>
                </a:solidFill>
                <a:latin typeface="Calibri"/>
                <a:ea typeface="ＭＳ Ｐゴシック"/>
                <a:cs typeface="Calibri"/>
              </a:rPr>
              <a:t>by Amanda Stiglbauer</a:t>
            </a:r>
            <a:r>
              <a:rPr lang="en-US" sz="1600" dirty="0"/>
              <a:t/>
            </a:r>
            <a:br>
              <a:rPr lang="en-US" sz="1600" dirty="0"/>
            </a:br>
            <a:r>
              <a:rPr lang="en-US" sz="2200" dirty="0" smtClean="0">
                <a:solidFill>
                  <a:schemeClr val="tx1"/>
                </a:solidFill>
                <a:latin typeface="Calibri"/>
                <a:ea typeface="ＭＳ Ｐゴシック"/>
                <a:cs typeface="Calibri"/>
              </a:rPr>
              <a:t>June 30, 2020</a:t>
            </a:r>
            <a:r>
              <a:rPr lang="en-US" sz="1600" dirty="0">
                <a:solidFill>
                  <a:schemeClr val="tx1"/>
                </a:solidFill>
                <a:latin typeface="Calibri"/>
                <a:ea typeface="ＭＳ Ｐゴシック"/>
                <a:cs typeface="Calibri"/>
              </a:rPr>
              <a:t/>
            </a:r>
            <a:br>
              <a:rPr lang="en-US" sz="1600" dirty="0">
                <a:solidFill>
                  <a:schemeClr val="tx1"/>
                </a:solidFill>
                <a:latin typeface="Calibri"/>
                <a:ea typeface="ＭＳ Ｐゴシック"/>
                <a:cs typeface="Calibri"/>
              </a:rPr>
            </a:br>
            <a:r>
              <a:rPr lang="en-US" sz="1600" dirty="0" smtClean="0">
                <a:solidFill>
                  <a:schemeClr val="tx1"/>
                </a:solidFill>
                <a:latin typeface="Calibri"/>
                <a:ea typeface="ＭＳ Ｐゴシック"/>
                <a:cs typeface="Calibri"/>
                <a:hlinkClick r:id="rId3"/>
              </a:rPr>
              <a:t>Amanda.Stiglbauer@moore.sc.edu</a:t>
            </a:r>
            <a:r>
              <a:rPr lang="en-US" sz="1600" dirty="0" smtClean="0">
                <a:solidFill>
                  <a:schemeClr val="tx1"/>
                </a:solidFill>
                <a:latin typeface="Calibri"/>
                <a:ea typeface="ＭＳ Ｐゴシック"/>
                <a:cs typeface="Calibri"/>
              </a:rPr>
              <a:t> </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Monopolist’s MR&lt;D</a:t>
            </a:r>
            <a:endParaRPr lang="en-US" dirty="0"/>
          </a:p>
        </p:txBody>
      </p:sp>
      <p:sp>
        <p:nvSpPr>
          <p:cNvPr id="3" name="Content Placeholder 2"/>
          <p:cNvSpPr>
            <a:spLocks noGrp="1"/>
          </p:cNvSpPr>
          <p:nvPr>
            <p:ph idx="1"/>
          </p:nvPr>
        </p:nvSpPr>
        <p:spPr>
          <a:xfrm>
            <a:off x="457200" y="2377440"/>
            <a:ext cx="6074229" cy="3779520"/>
          </a:xfrm>
        </p:spPr>
        <p:txBody>
          <a:bodyPr/>
          <a:lstStyle/>
          <a:p>
            <a:pPr lvl="0">
              <a:spcBef>
                <a:spcPts val="560"/>
              </a:spcBef>
              <a:spcAft>
                <a:spcPts val="0"/>
              </a:spcAft>
              <a:buClr>
                <a:schemeClr val="dk1"/>
              </a:buClr>
              <a:buSzPts val="2800"/>
              <a:buFont typeface="Arial"/>
              <a:buChar char="•"/>
            </a:pPr>
            <a:r>
              <a:rPr lang="en-US" dirty="0">
                <a:solidFill>
                  <a:schemeClr val="dk1"/>
                </a:solidFill>
                <a:latin typeface="Calibri"/>
                <a:ea typeface="Calibri"/>
                <a:cs typeface="Calibri"/>
                <a:sym typeface="Calibri"/>
              </a:rPr>
              <a:t>Because monopolist must set a lower price to obtain greater sales, marginal revenue is less than price for every level of output except the first.</a:t>
            </a:r>
            <a:endParaRPr lang="en-US" dirty="0"/>
          </a:p>
          <a:p>
            <a:pPr lvl="1">
              <a:spcBef>
                <a:spcPts val="48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Lower price applies to all units sold.</a:t>
            </a:r>
            <a:endParaRPr lang="en-US" dirty="0"/>
          </a:p>
          <a:p>
            <a:pPr lvl="1">
              <a:spcBef>
                <a:spcPts val="48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Think about it this way: MR decreases for all units sold previously because you must charge same price for all.</a:t>
            </a:r>
            <a:endParaRPr lang="en-US" dirty="0"/>
          </a:p>
          <a:p>
            <a:endParaRPr lang="en-US" dirty="0"/>
          </a:p>
        </p:txBody>
      </p:sp>
      <p:pic>
        <p:nvPicPr>
          <p:cNvPr id="4" name="Google Shape;132;p20" descr="monopoly-man"/>
          <p:cNvPicPr preferRelativeResize="0"/>
          <p:nvPr/>
        </p:nvPicPr>
        <p:blipFill rotWithShape="1">
          <a:blip r:embed="rId2">
            <a:alphaModFix/>
          </a:blip>
          <a:srcRect/>
          <a:stretch/>
        </p:blipFill>
        <p:spPr>
          <a:xfrm>
            <a:off x="6531429" y="2350070"/>
            <a:ext cx="2183363" cy="3806890"/>
          </a:xfrm>
          <a:prstGeom prst="rect">
            <a:avLst/>
          </a:prstGeom>
          <a:noFill/>
          <a:ln>
            <a:noFill/>
          </a:ln>
        </p:spPr>
      </p:pic>
    </p:spTree>
    <p:extLst>
      <p:ext uri="{BB962C8B-B14F-4D97-AF65-F5344CB8AC3E}">
        <p14:creationId xmlns:p14="http://schemas.microsoft.com/office/powerpoint/2010/main" val="23306433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Google Shape;174;p26"/>
          <p:cNvPicPr preferRelativeResize="0"/>
          <p:nvPr/>
        </p:nvPicPr>
        <p:blipFill rotWithShape="1">
          <a:blip r:embed="rId2">
            <a:alphaModFix/>
          </a:blip>
          <a:srcRect/>
          <a:stretch/>
        </p:blipFill>
        <p:spPr>
          <a:xfrm>
            <a:off x="0" y="1069848"/>
            <a:ext cx="9144000" cy="5559552"/>
          </a:xfrm>
          <a:prstGeom prst="rect">
            <a:avLst/>
          </a:prstGeom>
          <a:noFill/>
          <a:ln>
            <a:noFill/>
          </a:ln>
        </p:spPr>
      </p:pic>
    </p:spTree>
    <p:extLst>
      <p:ext uri="{BB962C8B-B14F-4D97-AF65-F5344CB8AC3E}">
        <p14:creationId xmlns:p14="http://schemas.microsoft.com/office/powerpoint/2010/main" val="301394762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80;p27"/>
          <p:cNvPicPr preferRelativeResize="0"/>
          <p:nvPr/>
        </p:nvPicPr>
        <p:blipFill rotWithShape="1">
          <a:blip r:embed="rId2">
            <a:alphaModFix/>
          </a:blip>
          <a:srcRect/>
          <a:stretch/>
        </p:blipFill>
        <p:spPr>
          <a:xfrm>
            <a:off x="432080" y="261257"/>
            <a:ext cx="6521379" cy="3356150"/>
          </a:xfrm>
          <a:prstGeom prst="rect">
            <a:avLst/>
          </a:prstGeom>
          <a:noFill/>
          <a:ln>
            <a:noFill/>
          </a:ln>
        </p:spPr>
      </p:pic>
      <p:pic>
        <p:nvPicPr>
          <p:cNvPr id="5" name="Google Shape;181;p27"/>
          <p:cNvPicPr preferRelativeResize="0"/>
          <p:nvPr/>
        </p:nvPicPr>
        <p:blipFill rotWithShape="1">
          <a:blip r:embed="rId3">
            <a:alphaModFix/>
          </a:blip>
          <a:srcRect/>
          <a:stretch/>
        </p:blipFill>
        <p:spPr>
          <a:xfrm>
            <a:off x="3240803" y="3747686"/>
            <a:ext cx="5903197" cy="3110314"/>
          </a:xfrm>
          <a:prstGeom prst="rect">
            <a:avLst/>
          </a:prstGeom>
          <a:noFill/>
          <a:ln>
            <a:noFill/>
          </a:ln>
        </p:spPr>
      </p:pic>
    </p:spTree>
    <p:extLst>
      <p:ext uri="{BB962C8B-B14F-4D97-AF65-F5344CB8AC3E}">
        <p14:creationId xmlns:p14="http://schemas.microsoft.com/office/powerpoint/2010/main" val="338199958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Graphing Monopoly</a:t>
            </a:r>
            <a:endParaRPr lang="en-US" sz="5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78245"/>
            <a:ext cx="8686800" cy="4751754"/>
          </a:xfrm>
        </p:spPr>
      </p:pic>
    </p:spTree>
    <p:extLst>
      <p:ext uri="{BB962C8B-B14F-4D97-AF65-F5344CB8AC3E}">
        <p14:creationId xmlns:p14="http://schemas.microsoft.com/office/powerpoint/2010/main" val="316254169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10" y="679803"/>
            <a:ext cx="8229600" cy="1239431"/>
          </a:xfrm>
        </p:spPr>
        <p:txBody>
          <a:bodyPr/>
          <a:lstStyle/>
          <a:p>
            <a:r>
              <a:rPr lang="en-US" sz="4400" dirty="0" smtClean="0"/>
              <a:t>Ways to Deal With Monopolies</a:t>
            </a:r>
            <a:endParaRPr lang="en-US" sz="4400" dirty="0"/>
          </a:p>
        </p:txBody>
      </p:sp>
      <p:sp>
        <p:nvSpPr>
          <p:cNvPr id="3" name="Content Placeholder 2"/>
          <p:cNvSpPr>
            <a:spLocks noGrp="1"/>
          </p:cNvSpPr>
          <p:nvPr>
            <p:ph idx="1"/>
          </p:nvPr>
        </p:nvSpPr>
        <p:spPr>
          <a:xfrm>
            <a:off x="0" y="1590082"/>
            <a:ext cx="4172102" cy="3779520"/>
          </a:xfrm>
        </p:spPr>
        <p:txBody>
          <a:bodyPr/>
          <a:lstStyle/>
          <a:p>
            <a:pPr lvl="1"/>
            <a:r>
              <a:rPr lang="en-US" b="1" u="sng" dirty="0" smtClean="0"/>
              <a:t>Do Nothing</a:t>
            </a:r>
          </a:p>
          <a:p>
            <a:pPr lvl="1"/>
            <a:r>
              <a:rPr lang="en-US" b="1" u="sng" dirty="0" smtClean="0"/>
              <a:t>Break Up Using Anti-Trust Regulation</a:t>
            </a:r>
          </a:p>
          <a:p>
            <a:pPr lvl="1"/>
            <a:r>
              <a:rPr lang="en-US" b="1" u="sng" dirty="0" smtClean="0"/>
              <a:t>Publically </a:t>
            </a:r>
            <a:r>
              <a:rPr lang="en-US" b="1" u="sng" dirty="0"/>
              <a:t>own </a:t>
            </a:r>
            <a:endParaRPr lang="en-US" b="1" u="sng" dirty="0" smtClean="0"/>
          </a:p>
          <a:p>
            <a:pPr lvl="1"/>
            <a:r>
              <a:rPr lang="en-US" b="1" u="sng" dirty="0" smtClean="0"/>
              <a:t>Price </a:t>
            </a:r>
            <a:r>
              <a:rPr lang="en-US" b="1" u="sng" dirty="0"/>
              <a:t>Regulation</a:t>
            </a:r>
            <a:endParaRPr lang="en-US" dirty="0"/>
          </a:p>
          <a:p>
            <a:pPr lvl="2"/>
            <a:r>
              <a:rPr lang="en-US" dirty="0"/>
              <a:t>Price ceiling</a:t>
            </a:r>
          </a:p>
          <a:p>
            <a:pPr lvl="2"/>
            <a:r>
              <a:rPr lang="en-US" dirty="0"/>
              <a:t>Socially optimal price/fair return price</a:t>
            </a:r>
          </a:p>
          <a:p>
            <a:endParaRPr lang="en-US" dirty="0"/>
          </a:p>
        </p:txBody>
      </p:sp>
      <p:pic>
        <p:nvPicPr>
          <p:cNvPr id="1026" name="Picture 2" descr="https://lh6.googleusercontent.com/x4c94P38I94o4mqE3W1WUwJOXgo76MoxyY7T6Bz29hRKACuYENpA-usIT-5X8v__NLhpYfypvwYt15D4C9_r8TlW3dzPKfRNdzSWxwCf5yiSCaf4qTR24zmb4YRAfRb8iUfOvJMS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734" y="2377440"/>
            <a:ext cx="4514698" cy="449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5051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4" y="914400"/>
            <a:ext cx="9864152" cy="1143000"/>
          </a:xfrm>
        </p:spPr>
        <p:txBody>
          <a:bodyPr/>
          <a:lstStyle/>
          <a:p>
            <a:r>
              <a:rPr lang="en-US" sz="4800" dirty="0" smtClean="0"/>
              <a:t>Price Discriminating Monopolists </a:t>
            </a:r>
            <a:endParaRPr lang="en-US" sz="4800" dirty="0"/>
          </a:p>
        </p:txBody>
      </p:sp>
      <p:sp>
        <p:nvSpPr>
          <p:cNvPr id="3" name="Content Placeholder 2"/>
          <p:cNvSpPr>
            <a:spLocks noGrp="1"/>
          </p:cNvSpPr>
          <p:nvPr>
            <p:ph idx="1"/>
          </p:nvPr>
        </p:nvSpPr>
        <p:spPr>
          <a:xfrm>
            <a:off x="251927" y="2190828"/>
            <a:ext cx="8229600" cy="3779520"/>
          </a:xfrm>
        </p:spPr>
        <p:txBody>
          <a:bodyPr/>
          <a:lstStyle/>
          <a:p>
            <a:pPr lvl="0">
              <a:spcAft>
                <a:spcPts val="0"/>
              </a:spcAft>
              <a:buClr>
                <a:schemeClr val="dk1"/>
              </a:buClr>
              <a:buSzPts val="2800"/>
              <a:buFont typeface="Arial"/>
              <a:buChar char="•"/>
            </a:pPr>
            <a:r>
              <a:rPr lang="en-US" b="1" dirty="0"/>
              <a:t>A monopolist who charges different prices to different buyers. </a:t>
            </a:r>
          </a:p>
          <a:p>
            <a:pPr lvl="0">
              <a:spcAft>
                <a:spcPts val="0"/>
              </a:spcAft>
              <a:buClr>
                <a:schemeClr val="dk1"/>
              </a:buClr>
              <a:buSzPts val="2800"/>
              <a:buFont typeface="Arial"/>
              <a:buChar char="•"/>
            </a:pPr>
            <a:r>
              <a:rPr lang="en-US" b="1" dirty="0"/>
              <a:t>Why would a monopolist do this? To increase profit!</a:t>
            </a:r>
            <a:r>
              <a:rPr lang="en-US" b="1" dirty="0">
                <a:solidFill>
                  <a:schemeClr val="dk1"/>
                </a:solidFill>
                <a:latin typeface="Calibri"/>
                <a:ea typeface="Calibri"/>
                <a:cs typeface="Calibri"/>
                <a:sym typeface="Calibri"/>
              </a:rPr>
              <a:t>  </a:t>
            </a:r>
            <a:endParaRPr lang="en-US" dirty="0"/>
          </a:p>
          <a:p>
            <a:pPr lvl="0">
              <a:spcBef>
                <a:spcPts val="560"/>
              </a:spcBef>
              <a:spcAft>
                <a:spcPts val="0"/>
              </a:spcAft>
              <a:buClr>
                <a:schemeClr val="dk1"/>
              </a:buClr>
              <a:buSzPts val="2800"/>
              <a:buFont typeface="Arial"/>
              <a:buChar char="•"/>
            </a:pPr>
            <a:r>
              <a:rPr lang="en-US" dirty="0">
                <a:solidFill>
                  <a:schemeClr val="dk1"/>
                </a:solidFill>
                <a:latin typeface="Calibri"/>
                <a:ea typeface="Calibri"/>
                <a:cs typeface="Calibri"/>
                <a:sym typeface="Calibri"/>
              </a:rPr>
              <a:t>Legal examples:</a:t>
            </a:r>
            <a:endParaRPr lang="en-US" dirty="0"/>
          </a:p>
          <a:p>
            <a:pPr lvl="1">
              <a:spcBef>
                <a:spcPts val="48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Airlines</a:t>
            </a:r>
            <a:endParaRPr lang="en-US" dirty="0"/>
          </a:p>
          <a:p>
            <a:pPr lvl="1">
              <a:spcBef>
                <a:spcPts val="48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Movie theaters</a:t>
            </a:r>
            <a:endParaRPr lang="en-US" dirty="0"/>
          </a:p>
          <a:p>
            <a:pPr lvl="1">
              <a:spcBef>
                <a:spcPts val="48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Cell phone companies</a:t>
            </a:r>
            <a:endParaRPr lang="en-US" dirty="0"/>
          </a:p>
          <a:p>
            <a:pPr lvl="1">
              <a:spcBef>
                <a:spcPts val="48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Golf courses</a:t>
            </a:r>
            <a:endParaRPr lang="en-US" dirty="0"/>
          </a:p>
          <a:p>
            <a:pPr lvl="1">
              <a:spcBef>
                <a:spcPts val="48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Hotels</a:t>
            </a:r>
            <a:endParaRPr lang="en-US" dirty="0"/>
          </a:p>
          <a:p>
            <a:pPr lvl="1">
              <a:spcBef>
                <a:spcPts val="48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Textbook companies</a:t>
            </a:r>
            <a:endParaRPr lang="en-US" dirty="0"/>
          </a:p>
          <a:p>
            <a:endParaRPr lang="en-US" dirty="0"/>
          </a:p>
        </p:txBody>
      </p:sp>
      <p:pic>
        <p:nvPicPr>
          <p:cNvPr id="4" name="Google Shape;399;p55"/>
          <p:cNvPicPr preferRelativeResize="0"/>
          <p:nvPr/>
        </p:nvPicPr>
        <p:blipFill rotWithShape="1">
          <a:blip r:embed="rId2">
            <a:alphaModFix/>
          </a:blip>
          <a:srcRect/>
          <a:stretch/>
        </p:blipFill>
        <p:spPr>
          <a:xfrm>
            <a:off x="4366727" y="3800376"/>
            <a:ext cx="2400300" cy="1905000"/>
          </a:xfrm>
          <a:prstGeom prst="rect">
            <a:avLst/>
          </a:prstGeom>
          <a:noFill/>
          <a:ln>
            <a:noFill/>
          </a:ln>
        </p:spPr>
      </p:pic>
    </p:spTree>
    <p:extLst>
      <p:ext uri="{BB962C8B-B14F-4D97-AF65-F5344CB8AC3E}">
        <p14:creationId xmlns:p14="http://schemas.microsoft.com/office/powerpoint/2010/main" val="161484194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440"/>
            <a:ext cx="8229600" cy="1143000"/>
          </a:xfrm>
        </p:spPr>
        <p:txBody>
          <a:bodyPr/>
          <a:lstStyle/>
          <a:p>
            <a:r>
              <a:rPr lang="en-US" sz="5400" dirty="0" smtClean="0"/>
              <a:t>Additional Resources for Monopoly</a:t>
            </a:r>
            <a:endParaRPr lang="en-US" sz="5400" dirty="0"/>
          </a:p>
        </p:txBody>
      </p:sp>
      <p:sp>
        <p:nvSpPr>
          <p:cNvPr id="3" name="Content Placeholder 2"/>
          <p:cNvSpPr>
            <a:spLocks noGrp="1"/>
          </p:cNvSpPr>
          <p:nvPr>
            <p:ph idx="1"/>
          </p:nvPr>
        </p:nvSpPr>
        <p:spPr/>
        <p:txBody>
          <a:bodyPr/>
          <a:lstStyle/>
          <a:p>
            <a:r>
              <a:rPr lang="en-US" dirty="0" smtClean="0">
                <a:hlinkClick r:id="rId2"/>
              </a:rPr>
              <a:t>Monopoly Overview </a:t>
            </a:r>
            <a:r>
              <a:rPr lang="en-US" dirty="0" smtClean="0">
                <a:hlinkClick r:id="rId3"/>
              </a:rPr>
              <a:t>–</a:t>
            </a:r>
            <a:r>
              <a:rPr lang="en-US" dirty="0" smtClean="0"/>
              <a:t> MR University</a:t>
            </a:r>
            <a:endParaRPr lang="en-US" dirty="0" smtClean="0">
              <a:hlinkClick r:id="rId3"/>
            </a:endParaRPr>
          </a:p>
          <a:p>
            <a:r>
              <a:rPr lang="en-US" dirty="0" smtClean="0">
                <a:hlinkClick r:id="rId3"/>
              </a:rPr>
              <a:t>Price Discrimination </a:t>
            </a:r>
            <a:r>
              <a:rPr lang="en-US" dirty="0" smtClean="0"/>
              <a:t>– MR University </a:t>
            </a:r>
          </a:p>
          <a:p>
            <a:r>
              <a:rPr lang="en-US" dirty="0" smtClean="0">
                <a:hlinkClick r:id="rId4"/>
              </a:rPr>
              <a:t>Monopoly and Imperfect Competition </a:t>
            </a:r>
            <a:r>
              <a:rPr lang="en-US" dirty="0" smtClean="0"/>
              <a:t>– Crash Course</a:t>
            </a:r>
          </a:p>
          <a:p>
            <a:r>
              <a:rPr lang="en-US" dirty="0" smtClean="0"/>
              <a:t>AP Micro – Monopoly Lesson Plan - </a:t>
            </a:r>
            <a:r>
              <a:rPr lang="en-US" dirty="0" err="1" smtClean="0"/>
              <a:t>EconEdLink</a:t>
            </a:r>
            <a:endParaRPr lang="en-US" dirty="0"/>
          </a:p>
        </p:txBody>
      </p:sp>
    </p:spTree>
    <p:extLst>
      <p:ext uri="{BB962C8B-B14F-4D97-AF65-F5344CB8AC3E}">
        <p14:creationId xmlns:p14="http://schemas.microsoft.com/office/powerpoint/2010/main" val="16409214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31"/>
            <a:ext cx="8229600" cy="1143000"/>
          </a:xfrm>
        </p:spPr>
        <p:txBody>
          <a:bodyPr/>
          <a:lstStyle/>
          <a:p>
            <a:r>
              <a:rPr lang="en-US" dirty="0" smtClean="0"/>
              <a:t>Monopolistic</a:t>
            </a:r>
            <a:br>
              <a:rPr lang="en-US" dirty="0" smtClean="0"/>
            </a:br>
            <a:r>
              <a:rPr lang="en-US" dirty="0" smtClean="0"/>
              <a:t>Competition</a:t>
            </a:r>
            <a:endParaRPr lang="en-US" dirty="0"/>
          </a:p>
        </p:txBody>
      </p:sp>
      <p:pic>
        <p:nvPicPr>
          <p:cNvPr id="3074" name="Picture 2" descr="Fast Food Restaurant Security QSR Restaurant Crime Prev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4598"/>
            <a:ext cx="9144000" cy="291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46644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9e65mCeoIEuq0EivgBuu1r98IEAwJy0I7X8HnUM75rWztIjA3nB46pKc15p96JG1fa6nvSWfUpylhH8ZZelttjO8e6CyhqtZu4luHnsPoGfdKv3Ouz4BwdlUtmavK7yZ_1zTBSJ1B8FlBJJt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302" y="1353265"/>
            <a:ext cx="7415967" cy="397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0137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Monopolistic Competition</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7057019"/>
              </p:ext>
            </p:extLst>
          </p:nvPr>
        </p:nvGraphicFramePr>
        <p:xfrm>
          <a:off x="457200" y="2057400"/>
          <a:ext cx="8229600" cy="418469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648119590"/>
                    </a:ext>
                  </a:extLst>
                </a:gridCol>
                <a:gridCol w="2743200">
                  <a:extLst>
                    <a:ext uri="{9D8B030D-6E8A-4147-A177-3AD203B41FA5}">
                      <a16:colId xmlns:a16="http://schemas.microsoft.com/office/drawing/2014/main" xmlns="" val="3293911899"/>
                    </a:ext>
                  </a:extLst>
                </a:gridCol>
                <a:gridCol w="2743200">
                  <a:extLst>
                    <a:ext uri="{9D8B030D-6E8A-4147-A177-3AD203B41FA5}">
                      <a16:colId xmlns:a16="http://schemas.microsoft.com/office/drawing/2014/main" xmlns="" val="2403173281"/>
                    </a:ext>
                  </a:extLst>
                </a:gridCol>
              </a:tblGrid>
              <a:tr h="873342">
                <a:tc>
                  <a:txBody>
                    <a:bodyPr/>
                    <a:lstStyle/>
                    <a:p>
                      <a:pPr algn="ctr"/>
                      <a:r>
                        <a:rPr lang="en-US" sz="2800" dirty="0" smtClean="0"/>
                        <a:t>Like</a:t>
                      </a:r>
                      <a:r>
                        <a:rPr lang="en-US" sz="2800" baseline="0" dirty="0" smtClean="0"/>
                        <a:t> Monopoly</a:t>
                      </a:r>
                      <a:endParaRPr lang="en-US" sz="2800" dirty="0"/>
                    </a:p>
                  </a:txBody>
                  <a:tcPr/>
                </a:tc>
                <a:tc>
                  <a:txBody>
                    <a:bodyPr/>
                    <a:lstStyle/>
                    <a:p>
                      <a:pPr algn="ctr"/>
                      <a:r>
                        <a:rPr lang="en-US" sz="2800" dirty="0" smtClean="0"/>
                        <a:t>Like Perfect Competition</a:t>
                      </a:r>
                      <a:endParaRPr lang="en-US" sz="2800" dirty="0"/>
                    </a:p>
                  </a:txBody>
                  <a:tcPr/>
                </a:tc>
                <a:tc>
                  <a:txBody>
                    <a:bodyPr/>
                    <a:lstStyle/>
                    <a:p>
                      <a:pPr algn="ctr"/>
                      <a:r>
                        <a:rPr lang="en-US" sz="2800" dirty="0" smtClean="0"/>
                        <a:t>Unique</a:t>
                      </a:r>
                      <a:r>
                        <a:rPr lang="en-US" sz="2800" baseline="0" dirty="0" smtClean="0"/>
                        <a:t> </a:t>
                      </a:r>
                      <a:endParaRPr lang="en-US" sz="2800" dirty="0"/>
                    </a:p>
                  </a:txBody>
                  <a:tcPr/>
                </a:tc>
                <a:extLst>
                  <a:ext uri="{0D108BD9-81ED-4DB2-BD59-A6C34878D82A}">
                    <a16:rowId xmlns:a16="http://schemas.microsoft.com/office/drawing/2014/main" xmlns="" val="1712198454"/>
                  </a:ext>
                </a:extLst>
              </a:tr>
              <a:tr h="3239818">
                <a:tc>
                  <a:txBody>
                    <a:bodyPr/>
                    <a:lstStyle/>
                    <a:p>
                      <a:r>
                        <a:rPr lang="en-US" sz="2800" dirty="0" smtClean="0"/>
                        <a:t>- Downward </a:t>
                      </a:r>
                      <a:r>
                        <a:rPr lang="en-US" sz="2800" dirty="0" smtClean="0"/>
                        <a:t>sloping demand and marginal revenue </a:t>
                      </a:r>
                    </a:p>
                    <a:p>
                      <a:r>
                        <a:rPr lang="en-US" sz="2800" dirty="0" smtClean="0"/>
                        <a:t>- Some </a:t>
                      </a:r>
                      <a:r>
                        <a:rPr lang="en-US" sz="2800" dirty="0" smtClean="0"/>
                        <a:t>control over price</a:t>
                      </a:r>
                    </a:p>
                    <a:p>
                      <a:endParaRPr lang="en-US" sz="2800" dirty="0"/>
                    </a:p>
                  </a:txBody>
                  <a:tcPr/>
                </a:tc>
                <a:tc>
                  <a:txBody>
                    <a:bodyPr/>
                    <a:lstStyle/>
                    <a:p>
                      <a:r>
                        <a:rPr lang="en-US" sz="2800" dirty="0" smtClean="0"/>
                        <a:t>- Normal </a:t>
                      </a:r>
                      <a:r>
                        <a:rPr lang="en-US" sz="2800" dirty="0" smtClean="0"/>
                        <a:t>profits</a:t>
                      </a:r>
                      <a:r>
                        <a:rPr lang="en-US" sz="2800" baseline="0" dirty="0" smtClean="0"/>
                        <a:t> in the long run</a:t>
                      </a:r>
                    </a:p>
                    <a:p>
                      <a:r>
                        <a:rPr lang="en-US" sz="2800" baseline="0" dirty="0" smtClean="0"/>
                        <a:t>- Easy </a:t>
                      </a:r>
                      <a:r>
                        <a:rPr lang="en-US" sz="2800" baseline="0" dirty="0" smtClean="0"/>
                        <a:t>entry and exit</a:t>
                      </a:r>
                    </a:p>
                    <a:p>
                      <a:r>
                        <a:rPr lang="en-US" sz="2800" baseline="0" dirty="0" smtClean="0"/>
                        <a:t>- Large </a:t>
                      </a:r>
                      <a:r>
                        <a:rPr lang="en-US" sz="2800" baseline="0" dirty="0" smtClean="0"/>
                        <a:t>number of sellers </a:t>
                      </a:r>
                      <a:endParaRPr lang="en-US" sz="2800" dirty="0"/>
                    </a:p>
                  </a:txBody>
                  <a:tcPr/>
                </a:tc>
                <a:tc>
                  <a:txBody>
                    <a:bodyPr/>
                    <a:lstStyle/>
                    <a:p>
                      <a:r>
                        <a:rPr lang="en-US" sz="2800" dirty="0" smtClean="0"/>
                        <a:t>- Non </a:t>
                      </a:r>
                      <a:r>
                        <a:rPr lang="en-US" sz="2800" dirty="0" smtClean="0"/>
                        <a:t>price competition and advertising</a:t>
                      </a:r>
                    </a:p>
                    <a:p>
                      <a:r>
                        <a:rPr lang="en-US" sz="2800" dirty="0" smtClean="0"/>
                        <a:t>- Differentiated </a:t>
                      </a:r>
                      <a:r>
                        <a:rPr lang="en-US" sz="2800" dirty="0" smtClean="0"/>
                        <a:t>products</a:t>
                      </a:r>
                      <a:endParaRPr lang="en-US" sz="2800" dirty="0"/>
                    </a:p>
                  </a:txBody>
                  <a:tcPr/>
                </a:tc>
                <a:extLst>
                  <a:ext uri="{0D108BD9-81ED-4DB2-BD59-A6C34878D82A}">
                    <a16:rowId xmlns:a16="http://schemas.microsoft.com/office/drawing/2014/main" xmlns="" val="2739688117"/>
                  </a:ext>
                </a:extLst>
              </a:tr>
            </a:tbl>
          </a:graphicData>
        </a:graphic>
      </p:graphicFrame>
    </p:spTree>
    <p:extLst>
      <p:ext uri="{BB962C8B-B14F-4D97-AF65-F5344CB8AC3E}">
        <p14:creationId xmlns:p14="http://schemas.microsoft.com/office/powerpoint/2010/main" val="241848235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xmlns=""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descr="https://lh5.googleusercontent.com/uQ-w_Sw4JxENb2vX7raBHkwPV4YEfH8I9T4Si1eGLARiqjC4cCgJ-1foQGMCrein_oUnA060ExmPmcYXdAja-7reMHKwRQTPEMdx4gHgq8eYj1W13FWf9zt5tzZlZiK3px0GVXkABjerAKRQC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34473"/>
            <a:ext cx="8229600" cy="470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6128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Long Run Equilibrium</a:t>
            </a:r>
            <a:endParaRPr lang="en-US" sz="5400" dirty="0"/>
          </a:p>
        </p:txBody>
      </p:sp>
      <p:pic>
        <p:nvPicPr>
          <p:cNvPr id="7170" name="Picture 2" descr="Monopolistic competitio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09" y="2458747"/>
            <a:ext cx="5846618" cy="377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7966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440"/>
            <a:ext cx="8229600" cy="1143000"/>
          </a:xfrm>
        </p:spPr>
        <p:txBody>
          <a:bodyPr/>
          <a:lstStyle/>
          <a:p>
            <a:r>
              <a:rPr lang="en-US" sz="5400" dirty="0" smtClean="0"/>
              <a:t>Activities to Introduce Oligopoly</a:t>
            </a:r>
            <a:endParaRPr lang="en-US" sz="5400" dirty="0"/>
          </a:p>
        </p:txBody>
      </p:sp>
      <p:sp>
        <p:nvSpPr>
          <p:cNvPr id="3" name="Content Placeholder 2"/>
          <p:cNvSpPr>
            <a:spLocks noGrp="1"/>
          </p:cNvSpPr>
          <p:nvPr>
            <p:ph idx="1"/>
          </p:nvPr>
        </p:nvSpPr>
        <p:spPr>
          <a:xfrm>
            <a:off x="457200" y="2673926"/>
            <a:ext cx="8229600" cy="3483033"/>
          </a:xfrm>
        </p:spPr>
        <p:txBody>
          <a:bodyPr/>
          <a:lstStyle/>
          <a:p>
            <a:r>
              <a:rPr lang="en-US" dirty="0" smtClean="0"/>
              <a:t>Play Tic-Tac-Toe with a partner</a:t>
            </a:r>
          </a:p>
          <a:p>
            <a:r>
              <a:rPr lang="en-US" dirty="0" smtClean="0"/>
              <a:t>Play Connect 4 </a:t>
            </a:r>
          </a:p>
          <a:p>
            <a:endParaRPr lang="en-US" dirty="0"/>
          </a:p>
        </p:txBody>
      </p:sp>
      <p:pic>
        <p:nvPicPr>
          <p:cNvPr id="10242" name="Picture 2" descr="IMPOSSIBLE TIC-TAC-TOE - Play Impossible Tic-Tac-Toe on Pok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7891" y="2406533"/>
            <a:ext cx="2008909" cy="200890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onnect 4 Game : 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909" y="3759026"/>
            <a:ext cx="2663247" cy="266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56993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Oligopoly </a:t>
            </a:r>
            <a:endParaRPr lang="en-US" dirty="0"/>
          </a:p>
        </p:txBody>
      </p:sp>
      <p:pic>
        <p:nvPicPr>
          <p:cNvPr id="4098" name="Picture 2" descr="Cellphone Companies Going Extinct by Year 2020? | Gephardt 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60" y="2627026"/>
            <a:ext cx="768428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7959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5118082"/>
              </p:ext>
            </p:extLst>
          </p:nvPr>
        </p:nvGraphicFramePr>
        <p:xfrm>
          <a:off x="557584" y="1155268"/>
          <a:ext cx="8156925" cy="5259386"/>
        </p:xfrm>
        <a:graphic>
          <a:graphicData uri="http://schemas.openxmlformats.org/drawingml/2006/table">
            <a:tbl>
              <a:tblPr/>
              <a:tblGrid>
                <a:gridCol w="1797689">
                  <a:extLst>
                    <a:ext uri="{9D8B030D-6E8A-4147-A177-3AD203B41FA5}">
                      <a16:colId xmlns:a16="http://schemas.microsoft.com/office/drawing/2014/main" xmlns="" val="1272569631"/>
                    </a:ext>
                  </a:extLst>
                </a:gridCol>
                <a:gridCol w="6359236">
                  <a:extLst>
                    <a:ext uri="{9D8B030D-6E8A-4147-A177-3AD203B41FA5}">
                      <a16:colId xmlns:a16="http://schemas.microsoft.com/office/drawing/2014/main" xmlns="" val="1504151033"/>
                    </a:ext>
                  </a:extLst>
                </a:gridCol>
              </a:tblGrid>
              <a:tr h="459029">
                <a:tc>
                  <a:txBody>
                    <a:bodyPr/>
                    <a:lstStyle/>
                    <a:p>
                      <a:pPr rtl="0" fontAlgn="t">
                        <a:spcBef>
                          <a:spcPts val="0"/>
                        </a:spcBef>
                        <a:spcAft>
                          <a:spcPts val="0"/>
                        </a:spcAft>
                      </a:pPr>
                      <a:r>
                        <a:rPr lang="en-US" sz="1300" b="1" i="0" u="none" strike="noStrike">
                          <a:solidFill>
                            <a:srgbClr val="FFFFFF"/>
                          </a:solidFill>
                          <a:effectLst/>
                          <a:latin typeface="Calibri" panose="020F0502020204030204" pitchFamily="34" charset="0"/>
                        </a:rPr>
                        <a:t>Characteristic</a:t>
                      </a:r>
                      <a:endParaRPr lang="en-US" sz="13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rtl="0" fontAlgn="t">
                        <a:spcBef>
                          <a:spcPts val="0"/>
                        </a:spcBef>
                        <a:spcAft>
                          <a:spcPts val="0"/>
                        </a:spcAft>
                      </a:pPr>
                      <a:r>
                        <a:rPr lang="en-US" sz="1300" b="1" i="0" u="none" strike="noStrike">
                          <a:solidFill>
                            <a:srgbClr val="FFFFFF"/>
                          </a:solidFill>
                          <a:effectLst/>
                          <a:latin typeface="Calibri" panose="020F0502020204030204" pitchFamily="34" charset="0"/>
                        </a:rPr>
                        <a:t>In Oligopolies….</a:t>
                      </a:r>
                      <a:endParaRPr lang="en-US" sz="13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3977266956"/>
                  </a:ext>
                </a:extLst>
              </a:tr>
              <a:tr h="459029">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 of Firms</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Few large producers</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xmlns="" val="3462502690"/>
                  </a:ext>
                </a:extLst>
              </a:tr>
              <a:tr h="459029">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Products</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Homogenous or differentiated</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1882646111"/>
                  </a:ext>
                </a:extLst>
              </a:tr>
              <a:tr h="902498">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Barriers to Entry</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tc>
                  <a:txBody>
                    <a:bodyPr/>
                    <a:lstStyle/>
                    <a:p>
                      <a:pPr rtl="0" fontAlgn="t">
                        <a:spcBef>
                          <a:spcPts val="0"/>
                        </a:spcBef>
                        <a:spcAft>
                          <a:spcPts val="0"/>
                        </a:spcAft>
                      </a:pPr>
                      <a:r>
                        <a:rPr lang="en-US" sz="1800" b="0" i="0" u="none" strike="noStrike" dirty="0">
                          <a:solidFill>
                            <a:srgbClr val="000000"/>
                          </a:solidFill>
                          <a:effectLst/>
                          <a:latin typeface="Calibri" panose="020F0502020204030204" pitchFamily="34" charset="0"/>
                        </a:rPr>
                        <a:t>Yes--significant</a:t>
                      </a:r>
                      <a:endParaRPr lang="en-US" sz="1800" dirty="0">
                        <a:effectLst/>
                      </a:endParaRPr>
                    </a:p>
                    <a:p>
                      <a:pPr rtl="0" fontAlgn="t">
                        <a:spcBef>
                          <a:spcPts val="0"/>
                        </a:spcBef>
                        <a:spcAft>
                          <a:spcPts val="0"/>
                        </a:spcAft>
                      </a:pPr>
                      <a:r>
                        <a:rPr lang="en-US" sz="1800" b="0" i="0" u="none" strike="noStrike" dirty="0">
                          <a:solidFill>
                            <a:srgbClr val="000000"/>
                          </a:solidFill>
                          <a:effectLst/>
                          <a:latin typeface="Calibri" panose="020F0502020204030204" pitchFamily="34" charset="0"/>
                        </a:rPr>
                        <a:t>Economies of scale (requires large capital expenditures to enter)</a:t>
                      </a:r>
                      <a:endParaRPr lang="en-US" sz="1800" dirty="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xmlns="" val="706072371"/>
                  </a:ext>
                </a:extLst>
              </a:tr>
              <a:tr h="630193">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Profit Potential </a:t>
                      </a:r>
                      <a:endParaRPr lang="en-US" sz="1800">
                        <a:effectLst/>
                      </a:endParaRPr>
                    </a:p>
                    <a:p>
                      <a:pPr rtl="0" fontAlgn="t">
                        <a:spcBef>
                          <a:spcPts val="0"/>
                        </a:spcBef>
                        <a:spcAft>
                          <a:spcPts val="0"/>
                        </a:spcAft>
                      </a:pPr>
                      <a:r>
                        <a:rPr lang="en-US" sz="1800" b="0" i="0" u="none" strike="noStrike">
                          <a:solidFill>
                            <a:srgbClr val="000000"/>
                          </a:solidFill>
                          <a:effectLst/>
                          <a:latin typeface="Calibri" panose="020F0502020204030204" pitchFamily="34" charset="0"/>
                        </a:rPr>
                        <a:t>(SR and LR)</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Yes</a:t>
                      </a:r>
                      <a:endParaRPr lang="en-US" sz="1800">
                        <a:effectLst/>
                      </a:endParaRPr>
                    </a:p>
                    <a:p>
                      <a:pPr rtl="0" fontAlgn="t">
                        <a:spcBef>
                          <a:spcPts val="0"/>
                        </a:spcBef>
                        <a:spcAft>
                          <a:spcPts val="0"/>
                        </a:spcAft>
                      </a:pPr>
                      <a:r>
                        <a:rPr lang="en-US" sz="1800" b="0" i="0" u="none" strike="noStrike">
                          <a:solidFill>
                            <a:srgbClr val="000000"/>
                          </a:solidFill>
                          <a:effectLst/>
                          <a:latin typeface="Calibri" panose="020F0502020204030204" pitchFamily="34" charset="0"/>
                        </a:rPr>
                        <a:t>-supernormal profits possible in SR and LR</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3781166873"/>
                  </a:ext>
                </a:extLst>
              </a:tr>
              <a:tr h="630193">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Price Setting Power</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Price maker BUT must consider possible reaction of rivals (interdependence)</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xmlns="" val="3363438743"/>
                  </a:ext>
                </a:extLst>
              </a:tr>
              <a:tr h="630193">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Non-price competition</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Some use advertising</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3931887719"/>
                  </a:ext>
                </a:extLst>
              </a:tr>
              <a:tr h="459029">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Efficiency</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tc>
                  <a:txBody>
                    <a:bodyPr/>
                    <a:lstStyle/>
                    <a:p>
                      <a:pPr rtl="0" fontAlgn="t">
                        <a:spcBef>
                          <a:spcPts val="0"/>
                        </a:spcBef>
                        <a:spcAft>
                          <a:spcPts val="0"/>
                        </a:spcAft>
                      </a:pPr>
                      <a:r>
                        <a:rPr lang="en-US" sz="1800" b="0" i="0" u="none" strike="noStrike" dirty="0">
                          <a:solidFill>
                            <a:srgbClr val="000000"/>
                          </a:solidFill>
                          <a:effectLst/>
                          <a:latin typeface="Calibri" panose="020F0502020204030204" pitchFamily="34" charset="0"/>
                        </a:rPr>
                        <a:t>No! </a:t>
                      </a:r>
                      <a:endParaRPr lang="en-US" sz="1800" dirty="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xmlns="" val="1084164015"/>
                  </a:ext>
                </a:extLst>
              </a:tr>
              <a:tr h="630193">
                <a:tc>
                  <a:txBody>
                    <a:bodyPr/>
                    <a:lstStyle/>
                    <a:p>
                      <a:pPr rtl="0" fontAlgn="t">
                        <a:spcBef>
                          <a:spcPts val="0"/>
                        </a:spcBef>
                        <a:spcAft>
                          <a:spcPts val="0"/>
                        </a:spcAft>
                      </a:pPr>
                      <a:r>
                        <a:rPr lang="en-US" sz="1800" b="0" i="0" u="none" strike="noStrike">
                          <a:solidFill>
                            <a:srgbClr val="000000"/>
                          </a:solidFill>
                          <a:effectLst/>
                          <a:latin typeface="Calibri" panose="020F0502020204030204" pitchFamily="34" charset="0"/>
                        </a:rPr>
                        <a:t>Examples </a:t>
                      </a:r>
                      <a:endParaRPr lang="en-US" sz="180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tc>
                  <a:txBody>
                    <a:bodyPr/>
                    <a:lstStyle/>
                    <a:p>
                      <a:pPr rtl="0" fontAlgn="t">
                        <a:spcBef>
                          <a:spcPts val="0"/>
                        </a:spcBef>
                        <a:spcAft>
                          <a:spcPts val="0"/>
                        </a:spcAft>
                      </a:pPr>
                      <a:r>
                        <a:rPr lang="en-US" sz="1800" b="0" i="0" u="none" strike="noStrike" dirty="0">
                          <a:solidFill>
                            <a:srgbClr val="000000"/>
                          </a:solidFill>
                          <a:effectLst/>
                          <a:latin typeface="Calibri" panose="020F0502020204030204" pitchFamily="34" charset="0"/>
                        </a:rPr>
                        <a:t>Airlines, Banks, Cigarettes, Beer, Household appliances, Breakfast Cereal</a:t>
                      </a:r>
                      <a:endParaRPr lang="en-US" sz="1800" dirty="0">
                        <a:effectLst/>
                      </a:endParaRPr>
                    </a:p>
                  </a:txBody>
                  <a:tcPr marL="66952" marR="66952" marT="33476" marB="33476">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xmlns="" val="1060016500"/>
                  </a:ext>
                </a:extLst>
              </a:tr>
            </a:tbl>
          </a:graphicData>
        </a:graphic>
      </p:graphicFrame>
      <p:sp>
        <p:nvSpPr>
          <p:cNvPr id="4" name="Rectangle 1"/>
          <p:cNvSpPr>
            <a:spLocks noChangeArrowheads="1"/>
          </p:cNvSpPr>
          <p:nvPr/>
        </p:nvSpPr>
        <p:spPr bwMode="auto">
          <a:xfrm>
            <a:off x="1347788" y="2055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2598184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Oligopoly</a:t>
            </a:r>
            <a:endParaRPr lang="en-US" dirty="0"/>
          </a:p>
        </p:txBody>
      </p:sp>
      <p:sp>
        <p:nvSpPr>
          <p:cNvPr id="3" name="Content Placeholder 2"/>
          <p:cNvSpPr>
            <a:spLocks noGrp="1"/>
          </p:cNvSpPr>
          <p:nvPr>
            <p:ph idx="1"/>
          </p:nvPr>
        </p:nvSpPr>
        <p:spPr>
          <a:xfrm>
            <a:off x="155864" y="2057400"/>
            <a:ext cx="8832272" cy="3779520"/>
          </a:xfrm>
        </p:spPr>
        <p:txBody>
          <a:bodyPr/>
          <a:lstStyle/>
          <a:p>
            <a:r>
              <a:rPr lang="en-US" sz="2000" b="1" u="sng" dirty="0" smtClean="0"/>
              <a:t>Interdependent behavior </a:t>
            </a:r>
            <a:r>
              <a:rPr lang="en-US" sz="2000" dirty="0" smtClean="0"/>
              <a:t>– profits depend on others</a:t>
            </a:r>
            <a:endParaRPr lang="en-US" sz="2000" dirty="0"/>
          </a:p>
          <a:p>
            <a:r>
              <a:rPr lang="en-US" sz="2000" dirty="0" smtClean="0"/>
              <a:t>Businesses </a:t>
            </a:r>
            <a:r>
              <a:rPr lang="en-US" sz="2000" dirty="0"/>
              <a:t>are best off when they </a:t>
            </a:r>
            <a:r>
              <a:rPr lang="en-US" sz="2000" b="1" u="sng" dirty="0"/>
              <a:t>collude</a:t>
            </a:r>
            <a:r>
              <a:rPr lang="en-US" sz="2000" dirty="0"/>
              <a:t> (make an agreement about price/quantity)</a:t>
            </a:r>
          </a:p>
          <a:p>
            <a:r>
              <a:rPr lang="en-US" sz="2000" b="1" u="sng" dirty="0"/>
              <a:t>Cartel:</a:t>
            </a:r>
            <a:r>
              <a:rPr lang="en-US" sz="2000" dirty="0"/>
              <a:t> group of firms acting in unison to produce a monopoly </a:t>
            </a:r>
            <a:r>
              <a:rPr lang="en-US" sz="2000" dirty="0" smtClean="0"/>
              <a:t>outcome</a:t>
            </a:r>
          </a:p>
          <a:p>
            <a:r>
              <a:rPr lang="en-US" sz="2000" b="1" u="sng" dirty="0"/>
              <a:t>Game theory</a:t>
            </a:r>
            <a:r>
              <a:rPr lang="en-US" sz="2000" dirty="0"/>
              <a:t>: Study of how people act in strategic </a:t>
            </a:r>
            <a:r>
              <a:rPr lang="en-US" sz="2000" dirty="0" smtClean="0"/>
              <a:t>situations. “Do unto others BEFORE they do to you”</a:t>
            </a:r>
            <a:endParaRPr lang="en-US" sz="2000" b="1" u="sng" dirty="0" smtClean="0"/>
          </a:p>
          <a:p>
            <a:r>
              <a:rPr lang="en-US" sz="2000" b="1" u="sng" dirty="0" smtClean="0"/>
              <a:t>Prisoner’s Dilemma</a:t>
            </a:r>
            <a:r>
              <a:rPr lang="en-US" sz="2000" dirty="0" smtClean="0"/>
              <a:t>: Game </a:t>
            </a:r>
            <a:r>
              <a:rPr lang="en-US" sz="2000" dirty="0"/>
              <a:t>between two prisoners that illustrates why cooperation is difficult to maintain, even when mutually beneficial</a:t>
            </a:r>
            <a:r>
              <a:rPr lang="en-US" sz="2000" dirty="0" smtClean="0"/>
              <a:t>.</a:t>
            </a:r>
          </a:p>
          <a:p>
            <a:r>
              <a:rPr lang="en-US" sz="2000" b="1" u="sng" dirty="0"/>
              <a:t>Dominant Strategy</a:t>
            </a:r>
            <a:r>
              <a:rPr lang="en-US" sz="2000" dirty="0"/>
              <a:t>: best for a player, no matter what the other does BUT STILL MUST CONSIDER WHAT OTHER PLAYER IS DOING TO DETERMINE YOUR DOMINANT STRATEGY</a:t>
            </a:r>
          </a:p>
          <a:p>
            <a:endParaRPr lang="en-US" sz="2000" dirty="0"/>
          </a:p>
        </p:txBody>
      </p:sp>
    </p:spTree>
    <p:extLst>
      <p:ext uri="{BB962C8B-B14F-4D97-AF65-F5344CB8AC3E}">
        <p14:creationId xmlns:p14="http://schemas.microsoft.com/office/powerpoint/2010/main" val="232546451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Oligopoly Resources</a:t>
            </a:r>
            <a:endParaRPr lang="en-US" sz="4800" dirty="0"/>
          </a:p>
        </p:txBody>
      </p:sp>
      <p:sp>
        <p:nvSpPr>
          <p:cNvPr id="3" name="Content Placeholder 2"/>
          <p:cNvSpPr>
            <a:spLocks noGrp="1"/>
          </p:cNvSpPr>
          <p:nvPr>
            <p:ph idx="1"/>
          </p:nvPr>
        </p:nvSpPr>
        <p:spPr/>
        <p:txBody>
          <a:bodyPr/>
          <a:lstStyle/>
          <a:p>
            <a:r>
              <a:rPr lang="en-US" dirty="0" err="1" smtClean="0"/>
              <a:t>EconMovies</a:t>
            </a:r>
            <a:r>
              <a:rPr lang="en-US" dirty="0" smtClean="0"/>
              <a:t> – </a:t>
            </a:r>
            <a:r>
              <a:rPr lang="en-US" dirty="0" smtClean="0">
                <a:hlinkClick r:id="rId3"/>
              </a:rPr>
              <a:t>The Dark Knight</a:t>
            </a:r>
            <a:endParaRPr lang="en-US" dirty="0" smtClean="0"/>
          </a:p>
          <a:p>
            <a:r>
              <a:rPr lang="en-US" dirty="0" smtClean="0">
                <a:hlinkClick r:id="rId4"/>
              </a:rPr>
              <a:t>Golden Balls </a:t>
            </a:r>
            <a:endParaRPr lang="en-US" dirty="0" smtClean="0"/>
          </a:p>
          <a:p>
            <a:r>
              <a:rPr lang="en-US" dirty="0" smtClean="0">
                <a:hlinkClick r:id="rId5"/>
              </a:rPr>
              <a:t>Oligopoly and Game Theory </a:t>
            </a:r>
            <a:r>
              <a:rPr lang="en-US" dirty="0" smtClean="0"/>
              <a:t>– Crash Course </a:t>
            </a:r>
          </a:p>
          <a:p>
            <a:endParaRPr lang="en-US" dirty="0" smtClean="0"/>
          </a:p>
          <a:p>
            <a:endParaRPr lang="en-US" dirty="0"/>
          </a:p>
        </p:txBody>
      </p:sp>
    </p:spTree>
    <p:extLst>
      <p:ext uri="{BB962C8B-B14F-4D97-AF65-F5344CB8AC3E}">
        <p14:creationId xmlns:p14="http://schemas.microsoft.com/office/powerpoint/2010/main" val="55231831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xmlns=""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xmlns=""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xmlns=""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212848"/>
            <a:ext cx="8229600" cy="4175760"/>
          </a:xfrm>
        </p:spPr>
        <p:txBody>
          <a:bodyPr/>
          <a:lstStyle/>
          <a:p>
            <a:r>
              <a:rPr lang="en-US" sz="2500" dirty="0" smtClean="0">
                <a:latin typeface="Calibri Light"/>
                <a:ea typeface="ＭＳ Ｐゴシック"/>
                <a:cs typeface="Calibri Light"/>
              </a:rPr>
              <a:t>Market Structure Simulation (Virtual Version)</a:t>
            </a:r>
          </a:p>
          <a:p>
            <a:r>
              <a:rPr lang="en-US" sz="2500" dirty="0" smtClean="0">
                <a:latin typeface="Calibri Light"/>
                <a:ea typeface="ＭＳ Ｐゴシック"/>
                <a:cs typeface="Calibri Light"/>
              </a:rPr>
              <a:t>Market Structures Matching Pairs</a:t>
            </a:r>
          </a:p>
          <a:p>
            <a:r>
              <a:rPr lang="en-US" sz="2500" dirty="0" smtClean="0">
                <a:latin typeface="Calibri Light"/>
                <a:ea typeface="ＭＳ Ｐゴシック"/>
                <a:cs typeface="Calibri Light"/>
              </a:rPr>
              <a:t>Collaboration – Monopoly </a:t>
            </a:r>
          </a:p>
          <a:p>
            <a:r>
              <a:rPr lang="en-US" sz="2500" dirty="0" smtClean="0">
                <a:latin typeface="Calibri Light"/>
                <a:ea typeface="ＭＳ Ｐゴシック"/>
                <a:cs typeface="Calibri Light"/>
              </a:rPr>
              <a:t>Monopoly Mini-Lesson</a:t>
            </a:r>
          </a:p>
          <a:p>
            <a:r>
              <a:rPr lang="en-US" sz="2500" dirty="0" smtClean="0">
                <a:latin typeface="Calibri Light"/>
                <a:ea typeface="ＭＳ Ｐゴシック"/>
                <a:cs typeface="Calibri Light"/>
              </a:rPr>
              <a:t>Monopolistic Competition &amp; Activities</a:t>
            </a:r>
          </a:p>
          <a:p>
            <a:r>
              <a:rPr lang="en-US" sz="2500" dirty="0" smtClean="0">
                <a:latin typeface="Calibri Light"/>
                <a:ea typeface="ＭＳ Ｐゴシック"/>
                <a:cs typeface="Calibri Light"/>
              </a:rPr>
              <a:t>Oligopoly Intro, </a:t>
            </a:r>
            <a:r>
              <a:rPr lang="en-US" sz="2500" dirty="0" smtClean="0">
                <a:latin typeface="Calibri Light"/>
                <a:ea typeface="ＭＳ Ｐゴシック"/>
                <a:cs typeface="Calibri Light"/>
              </a:rPr>
              <a:t>Games </a:t>
            </a:r>
            <a:r>
              <a:rPr lang="en-US" sz="2500" dirty="0" smtClean="0">
                <a:latin typeface="Calibri Light"/>
                <a:ea typeface="ＭＳ Ｐゴシック"/>
                <a:cs typeface="Calibri Light"/>
              </a:rPr>
              <a:t>and Clips </a:t>
            </a:r>
          </a:p>
          <a:p>
            <a:endParaRPr 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0" y="2212848"/>
            <a:ext cx="4655127" cy="4175760"/>
          </a:xfrm>
        </p:spPr>
        <p:txBody>
          <a:bodyPr>
            <a:noAutofit/>
          </a:bodyPr>
          <a:lstStyle/>
          <a:p>
            <a:r>
              <a:rPr lang="en-US" i="1" dirty="0"/>
              <a:t> </a:t>
            </a:r>
            <a:r>
              <a:rPr lang="en-US" i="1" dirty="0" smtClean="0"/>
              <a:t>I can differentiate </a:t>
            </a:r>
            <a:r>
              <a:rPr lang="en-US" i="1" dirty="0"/>
              <a:t>the characteristics of imperfectly competitive market structures. </a:t>
            </a:r>
            <a:endParaRPr lang="en-US" i="1" dirty="0" smtClean="0"/>
          </a:p>
          <a:p>
            <a:r>
              <a:rPr lang="en-US" i="1" dirty="0" smtClean="0"/>
              <a:t>I can describe activities </a:t>
            </a:r>
            <a:r>
              <a:rPr lang="en-US" i="1" dirty="0"/>
              <a:t>to help teach monopoly, </a:t>
            </a:r>
            <a:r>
              <a:rPr lang="en-US" i="1" dirty="0" smtClean="0"/>
              <a:t>oligopoly </a:t>
            </a:r>
            <a:r>
              <a:rPr lang="en-US" i="1" dirty="0"/>
              <a:t>and monopolistic competition. </a:t>
            </a:r>
            <a:r>
              <a:rPr lang="en-US" sz="2400" dirty="0"/>
              <a:t/>
            </a:r>
            <a:br>
              <a:rPr lang="en-US" sz="2400" dirty="0"/>
            </a:br>
            <a:endParaRPr lang="en-US" sz="2750" dirty="0"/>
          </a:p>
        </p:txBody>
      </p:sp>
      <p:pic>
        <p:nvPicPr>
          <p:cNvPr id="8196" name="Picture 4" descr="Target Clip Art Bullseye | Clipart Panda - Free Clipart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327" y="2485447"/>
            <a:ext cx="36957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defTabSz="905255">
              <a:defRPr sz="3168"/>
            </a:pPr>
            <a:r>
              <a:rPr lang="en-US" sz="3000" dirty="0" smtClean="0">
                <a:latin typeface="Calibri"/>
                <a:ea typeface="ＭＳ Ｐゴシック"/>
                <a:cs typeface="Calibri"/>
              </a:rPr>
              <a:t>Standard 9: Competition and Market Structure </a:t>
            </a:r>
          </a:p>
          <a:p>
            <a:pPr marL="0" indent="0" algn="just" defTabSz="905255">
              <a:buNone/>
              <a:defRPr sz="3168"/>
            </a:pPr>
            <a:r>
              <a:rPr lang="en-US" sz="2400" i="1" dirty="0"/>
              <a:t>Competition among sellers usually lowers costs and prices, and encourages producers to produce what consumers are willing and able to buy. Competition among buyers increases prices and allocates goods and services to those people who are willing and able to pay the most for them.</a:t>
            </a:r>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Monopoly </a:t>
            </a:r>
            <a:endParaRPr lang="en-US" dirty="0"/>
          </a:p>
        </p:txBody>
      </p:sp>
      <p:pic>
        <p:nvPicPr>
          <p:cNvPr id="5122" name="Picture 2" descr="Alexander City Utilities | Alexander City Alab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436" y="1959518"/>
            <a:ext cx="6514113" cy="460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97744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 Monopolies</a:t>
            </a:r>
            <a:endParaRPr lang="en-US" dirty="0"/>
          </a:p>
        </p:txBody>
      </p:sp>
      <p:sp>
        <p:nvSpPr>
          <p:cNvPr id="3" name="Content Placeholder 2"/>
          <p:cNvSpPr>
            <a:spLocks noGrp="1"/>
          </p:cNvSpPr>
          <p:nvPr>
            <p:ph idx="1"/>
          </p:nvPr>
        </p:nvSpPr>
        <p:spPr/>
        <p:txBody>
          <a:bodyPr/>
          <a:lstStyle/>
          <a:p>
            <a:pPr lvl="0">
              <a:lnSpc>
                <a:spcPct val="80000"/>
              </a:lnSpc>
              <a:spcAft>
                <a:spcPts val="0"/>
              </a:spcAft>
              <a:buClr>
                <a:srgbClr val="6600FF"/>
              </a:buClr>
              <a:buSzPts val="2000"/>
              <a:buFont typeface="Arial"/>
              <a:buChar char="•"/>
            </a:pPr>
            <a:r>
              <a:rPr lang="en-US" sz="2000" dirty="0">
                <a:solidFill>
                  <a:srgbClr val="6600FF"/>
                </a:solidFill>
                <a:latin typeface="Calibri"/>
                <a:ea typeface="Calibri"/>
                <a:cs typeface="Calibri"/>
                <a:sym typeface="Calibri"/>
              </a:rPr>
              <a:t>Single Seller</a:t>
            </a:r>
            <a:endParaRPr lang="en-US" dirty="0"/>
          </a:p>
          <a:p>
            <a:pPr lvl="0">
              <a:lnSpc>
                <a:spcPct val="80000"/>
              </a:lnSpc>
              <a:spcBef>
                <a:spcPts val="400"/>
              </a:spcBef>
              <a:spcAft>
                <a:spcPts val="0"/>
              </a:spcAft>
              <a:buClr>
                <a:schemeClr val="hlink"/>
              </a:buClr>
              <a:buSzPts val="2000"/>
              <a:buFont typeface="Arial"/>
              <a:buChar char="•"/>
            </a:pPr>
            <a:r>
              <a:rPr lang="en-US" sz="2000" dirty="0">
                <a:solidFill>
                  <a:schemeClr val="hlink"/>
                </a:solidFill>
                <a:latin typeface="Calibri"/>
                <a:ea typeface="Calibri"/>
                <a:cs typeface="Calibri"/>
                <a:sym typeface="Calibri"/>
              </a:rPr>
              <a:t>No close substitutes</a:t>
            </a:r>
            <a:endParaRPr lang="en-US" dirty="0"/>
          </a:p>
          <a:p>
            <a:pPr lvl="0">
              <a:lnSpc>
                <a:spcPct val="80000"/>
              </a:lnSpc>
              <a:spcBef>
                <a:spcPts val="400"/>
              </a:spcBef>
              <a:spcAft>
                <a:spcPts val="0"/>
              </a:spcAft>
              <a:buClr>
                <a:srgbClr val="3333CC"/>
              </a:buClr>
              <a:buSzPts val="2000"/>
              <a:buFont typeface="Arial"/>
              <a:buChar char="•"/>
            </a:pPr>
            <a:r>
              <a:rPr lang="en-US" sz="2000" dirty="0">
                <a:solidFill>
                  <a:srgbClr val="3333CC"/>
                </a:solidFill>
                <a:latin typeface="Calibri"/>
                <a:ea typeface="Calibri"/>
                <a:cs typeface="Calibri"/>
                <a:sym typeface="Calibri"/>
              </a:rPr>
              <a:t>“Price Maker”</a:t>
            </a:r>
            <a:endParaRPr lang="en-US" dirty="0"/>
          </a:p>
          <a:p>
            <a:pPr lvl="0">
              <a:lnSpc>
                <a:spcPct val="80000"/>
              </a:lnSpc>
              <a:spcBef>
                <a:spcPts val="400"/>
              </a:spcBef>
              <a:spcAft>
                <a:spcPts val="0"/>
              </a:spcAft>
              <a:buClr>
                <a:srgbClr val="800000"/>
              </a:buClr>
              <a:buSzPts val="2000"/>
              <a:buFont typeface="Arial"/>
              <a:buChar char="•"/>
            </a:pPr>
            <a:r>
              <a:rPr lang="en-US" sz="2000" dirty="0">
                <a:solidFill>
                  <a:srgbClr val="800000"/>
                </a:solidFill>
                <a:latin typeface="Calibri"/>
                <a:ea typeface="Calibri"/>
                <a:cs typeface="Calibri"/>
                <a:sym typeface="Calibri"/>
              </a:rPr>
              <a:t>Blocked Entry</a:t>
            </a:r>
            <a:endParaRPr lang="en-US" dirty="0"/>
          </a:p>
          <a:p>
            <a:pPr marL="0" lvl="0" indent="0">
              <a:lnSpc>
                <a:spcPct val="80000"/>
              </a:lnSpc>
              <a:spcBef>
                <a:spcPts val="400"/>
              </a:spcBef>
              <a:spcAft>
                <a:spcPts val="0"/>
              </a:spcAft>
              <a:buClr>
                <a:srgbClr val="6600FF"/>
              </a:buClr>
              <a:buSzPts val="2000"/>
              <a:buNone/>
            </a:pPr>
            <a:r>
              <a:rPr lang="en-US" sz="2000" dirty="0" smtClean="0">
                <a:solidFill>
                  <a:srgbClr val="6600FF"/>
                </a:solidFill>
                <a:latin typeface="Calibri"/>
                <a:ea typeface="Calibri"/>
                <a:cs typeface="Calibri"/>
                <a:sym typeface="Calibri"/>
              </a:rPr>
              <a:t>Examples</a:t>
            </a:r>
            <a:r>
              <a:rPr lang="en-US" sz="2000" dirty="0">
                <a:solidFill>
                  <a:srgbClr val="6600FF"/>
                </a:solidFill>
                <a:latin typeface="Calibri"/>
                <a:ea typeface="Calibri"/>
                <a:cs typeface="Calibri"/>
                <a:sym typeface="Calibri"/>
              </a:rPr>
              <a:t>:</a:t>
            </a:r>
            <a:endParaRPr lang="en-US" dirty="0"/>
          </a:p>
          <a:p>
            <a:pPr lvl="1">
              <a:lnSpc>
                <a:spcPct val="80000"/>
              </a:lnSpc>
              <a:spcBef>
                <a:spcPts val="36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De Beers diamonds</a:t>
            </a:r>
            <a:endParaRPr lang="en-US" dirty="0"/>
          </a:p>
          <a:p>
            <a:pPr lvl="1">
              <a:lnSpc>
                <a:spcPct val="80000"/>
              </a:lnSpc>
              <a:spcBef>
                <a:spcPts val="36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Professional sports teams</a:t>
            </a:r>
            <a:endParaRPr lang="en-US" dirty="0"/>
          </a:p>
          <a:p>
            <a:pPr lvl="1">
              <a:lnSpc>
                <a:spcPct val="80000"/>
              </a:lnSpc>
              <a:spcBef>
                <a:spcPts val="36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Utilities</a:t>
            </a:r>
            <a:endParaRPr lang="en-US" dirty="0"/>
          </a:p>
          <a:p>
            <a:pPr lvl="1">
              <a:lnSpc>
                <a:spcPct val="80000"/>
              </a:lnSpc>
              <a:spcBef>
                <a:spcPts val="36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Cable</a:t>
            </a:r>
            <a:endParaRPr lang="en-US" dirty="0"/>
          </a:p>
          <a:p>
            <a:pPr lvl="1">
              <a:lnSpc>
                <a:spcPct val="80000"/>
              </a:lnSpc>
              <a:spcBef>
                <a:spcPts val="360"/>
              </a:spcBef>
              <a:spcAft>
                <a:spcPts val="0"/>
              </a:spcAft>
              <a:buClr>
                <a:schemeClr val="dk1"/>
              </a:buClr>
              <a:buSzPts val="1800"/>
              <a:buFont typeface="Arial"/>
              <a:buChar char="–"/>
            </a:pPr>
            <a:r>
              <a:rPr lang="en-US" sz="1800" dirty="0" smtClean="0">
                <a:solidFill>
                  <a:schemeClr val="dk1"/>
                </a:solidFill>
                <a:latin typeface="Calibri"/>
                <a:ea typeface="Calibri"/>
                <a:cs typeface="Calibri"/>
                <a:sym typeface="Calibri"/>
              </a:rPr>
              <a:t>Taxis*</a:t>
            </a:r>
            <a:endParaRPr lang="en-US" dirty="0"/>
          </a:p>
          <a:p>
            <a:pPr lvl="1">
              <a:lnSpc>
                <a:spcPct val="80000"/>
              </a:lnSpc>
              <a:spcBef>
                <a:spcPts val="36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lottery</a:t>
            </a:r>
            <a:endParaRPr lang="en-US" dirty="0"/>
          </a:p>
          <a:p>
            <a:pPr lvl="1">
              <a:lnSpc>
                <a:spcPct val="80000"/>
              </a:lnSpc>
              <a:spcBef>
                <a:spcPts val="36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Patents on prescriptions </a:t>
            </a:r>
            <a:endParaRPr lang="en-US" dirty="0"/>
          </a:p>
          <a:p>
            <a:pPr lvl="1">
              <a:lnSpc>
                <a:spcPct val="80000"/>
              </a:lnSpc>
              <a:spcBef>
                <a:spcPts val="36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Small, isolated communities</a:t>
            </a:r>
            <a:endParaRPr lang="en-US" dirty="0"/>
          </a:p>
          <a:p>
            <a:pPr lvl="1">
              <a:lnSpc>
                <a:spcPct val="80000"/>
              </a:lnSpc>
              <a:spcBef>
                <a:spcPts val="360"/>
              </a:spcBef>
              <a:spcAft>
                <a:spcPts val="0"/>
              </a:spcAft>
              <a:buClr>
                <a:schemeClr val="dk1"/>
              </a:buClr>
              <a:buSzPts val="1800"/>
              <a:buFont typeface="Arial"/>
              <a:buChar char="–"/>
            </a:pPr>
            <a:r>
              <a:rPr lang="en-US" sz="1800" u="sng" dirty="0">
                <a:solidFill>
                  <a:schemeClr val="dk1"/>
                </a:solidFill>
                <a:latin typeface="Calibri"/>
                <a:ea typeface="Calibri"/>
                <a:cs typeface="Calibri"/>
                <a:sym typeface="Calibri"/>
              </a:rPr>
              <a:t>Natural monopolies</a:t>
            </a:r>
            <a:r>
              <a:rPr lang="en-US" sz="1800" dirty="0">
                <a:solidFill>
                  <a:schemeClr val="dk1"/>
                </a:solidFill>
                <a:latin typeface="Calibri"/>
                <a:ea typeface="Calibri"/>
                <a:cs typeface="Calibri"/>
                <a:sym typeface="Calibri"/>
              </a:rPr>
              <a:t> – </a:t>
            </a:r>
            <a:r>
              <a:rPr lang="en-US" sz="1800" dirty="0"/>
              <a:t>downward sloping ATC (economies of scale)</a:t>
            </a:r>
            <a:endParaRPr lang="en-US" dirty="0"/>
          </a:p>
          <a:p>
            <a:endParaRPr lang="en-US" dirty="0"/>
          </a:p>
        </p:txBody>
      </p:sp>
      <p:pic>
        <p:nvPicPr>
          <p:cNvPr id="4" name="Google Shape;112;p17" descr="monopoly_man"/>
          <p:cNvPicPr preferRelativeResize="0"/>
          <p:nvPr/>
        </p:nvPicPr>
        <p:blipFill rotWithShape="1">
          <a:blip r:embed="rId2">
            <a:alphaModFix/>
          </a:blip>
          <a:srcRect/>
          <a:stretch/>
        </p:blipFill>
        <p:spPr>
          <a:xfrm>
            <a:off x="5903167" y="2377440"/>
            <a:ext cx="2171700" cy="3048000"/>
          </a:xfrm>
          <a:prstGeom prst="rect">
            <a:avLst/>
          </a:prstGeom>
          <a:noFill/>
          <a:ln>
            <a:noFill/>
          </a:ln>
        </p:spPr>
      </p:pic>
    </p:spTree>
    <p:extLst>
      <p:ext uri="{BB962C8B-B14F-4D97-AF65-F5344CB8AC3E}">
        <p14:creationId xmlns:p14="http://schemas.microsoft.com/office/powerpoint/2010/main" val="2146769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2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166" name="Google Shape;166;p25"/>
          <p:cNvPicPr preferRelativeResize="0"/>
          <p:nvPr/>
        </p:nvPicPr>
        <p:blipFill>
          <a:blip r:embed="rId3">
            <a:alphaModFix/>
          </a:blip>
          <a:stretch>
            <a:fillRect/>
          </a:stretch>
        </p:blipFill>
        <p:spPr>
          <a:xfrm>
            <a:off x="285750" y="214313"/>
            <a:ext cx="8572500" cy="6429375"/>
          </a:xfrm>
          <a:prstGeom prst="rect">
            <a:avLst/>
          </a:prstGeom>
          <a:noFill/>
          <a:ln>
            <a:noFill/>
          </a:ln>
        </p:spPr>
      </p:pic>
      <p:sp>
        <p:nvSpPr>
          <p:cNvPr id="167" name="Google Shape;167;p25"/>
          <p:cNvSpPr txBox="1"/>
          <p:nvPr/>
        </p:nvSpPr>
        <p:spPr>
          <a:xfrm>
            <a:off x="875850" y="4164375"/>
            <a:ext cx="6973800" cy="233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0000"/>
                </a:solidFill>
                <a:latin typeface="Calibri"/>
                <a:ea typeface="Calibri"/>
                <a:cs typeface="Calibri"/>
                <a:sym typeface="Calibri"/>
              </a:rPr>
              <a:t>RIP MR.DARP</a:t>
            </a:r>
            <a:endParaRPr sz="4800" dirty="0">
              <a:solidFill>
                <a:srgbClr val="FF0000"/>
              </a:solidFill>
              <a:latin typeface="Calibri"/>
              <a:ea typeface="Calibri"/>
              <a:cs typeface="Calibri"/>
              <a:sym typeface="Calibri"/>
            </a:endParaRPr>
          </a:p>
          <a:p>
            <a:pPr marL="0" lvl="0" indent="0" algn="ctr" rtl="0">
              <a:spcBef>
                <a:spcPts val="0"/>
              </a:spcBef>
              <a:spcAft>
                <a:spcPts val="0"/>
              </a:spcAft>
              <a:buNone/>
            </a:pPr>
            <a:r>
              <a:rPr lang="en-US" sz="4800" dirty="0">
                <a:solidFill>
                  <a:srgbClr val="FF0000"/>
                </a:solidFill>
                <a:latin typeface="Calibri"/>
                <a:ea typeface="Calibri"/>
                <a:cs typeface="Calibri"/>
                <a:sym typeface="Calibri"/>
              </a:rPr>
              <a:t>October 30 - </a:t>
            </a:r>
            <a:r>
              <a:rPr lang="en-US" sz="4800" dirty="0" smtClean="0">
                <a:solidFill>
                  <a:srgbClr val="FF0000"/>
                </a:solidFill>
                <a:latin typeface="Calibri"/>
                <a:ea typeface="Calibri"/>
                <a:cs typeface="Calibri"/>
                <a:sym typeface="Calibri"/>
              </a:rPr>
              <a:t>Today</a:t>
            </a:r>
            <a:endParaRPr sz="4800"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8294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7F8332A4-542C-494D-8506-1C720B46413C}">
  <ds:schemaRefs>
    <ds:schemaRef ds:uri="9cd82c5b-74c9-4827-94f1-5bf219ae6b20"/>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fa4db11-c700-41fb-b639-f7e6b4e680b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3234</TotalTime>
  <Words>626</Words>
  <Application>Microsoft Office PowerPoint</Application>
  <PresentationFormat>On-screen Show (4:3)</PresentationFormat>
  <Paragraphs>136</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Arial,Sans-Serif</vt:lpstr>
      <vt:lpstr>Calibri</vt:lpstr>
      <vt:lpstr>Calibri Light</vt:lpstr>
      <vt:lpstr>Office Theme</vt:lpstr>
      <vt:lpstr>  Microeconomics 205 Monopoly, Monopolistic Competition and Oligopoly Presented by Amanda Stiglbauer June 30, 2020 Amanda.Stiglbauer@moore.sc.edu </vt:lpstr>
      <vt:lpstr>EconEdLink Membership</vt:lpstr>
      <vt:lpstr>Professional Development Certificate</vt:lpstr>
      <vt:lpstr>Agenda</vt:lpstr>
      <vt:lpstr>Objectives</vt:lpstr>
      <vt:lpstr>National Standards</vt:lpstr>
      <vt:lpstr>Monopoly </vt:lpstr>
      <vt:lpstr>Pure Monopolies</vt:lpstr>
      <vt:lpstr>PowerPoint Presentation</vt:lpstr>
      <vt:lpstr>Monopolist’s MR&lt;D</vt:lpstr>
      <vt:lpstr>PowerPoint Presentation</vt:lpstr>
      <vt:lpstr>PowerPoint Presentation</vt:lpstr>
      <vt:lpstr>Graphing Monopoly</vt:lpstr>
      <vt:lpstr>Ways to Deal With Monopolies</vt:lpstr>
      <vt:lpstr>Price Discriminating Monopolists </vt:lpstr>
      <vt:lpstr>Additional Resources for Monopoly</vt:lpstr>
      <vt:lpstr>Monopolistic Competition</vt:lpstr>
      <vt:lpstr>PowerPoint Presentation</vt:lpstr>
      <vt:lpstr>Monopolistic Competition</vt:lpstr>
      <vt:lpstr>PowerPoint Presentation</vt:lpstr>
      <vt:lpstr>Long Run Equilibrium</vt:lpstr>
      <vt:lpstr>Activities to Introduce Oligopoly</vt:lpstr>
      <vt:lpstr>Oligopoly </vt:lpstr>
      <vt:lpstr>PowerPoint Presentation</vt:lpstr>
      <vt:lpstr>Oligopoly</vt:lpstr>
      <vt:lpstr>Oligopoly Resources</vt:lpstr>
      <vt:lpstr>CEE Affiliates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Conference3 NoteBook</cp:lastModifiedBy>
  <cp:revision>119</cp:revision>
  <dcterms:created xsi:type="dcterms:W3CDTF">2012-09-11T15:07:18Z</dcterms:created>
  <dcterms:modified xsi:type="dcterms:W3CDTF">2020-06-29T13:50:24Z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