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261" r:id="rId6"/>
    <p:sldId id="267" r:id="rId7"/>
    <p:sldId id="258" r:id="rId8"/>
    <p:sldId id="262" r:id="rId9"/>
    <p:sldId id="263" r:id="rId10"/>
    <p:sldId id="257" r:id="rId11"/>
    <p:sldId id="285" r:id="rId12"/>
    <p:sldId id="268" r:id="rId13"/>
    <p:sldId id="277" r:id="rId14"/>
    <p:sldId id="274" r:id="rId15"/>
    <p:sldId id="275" r:id="rId16"/>
    <p:sldId id="278" r:id="rId17"/>
    <p:sldId id="270" r:id="rId18"/>
    <p:sldId id="279" r:id="rId19"/>
    <p:sldId id="280" r:id="rId20"/>
    <p:sldId id="283" r:id="rId21"/>
    <p:sldId id="284" r:id="rId22"/>
    <p:sldId id="259" r:id="rId23"/>
    <p:sldId id="269" r:id="rId24"/>
    <p:sldId id="286" r:id="rId25"/>
    <p:sldId id="276" r:id="rId26"/>
    <p:sldId id="287" r:id="rId27"/>
    <p:sldId id="288" r:id="rId28"/>
    <p:sldId id="289" r:id="rId29"/>
    <p:sldId id="290" r:id="rId30"/>
    <p:sldId id="291" r:id="rId31"/>
    <p:sldId id="292" r:id="rId32"/>
    <p:sldId id="293" r:id="rId33"/>
    <p:sldId id="265" r:id="rId34"/>
    <p:sldId id="294" r:id="rId35"/>
    <p:sldId id="295" r:id="rId36"/>
    <p:sldId id="296" r:id="rId37"/>
    <p:sldId id="297" r:id="rId38"/>
    <p:sldId id="266"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0"/>
    <a:srgbClr val="7A9900"/>
    <a:srgbClr val="005CB8"/>
    <a:srgbClr val="8BAF00"/>
    <a:srgbClr val="C7C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642"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6/1/2020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26" name="Google Shape;426;p2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3355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5642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4439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6994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2f3ac8f06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62f3ac8f0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391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2f3ac8f06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2f3ac8f0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216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62f3ac8f06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62f3ac8f0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587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2f3ac8f06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2f3ac8f0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4125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62f3ac8f06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62f3ac8f0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7335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30</a:t>
            </a:fld>
            <a:endParaRPr lang="en-US"/>
          </a:p>
        </p:txBody>
      </p:sp>
    </p:spTree>
    <p:extLst>
      <p:ext uri="{BB962C8B-B14F-4D97-AF65-F5344CB8AC3E}">
        <p14:creationId xmlns:p14="http://schemas.microsoft.com/office/powerpoint/2010/main" val="333169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35</a:t>
            </a:fld>
            <a:endParaRPr lang="en-US"/>
          </a:p>
        </p:txBody>
      </p:sp>
    </p:spTree>
    <p:extLst>
      <p:ext uri="{BB962C8B-B14F-4D97-AF65-F5344CB8AC3E}">
        <p14:creationId xmlns:p14="http://schemas.microsoft.com/office/powerpoint/2010/main" val="357378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349581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28965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8119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4455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26" name="Google Shape;426;p2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8362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0" name="Google Shape;70;p1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1" name="Google Shape;71;p11"/>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2" name="Google Shape;72;p11"/>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3" name="Google Shape;73;p11"/>
          <p:cNvSpPr txBox="1">
            <a:spLocks noGrp="1"/>
          </p:cNvSpPr>
          <p:nvPr>
            <p:ph type="sldNum" idx="12"/>
          </p:nvPr>
        </p:nvSpPr>
        <p:spPr>
          <a:xfrm>
            <a:off x="7239000" y="64008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27259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itle, Text and Clip Ar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Google Shape;17;p2"/>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2"/>
          <p:cNvSpPr>
            <a:spLocks noGrp="1"/>
          </p:cNvSpPr>
          <p:nvPr>
            <p:ph type="clipArt"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32447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Clip Art and Text" type="clipArtAndTx">
  <p:cSld name="Title, Clip Art and 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7" name="Google Shape;27;p4"/>
          <p:cNvSpPr>
            <a:spLocks noGrp="1"/>
          </p:cNvSpPr>
          <p:nvPr>
            <p:ph type="clipArt" idx="2"/>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body" idx="1"/>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7779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anda.Stiglbauer@moore.s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y_w105aWPN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6ZKWrGIG9U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te.org/teachers/teacher-resources/lesson-plans/stand-alone-lessons-activities-hot-topics/the-bread-market/" TargetMode="External"/><Relationship Id="rId2" Type="http://schemas.openxmlformats.org/officeDocument/2006/relationships/hyperlink" Target="https://www.bing.com/videos/search?q=handshake+market&amp;docid=607998988990349334&amp;mid=9587CFAA5C3A05D668329587CFAA5C3A05D66832&amp;view=detail&amp;FORM=VIRE" TargetMode="External"/><Relationship Id="rId1" Type="http://schemas.openxmlformats.org/officeDocument/2006/relationships/slideLayout" Target="../slideLayouts/slideLayout2.xml"/><Relationship Id="rId4" Type="http://schemas.openxmlformats.org/officeDocument/2006/relationships/hyperlink" Target="https://www.youtube.com/watch?v=6yd-jCFDhGQ"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4592" y="1838848"/>
            <a:ext cx="7415685" cy="2562330"/>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6000" dirty="0"/>
              <a:t/>
            </a:r>
            <a:br>
              <a:rPr lang="en-US" sz="6000" dirty="0"/>
            </a:br>
            <a:r>
              <a:rPr lang="en-US" sz="6000" dirty="0"/>
              <a:t/>
            </a:r>
            <a:br>
              <a:rPr lang="en-US" sz="6000" dirty="0"/>
            </a:br>
            <a:r>
              <a:rPr lang="en-US" sz="6000" dirty="0">
                <a:latin typeface="Calibri"/>
                <a:ea typeface="ＭＳ Ｐゴシック"/>
                <a:cs typeface="Calibri"/>
              </a:rPr>
              <a:t>Microeconomics 201: </a:t>
            </a:r>
            <a:r>
              <a:rPr lang="en-US" sz="5300" dirty="0">
                <a:latin typeface="Calibri"/>
                <a:ea typeface="ＭＳ Ｐゴシック"/>
                <a:cs typeface="Calibri"/>
              </a:rPr>
              <a:t>Equilibrium, Goods and </a:t>
            </a:r>
            <a:r>
              <a:rPr lang="en-US" sz="5300" dirty="0" smtClean="0">
                <a:latin typeface="Calibri"/>
                <a:ea typeface="ＭＳ Ｐゴシック"/>
                <a:cs typeface="Calibri"/>
              </a:rPr>
              <a:t>Services &amp; </a:t>
            </a:r>
            <a:r>
              <a:rPr lang="en-US" sz="5300" dirty="0">
                <a:latin typeface="Calibri"/>
                <a:ea typeface="ＭＳ Ｐゴシック"/>
                <a:cs typeface="Calibri"/>
              </a:rPr>
              <a:t>Supply </a:t>
            </a:r>
            <a:r>
              <a:rPr lang="en-US" sz="5300" dirty="0" smtClean="0">
                <a:latin typeface="Calibri"/>
                <a:ea typeface="ＭＳ Ｐゴシック"/>
                <a:cs typeface="Calibri"/>
              </a:rPr>
              <a:t>and </a:t>
            </a:r>
            <a:r>
              <a:rPr lang="en-US" sz="5300" dirty="0">
                <a:latin typeface="Calibri"/>
                <a:ea typeface="ＭＳ Ｐゴシック"/>
                <a:cs typeface="Calibri"/>
              </a:rPr>
              <a:t>Demand</a:t>
            </a:r>
            <a:r>
              <a:rPr lang="en-US" sz="4400" dirty="0"/>
              <a:t/>
            </a:r>
            <a:br>
              <a:rPr lang="en-US" sz="4400" dirty="0"/>
            </a:br>
            <a:r>
              <a:rPr lang="en-US" sz="2200" i="1" dirty="0">
                <a:solidFill>
                  <a:schemeClr val="tx1"/>
                </a:solidFill>
                <a:latin typeface="Calibri"/>
                <a:ea typeface="ＭＳ Ｐゴシック"/>
                <a:cs typeface="Calibri"/>
              </a:rPr>
              <a:t>Presented by Amanda Stiglbauer</a:t>
            </a:r>
            <a:br>
              <a:rPr lang="en-US" sz="2200" i="1" dirty="0">
                <a:solidFill>
                  <a:schemeClr val="tx1"/>
                </a:solidFill>
                <a:latin typeface="Calibri"/>
                <a:ea typeface="ＭＳ Ｐゴシック"/>
                <a:cs typeface="Calibri"/>
              </a:rPr>
            </a:br>
            <a:r>
              <a:rPr lang="en-US" sz="2200" i="1" dirty="0">
                <a:solidFill>
                  <a:schemeClr val="tx1"/>
                </a:solidFill>
                <a:latin typeface="Calibri"/>
                <a:ea typeface="ＭＳ Ｐゴシック"/>
                <a:cs typeface="Calibri"/>
              </a:rPr>
              <a:t>Blythewood High School, SC </a:t>
            </a:r>
            <a:r>
              <a:rPr lang="en-US" sz="1600" dirty="0"/>
              <a:t/>
            </a:r>
            <a:br>
              <a:rPr lang="en-US" sz="1600" dirty="0"/>
            </a:br>
            <a:r>
              <a:rPr lang="en-US" sz="2200" dirty="0">
                <a:solidFill>
                  <a:schemeClr val="tx1"/>
                </a:solidFill>
                <a:latin typeface="Calibri"/>
                <a:ea typeface="ＭＳ Ｐゴシック"/>
                <a:cs typeface="Calibri"/>
              </a:rPr>
              <a:t>June 2, 2020</a:t>
            </a:r>
            <a:r>
              <a:rPr lang="en-US" sz="1600" dirty="0">
                <a:solidFill>
                  <a:schemeClr val="tx1"/>
                </a:solidFill>
                <a:latin typeface="Calibri"/>
                <a:ea typeface="ＭＳ Ｐゴシック"/>
                <a:cs typeface="Calibri"/>
              </a:rPr>
              <a:t/>
            </a:r>
            <a:br>
              <a:rPr lang="en-US" sz="1600" dirty="0">
                <a:solidFill>
                  <a:schemeClr val="tx1"/>
                </a:solidFill>
                <a:latin typeface="Calibri"/>
                <a:ea typeface="ＭＳ Ｐゴシック"/>
                <a:cs typeface="Calibri"/>
              </a:rPr>
            </a:br>
            <a:r>
              <a:rPr lang="en-US" sz="2200" dirty="0">
                <a:solidFill>
                  <a:schemeClr val="tx1"/>
                </a:solidFill>
                <a:latin typeface="Calibri"/>
                <a:ea typeface="ＭＳ Ｐゴシック"/>
                <a:cs typeface="Calibri"/>
                <a:hlinkClick r:id="rId3"/>
              </a:rPr>
              <a:t>Amanda.Stiglbauer@moore.sc.edu</a:t>
            </a:r>
            <a:r>
              <a:rPr lang="en-US" sz="2200" dirty="0">
                <a:solidFill>
                  <a:schemeClr val="tx1"/>
                </a:solidFill>
                <a:latin typeface="Calibri"/>
                <a:ea typeface="ＭＳ Ｐゴシック"/>
                <a:cs typeface="Calibri"/>
              </a:rPr>
              <a:t> </a:t>
            </a:r>
            <a:endParaRPr lang="en-US" sz="2200" dirty="0">
              <a:ln w="11430"/>
              <a:solidFill>
                <a:schemeClr val="tx1"/>
              </a:solidFill>
              <a:effectLst>
                <a:outerShdw blurRad="80000" dist="40000" dir="5040000" algn="tl">
                  <a:srgbClr val="000000">
                    <a:alpha val="0"/>
                  </a:srgbClr>
                </a:outerShdw>
              </a:effectLst>
              <a:ea typeface="+mj-ea"/>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DDD5C1-FE4E-483B-B63B-8B6BC0C90E63}"/>
              </a:ext>
            </a:extLst>
          </p:cNvPr>
          <p:cNvSpPr>
            <a:spLocks noGrp="1"/>
          </p:cNvSpPr>
          <p:nvPr>
            <p:ph type="title"/>
          </p:nvPr>
        </p:nvSpPr>
        <p:spPr>
          <a:xfrm>
            <a:off x="457200" y="914400"/>
            <a:ext cx="8229600" cy="957431"/>
          </a:xfrm>
        </p:spPr>
        <p:txBody>
          <a:bodyPr/>
          <a:lstStyle/>
          <a:p>
            <a:r>
              <a:rPr lang="en-US" dirty="0"/>
              <a:t>Concept Building</a:t>
            </a:r>
          </a:p>
        </p:txBody>
      </p:sp>
      <p:sp>
        <p:nvSpPr>
          <p:cNvPr id="3" name="Content Placeholder 2">
            <a:extLst>
              <a:ext uri="{FF2B5EF4-FFF2-40B4-BE49-F238E27FC236}">
                <a16:creationId xmlns:a16="http://schemas.microsoft.com/office/drawing/2014/main" xmlns="" id="{5C45AB1F-9468-489E-A541-E250074B2D81}"/>
              </a:ext>
            </a:extLst>
          </p:cNvPr>
          <p:cNvSpPr>
            <a:spLocks noGrp="1"/>
          </p:cNvSpPr>
          <p:nvPr>
            <p:ph idx="1"/>
          </p:nvPr>
        </p:nvSpPr>
        <p:spPr>
          <a:xfrm>
            <a:off x="457200" y="3974950"/>
            <a:ext cx="8229600" cy="2182009"/>
          </a:xfrm>
        </p:spPr>
        <p:txBody>
          <a:bodyPr/>
          <a:lstStyle/>
          <a:p>
            <a:endParaRPr lang="en-US" b="1" dirty="0"/>
          </a:p>
          <a:p>
            <a:endParaRPr lang="en-US" b="1" dirty="0"/>
          </a:p>
          <a:p>
            <a:r>
              <a:rPr lang="en-US" sz="2000" b="1" dirty="0"/>
              <a:t>What would happen to the price and quantity of sunblock if summer suddenly became winter?</a:t>
            </a:r>
            <a:endParaRPr lang="en-US" sz="2000" dirty="0">
              <a:hlinkClick r:id="rId2"/>
            </a:endParaRPr>
          </a:p>
          <a:p>
            <a:r>
              <a:rPr lang="en-US" sz="2000" dirty="0">
                <a:hlinkClick r:id="rId2"/>
              </a:rPr>
              <a:t>https://www.youtube.com/watch?v=y_w105aWPNY</a:t>
            </a:r>
            <a:r>
              <a:rPr lang="en-US" sz="2000" dirty="0"/>
              <a:t> </a:t>
            </a:r>
          </a:p>
        </p:txBody>
      </p:sp>
      <p:pic>
        <p:nvPicPr>
          <p:cNvPr id="2050" name="Picture 2">
            <a:extLst>
              <a:ext uri="{FF2B5EF4-FFF2-40B4-BE49-F238E27FC236}">
                <a16:creationId xmlns:a16="http://schemas.microsoft.com/office/drawing/2014/main" xmlns="" id="{1D3B876F-D24A-491F-8AB6-0B9DC6606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278" y="1913180"/>
            <a:ext cx="5705475"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03533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grpSp>
        <p:nvGrpSpPr>
          <p:cNvPr id="429" name="Google Shape;429;p49"/>
          <p:cNvGrpSpPr/>
          <p:nvPr/>
        </p:nvGrpSpPr>
        <p:grpSpPr>
          <a:xfrm>
            <a:off x="1068743" y="1649412"/>
            <a:ext cx="4608512" cy="4262437"/>
            <a:chOff x="2338387" y="1504950"/>
            <a:chExt cx="4745037" cy="4324350"/>
          </a:xfrm>
        </p:grpSpPr>
        <p:cxnSp>
          <p:nvCxnSpPr>
            <p:cNvPr id="430" name="Google Shape;430;p49"/>
            <p:cNvCxnSpPr/>
            <p:nvPr/>
          </p:nvCxnSpPr>
          <p:spPr>
            <a:xfrm>
              <a:off x="2363787" y="1504950"/>
              <a:ext cx="0" cy="4324350"/>
            </a:xfrm>
            <a:prstGeom prst="straightConnector1">
              <a:avLst/>
            </a:prstGeom>
            <a:noFill/>
            <a:ln w="50800" cap="flat" cmpd="sng">
              <a:solidFill>
                <a:schemeClr val="dk1"/>
              </a:solidFill>
              <a:prstDash val="solid"/>
              <a:miter lim="800000"/>
              <a:headEnd type="none" w="sm" len="sm"/>
              <a:tailEnd type="none" w="sm" len="sm"/>
            </a:ln>
          </p:spPr>
        </p:cxnSp>
        <p:cxnSp>
          <p:nvCxnSpPr>
            <p:cNvPr id="431" name="Google Shape;431;p49"/>
            <p:cNvCxnSpPr/>
            <p:nvPr/>
          </p:nvCxnSpPr>
          <p:spPr>
            <a:xfrm>
              <a:off x="2338387" y="5802312"/>
              <a:ext cx="4745037" cy="0"/>
            </a:xfrm>
            <a:prstGeom prst="straightConnector1">
              <a:avLst/>
            </a:prstGeom>
            <a:noFill/>
            <a:ln w="50800" cap="flat" cmpd="sng">
              <a:solidFill>
                <a:schemeClr val="dk1"/>
              </a:solidFill>
              <a:prstDash val="solid"/>
              <a:miter lim="800000"/>
              <a:headEnd type="none" w="sm" len="sm"/>
              <a:tailEnd type="none" w="sm" len="sm"/>
            </a:ln>
          </p:spPr>
        </p:cxnSp>
      </p:grpSp>
      <p:sp>
        <p:nvSpPr>
          <p:cNvPr id="432" name="Google Shape;432;p49"/>
          <p:cNvSpPr txBox="1"/>
          <p:nvPr/>
        </p:nvSpPr>
        <p:spPr>
          <a:xfrm>
            <a:off x="5747298" y="6110288"/>
            <a:ext cx="460375" cy="51911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Q</a:t>
            </a:r>
            <a:endParaRPr/>
          </a:p>
        </p:txBody>
      </p:sp>
      <p:sp>
        <p:nvSpPr>
          <p:cNvPr id="433" name="Google Shape;433;p49"/>
          <p:cNvSpPr txBox="1"/>
          <p:nvPr/>
        </p:nvSpPr>
        <p:spPr>
          <a:xfrm flipH="1">
            <a:off x="345287" y="1828800"/>
            <a:ext cx="545369" cy="366236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$5</a:t>
            </a:r>
            <a:endParaRPr dirty="0"/>
          </a:p>
          <a:p>
            <a:pPr marL="0" marR="0" lvl="0" indent="0" algn="r" rtl="0">
              <a:lnSpc>
                <a:spcPct val="100000"/>
              </a:lnSpc>
              <a:spcBef>
                <a:spcPts val="0"/>
              </a:spcBef>
              <a:spcAft>
                <a:spcPts val="0"/>
              </a:spcAft>
              <a:buClr>
                <a:schemeClr val="dk1"/>
              </a:buClr>
              <a:buSzPts val="1800"/>
              <a:buFont typeface="Times New Roman"/>
              <a:buNone/>
            </a:pPr>
            <a:endParaRPr sz="1800" b="1" i="0" u="none" dirty="0">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Times New Roman"/>
              <a:buNone/>
            </a:pPr>
            <a:endParaRPr sz="1800" b="1" i="0" u="none" dirty="0">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4</a:t>
            </a:r>
            <a:endParaRPr dirty="0"/>
          </a:p>
          <a:p>
            <a:pPr marL="0" marR="0" lvl="0" indent="0" algn="r" rtl="0">
              <a:lnSpc>
                <a:spcPct val="100000"/>
              </a:lnSpc>
              <a:spcBef>
                <a:spcPts val="0"/>
              </a:spcBef>
              <a:spcAft>
                <a:spcPts val="0"/>
              </a:spcAft>
              <a:buClr>
                <a:schemeClr val="dk1"/>
              </a:buClr>
              <a:buSzPts val="1800"/>
              <a:buFont typeface="Times New Roman"/>
              <a:buNone/>
            </a:pPr>
            <a:endParaRPr sz="1800" b="1" i="0" u="none" dirty="0">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Times New Roman"/>
              <a:buNone/>
            </a:pPr>
            <a:endParaRPr sz="1800" b="1" i="0" u="none" dirty="0">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3</a:t>
            </a:r>
            <a:endParaRPr dirty="0"/>
          </a:p>
          <a:p>
            <a:pPr marL="0" marR="0" lvl="0" indent="0" algn="r" rtl="0">
              <a:lnSpc>
                <a:spcPct val="100000"/>
              </a:lnSpc>
              <a:spcBef>
                <a:spcPts val="0"/>
              </a:spcBef>
              <a:spcAft>
                <a:spcPts val="0"/>
              </a:spcAft>
              <a:buClr>
                <a:schemeClr val="dk1"/>
              </a:buClr>
              <a:buSzPts val="1800"/>
              <a:buFont typeface="Times New Roman"/>
              <a:buNone/>
            </a:pPr>
            <a:endParaRPr sz="1800" b="1" i="0" u="none" dirty="0">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Times New Roman"/>
              <a:buNone/>
            </a:pPr>
            <a:endParaRPr sz="1800" b="1" i="0" u="none" dirty="0">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2</a:t>
            </a:r>
            <a:endParaRPr dirty="0"/>
          </a:p>
          <a:p>
            <a:pPr marL="0" marR="0" lvl="0" indent="0" algn="r" rtl="0">
              <a:lnSpc>
                <a:spcPct val="100000"/>
              </a:lnSpc>
              <a:spcBef>
                <a:spcPts val="0"/>
              </a:spcBef>
              <a:spcAft>
                <a:spcPts val="0"/>
              </a:spcAft>
              <a:buClr>
                <a:schemeClr val="dk1"/>
              </a:buClr>
              <a:buSzPts val="1800"/>
              <a:buFont typeface="Times New Roman"/>
              <a:buNone/>
            </a:pPr>
            <a:endParaRPr sz="1800" b="1" i="0" u="none" dirty="0">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Times New Roman"/>
              <a:buNone/>
            </a:pPr>
            <a:endParaRPr sz="1800" b="1" i="0" u="none" dirty="0">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1</a:t>
            </a:r>
            <a:endParaRPr dirty="0"/>
          </a:p>
        </p:txBody>
      </p:sp>
      <p:sp>
        <p:nvSpPr>
          <p:cNvPr id="434" name="Google Shape;434;p49"/>
          <p:cNvSpPr txBox="1"/>
          <p:nvPr/>
        </p:nvSpPr>
        <p:spPr>
          <a:xfrm>
            <a:off x="24541" y="1084113"/>
            <a:ext cx="2301875" cy="522287"/>
          </a:xfrm>
          <a:prstGeom prst="rect">
            <a:avLst/>
          </a:prstGeom>
          <a:noFill/>
          <a:ln>
            <a:noFill/>
          </a:ln>
        </p:spPr>
        <p:txBody>
          <a:bodyPr spcFirstLastPara="1" wrap="square" lIns="92075" tIns="46025" rIns="92075" bIns="46025"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000" b="1" i="0" u="none" dirty="0">
                <a:solidFill>
                  <a:schemeClr val="dk1"/>
                </a:solidFill>
                <a:latin typeface="Arial"/>
                <a:ea typeface="Arial"/>
                <a:cs typeface="Arial"/>
                <a:sym typeface="Arial"/>
              </a:rPr>
              <a:t>Price of Chocolate</a:t>
            </a:r>
            <a:endParaRPr sz="2000" dirty="0"/>
          </a:p>
        </p:txBody>
      </p:sp>
      <p:sp>
        <p:nvSpPr>
          <p:cNvPr id="435" name="Google Shape;435;p49"/>
          <p:cNvSpPr txBox="1"/>
          <p:nvPr/>
        </p:nvSpPr>
        <p:spPr>
          <a:xfrm>
            <a:off x="1550624" y="6174982"/>
            <a:ext cx="3824344" cy="463550"/>
          </a:xfrm>
          <a:prstGeom prst="rect">
            <a:avLst/>
          </a:prstGeom>
          <a:noFill/>
          <a:ln>
            <a:noFill/>
          </a:ln>
        </p:spPr>
        <p:txBody>
          <a:bodyPr spcFirstLastPara="1" wrap="square" lIns="92075" tIns="46025" rIns="92075" bIns="46025" anchor="ctr"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dirty="0">
                <a:solidFill>
                  <a:schemeClr val="dk1"/>
                </a:solidFill>
                <a:latin typeface="Arial"/>
                <a:ea typeface="Arial"/>
                <a:cs typeface="Arial"/>
                <a:sym typeface="Arial"/>
              </a:rPr>
              <a:t>Quantity of </a:t>
            </a:r>
            <a:r>
              <a:rPr lang="en-US" sz="2400" b="1" dirty="0">
                <a:solidFill>
                  <a:schemeClr val="dk1"/>
                </a:solidFill>
                <a:latin typeface="Arial"/>
                <a:ea typeface="Arial"/>
                <a:cs typeface="Arial"/>
                <a:sym typeface="Arial"/>
              </a:rPr>
              <a:t>Chocolate</a:t>
            </a:r>
            <a:endParaRPr dirty="0"/>
          </a:p>
        </p:txBody>
      </p:sp>
      <p:sp>
        <p:nvSpPr>
          <p:cNvPr id="436" name="Google Shape;436;p49"/>
          <p:cNvSpPr txBox="1"/>
          <p:nvPr/>
        </p:nvSpPr>
        <p:spPr>
          <a:xfrm>
            <a:off x="5539292" y="1066148"/>
            <a:ext cx="3580167" cy="946150"/>
          </a:xfrm>
          <a:prstGeom prst="rect">
            <a:avLst/>
          </a:prstGeom>
          <a:noFill/>
          <a:ln>
            <a:noFill/>
          </a:ln>
        </p:spPr>
        <p:txBody>
          <a:bodyPr spcFirstLastPara="1" wrap="square" lIns="92075" tIns="46025" rIns="92075" bIns="46025" anchor="t" anchorCtr="0">
            <a:noAutofit/>
          </a:bodyPr>
          <a:lstStyle/>
          <a:p>
            <a:pPr marL="0" marR="0" lvl="0" indent="0" algn="ctr" rtl="0">
              <a:lnSpc>
                <a:spcPct val="100000"/>
              </a:lnSpc>
              <a:spcBef>
                <a:spcPts val="0"/>
              </a:spcBef>
              <a:spcAft>
                <a:spcPts val="0"/>
              </a:spcAft>
              <a:buClr>
                <a:srgbClr val="990000"/>
              </a:buClr>
              <a:buSzPts val="2800"/>
              <a:buFont typeface="Times New Roman"/>
              <a:buNone/>
            </a:pPr>
            <a:r>
              <a:rPr lang="en-US" sz="2800" b="1" i="0" u="none" dirty="0">
                <a:solidFill>
                  <a:srgbClr val="004080"/>
                </a:solidFill>
                <a:latin typeface="Times New Roman"/>
                <a:ea typeface="Times New Roman"/>
                <a:cs typeface="Times New Roman"/>
                <a:sym typeface="Times New Roman"/>
              </a:rPr>
              <a:t>Demand Schedule</a:t>
            </a:r>
            <a:endParaRPr dirty="0">
              <a:solidFill>
                <a:srgbClr val="004080"/>
              </a:solidFill>
            </a:endParaRPr>
          </a:p>
        </p:txBody>
      </p:sp>
      <p:sp>
        <p:nvSpPr>
          <p:cNvPr id="437" name="Google Shape;437;p49"/>
          <p:cNvSpPr txBox="1"/>
          <p:nvPr/>
        </p:nvSpPr>
        <p:spPr>
          <a:xfrm>
            <a:off x="1400968" y="5964045"/>
            <a:ext cx="4529137"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10     20     30     40     50     60     70     80</a:t>
            </a:r>
            <a:endParaRPr dirty="0"/>
          </a:p>
        </p:txBody>
      </p:sp>
      <p:graphicFrame>
        <p:nvGraphicFramePr>
          <p:cNvPr id="439" name="Google Shape;439;p49"/>
          <p:cNvGraphicFramePr/>
          <p:nvPr>
            <p:extLst>
              <p:ext uri="{D42A27DB-BD31-4B8C-83A1-F6EECF244321}">
                <p14:modId xmlns:p14="http://schemas.microsoft.com/office/powerpoint/2010/main" val="3454463654"/>
              </p:ext>
            </p:extLst>
          </p:nvPr>
        </p:nvGraphicFramePr>
        <p:xfrm>
          <a:off x="6282409" y="1617700"/>
          <a:ext cx="2327275" cy="4173500"/>
        </p:xfrm>
        <a:graphic>
          <a:graphicData uri="http://schemas.openxmlformats.org/drawingml/2006/table">
            <a:tbl>
              <a:tblPr>
                <a:noFill/>
              </a:tblPr>
              <a:tblGrid>
                <a:gridCol w="971550">
                  <a:extLst>
                    <a:ext uri="{9D8B030D-6E8A-4147-A177-3AD203B41FA5}">
                      <a16:colId xmlns:a16="http://schemas.microsoft.com/office/drawing/2014/main" xmlns="" val="20000"/>
                    </a:ext>
                  </a:extLst>
                </a:gridCol>
                <a:gridCol w="1355725">
                  <a:extLst>
                    <a:ext uri="{9D8B030D-6E8A-4147-A177-3AD203B41FA5}">
                      <a16:colId xmlns:a16="http://schemas.microsoft.com/office/drawing/2014/main" xmlns="" val="20001"/>
                    </a:ext>
                  </a:extLst>
                </a:gridCol>
              </a:tblGrid>
              <a:tr h="762000">
                <a:tc>
                  <a:txBody>
                    <a:bodyPr/>
                    <a:lstStyle/>
                    <a:p>
                      <a:pPr marL="0" marR="0" lvl="0" indent="0" algn="ctr" rtl="0">
                        <a:lnSpc>
                          <a:spcPct val="100000"/>
                        </a:lnSpc>
                        <a:spcBef>
                          <a:spcPts val="0"/>
                        </a:spcBef>
                        <a:spcAft>
                          <a:spcPts val="0"/>
                        </a:spcAft>
                        <a:buClr>
                          <a:schemeClr val="dk1"/>
                        </a:buClr>
                        <a:buSzPts val="2000"/>
                        <a:buFont typeface="Times New Roman"/>
                        <a:buNone/>
                      </a:pPr>
                      <a:r>
                        <a:rPr lang="en-US" sz="2000" b="1" i="0" u="none">
                          <a:solidFill>
                            <a:schemeClr val="dk1"/>
                          </a:solidFill>
                          <a:latin typeface="Times New Roman"/>
                          <a:ea typeface="Times New Roman"/>
                          <a:cs typeface="Times New Roman"/>
                          <a:sym typeface="Times New Roman"/>
                        </a:rPr>
                        <a:t>Price</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imes New Roman"/>
                        <a:buNone/>
                      </a:pPr>
                      <a:r>
                        <a:rPr lang="en-US" sz="2000" b="1" i="0" u="none" dirty="0">
                          <a:solidFill>
                            <a:schemeClr val="dk1"/>
                          </a:solidFill>
                          <a:latin typeface="Times New Roman"/>
                          <a:ea typeface="Times New Roman"/>
                          <a:cs typeface="Times New Roman"/>
                          <a:sym typeface="Times New Roman"/>
                        </a:rPr>
                        <a:t>Quantity</a:t>
                      </a:r>
                      <a:endParaRPr dirty="0"/>
                    </a:p>
                    <a:p>
                      <a:pPr marL="0" marR="0" lvl="0" indent="0" algn="ctr" rtl="0">
                        <a:lnSpc>
                          <a:spcPct val="100000"/>
                        </a:lnSpc>
                        <a:spcBef>
                          <a:spcPts val="400"/>
                        </a:spcBef>
                        <a:spcAft>
                          <a:spcPts val="0"/>
                        </a:spcAft>
                        <a:buClr>
                          <a:schemeClr val="dk1"/>
                        </a:buClr>
                        <a:buSzPts val="2000"/>
                        <a:buFont typeface="Times New Roman"/>
                        <a:buNone/>
                      </a:pPr>
                      <a:r>
                        <a:rPr lang="en-US" sz="2000" b="1" i="0" u="none" dirty="0">
                          <a:solidFill>
                            <a:schemeClr val="dk1"/>
                          </a:solidFill>
                          <a:latin typeface="Times New Roman"/>
                          <a:ea typeface="Times New Roman"/>
                          <a:cs typeface="Times New Roman"/>
                          <a:sym typeface="Times New Roman"/>
                        </a:rPr>
                        <a:t>Demanded</a:t>
                      </a:r>
                      <a:endParaRPr dirty="0"/>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0"/>
                  </a:ext>
                </a:extLst>
              </a:tr>
              <a:tr h="676275">
                <a:tc>
                  <a:txBody>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$5</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Times New Roman"/>
                        <a:buNone/>
                      </a:pPr>
                      <a:r>
                        <a:rPr lang="en-US" sz="2800" b="1">
                          <a:solidFill>
                            <a:schemeClr val="dk1"/>
                          </a:solidFill>
                          <a:latin typeface="Times New Roman"/>
                          <a:ea typeface="Times New Roman"/>
                          <a:cs typeface="Times New Roman"/>
                          <a:sym typeface="Times New Roman"/>
                        </a:rPr>
                        <a:t>  </a:t>
                      </a:r>
                      <a:r>
                        <a:rPr lang="en-US" sz="2800" b="1" i="0" u="none">
                          <a:solidFill>
                            <a:schemeClr val="dk1"/>
                          </a:solidFill>
                          <a:latin typeface="Times New Roman"/>
                          <a:ea typeface="Times New Roman"/>
                          <a:cs typeface="Times New Roman"/>
                          <a:sym typeface="Times New Roman"/>
                        </a:rPr>
                        <a:t>10</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1"/>
                  </a:ext>
                </a:extLst>
              </a:tr>
              <a:tr h="703250">
                <a:tc>
                  <a:txBody>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$4</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Times New Roman"/>
                        <a:buNone/>
                      </a:pPr>
                      <a:r>
                        <a:rPr lang="en-US" sz="2800" b="1">
                          <a:solidFill>
                            <a:schemeClr val="dk1"/>
                          </a:solidFill>
                          <a:latin typeface="Times New Roman"/>
                          <a:ea typeface="Times New Roman"/>
                          <a:cs typeface="Times New Roman"/>
                          <a:sym typeface="Times New Roman"/>
                        </a:rPr>
                        <a:t>  </a:t>
                      </a:r>
                      <a:r>
                        <a:rPr lang="en-US" sz="2800" b="1" i="0" u="none">
                          <a:solidFill>
                            <a:schemeClr val="dk1"/>
                          </a:solidFill>
                          <a:latin typeface="Times New Roman"/>
                          <a:ea typeface="Times New Roman"/>
                          <a:cs typeface="Times New Roman"/>
                          <a:sym typeface="Times New Roman"/>
                        </a:rPr>
                        <a:t>20</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2"/>
                  </a:ext>
                </a:extLst>
              </a:tr>
              <a:tr h="677850">
                <a:tc>
                  <a:txBody>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$3</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Times New Roman"/>
                        <a:buNone/>
                      </a:pPr>
                      <a:r>
                        <a:rPr lang="en-US" sz="2800" b="1">
                          <a:solidFill>
                            <a:schemeClr val="dk1"/>
                          </a:solidFill>
                          <a:latin typeface="Times New Roman"/>
                          <a:ea typeface="Times New Roman"/>
                          <a:cs typeface="Times New Roman"/>
                          <a:sym typeface="Times New Roman"/>
                        </a:rPr>
                        <a:t>  </a:t>
                      </a:r>
                      <a:r>
                        <a:rPr lang="en-US" sz="2800" b="1" i="0" u="none">
                          <a:solidFill>
                            <a:schemeClr val="dk1"/>
                          </a:solidFill>
                          <a:latin typeface="Times New Roman"/>
                          <a:ea typeface="Times New Roman"/>
                          <a:cs typeface="Times New Roman"/>
                          <a:sym typeface="Times New Roman"/>
                        </a:rPr>
                        <a:t>30</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3"/>
                  </a:ext>
                </a:extLst>
              </a:tr>
              <a:tr h="676275">
                <a:tc>
                  <a:txBody>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$2</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Times New Roman"/>
                        <a:buNone/>
                      </a:pPr>
                      <a:r>
                        <a:rPr lang="en-US" sz="2800" b="1">
                          <a:solidFill>
                            <a:schemeClr val="dk1"/>
                          </a:solidFill>
                          <a:latin typeface="Times New Roman"/>
                          <a:ea typeface="Times New Roman"/>
                          <a:cs typeface="Times New Roman"/>
                          <a:sym typeface="Times New Roman"/>
                        </a:rPr>
                        <a:t>  </a:t>
                      </a:r>
                      <a:r>
                        <a:rPr lang="en-US" sz="2800" b="1" i="0" u="none">
                          <a:solidFill>
                            <a:schemeClr val="dk1"/>
                          </a:solidFill>
                          <a:latin typeface="Times New Roman"/>
                          <a:ea typeface="Times New Roman"/>
                          <a:cs typeface="Times New Roman"/>
                          <a:sym typeface="Times New Roman"/>
                        </a:rPr>
                        <a:t>50</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4"/>
                  </a:ext>
                </a:extLst>
              </a:tr>
              <a:tr h="677850">
                <a:tc>
                  <a:txBody>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dirty="0">
                          <a:solidFill>
                            <a:schemeClr val="dk1"/>
                          </a:solidFill>
                          <a:latin typeface="Times New Roman"/>
                          <a:ea typeface="Times New Roman"/>
                          <a:cs typeface="Times New Roman"/>
                          <a:sym typeface="Times New Roman"/>
                        </a:rPr>
                        <a:t>$1</a:t>
                      </a:r>
                      <a:endParaRPr dirty="0"/>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Times New Roman"/>
                        <a:buNone/>
                      </a:pPr>
                      <a:r>
                        <a:rPr lang="en-US" sz="2800" b="1" dirty="0">
                          <a:solidFill>
                            <a:schemeClr val="dk1"/>
                          </a:solidFill>
                          <a:latin typeface="Times New Roman"/>
                          <a:ea typeface="Times New Roman"/>
                          <a:cs typeface="Times New Roman"/>
                          <a:sym typeface="Times New Roman"/>
                        </a:rPr>
                        <a:t>  </a:t>
                      </a:r>
                      <a:r>
                        <a:rPr lang="en-US" sz="2800" b="1" i="0" u="none" dirty="0">
                          <a:solidFill>
                            <a:schemeClr val="dk1"/>
                          </a:solidFill>
                          <a:latin typeface="Times New Roman"/>
                          <a:ea typeface="Times New Roman"/>
                          <a:cs typeface="Times New Roman"/>
                          <a:sym typeface="Times New Roman"/>
                        </a:rPr>
                        <a:t>80</a:t>
                      </a:r>
                      <a:endParaRPr dirty="0"/>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5"/>
                  </a:ext>
                </a:extLst>
              </a:tr>
            </a:tbl>
          </a:graphicData>
        </a:graphic>
      </p:graphicFrame>
      <p:sp>
        <p:nvSpPr>
          <p:cNvPr id="440" name="Google Shape;440;p49"/>
          <p:cNvSpPr/>
          <p:nvPr/>
        </p:nvSpPr>
        <p:spPr>
          <a:xfrm rot="-360000">
            <a:off x="1731768" y="1784350"/>
            <a:ext cx="3657600" cy="3657600"/>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441" name="Google Shape;441;p49"/>
          <p:cNvSpPr/>
          <p:nvPr/>
        </p:nvSpPr>
        <p:spPr>
          <a:xfrm>
            <a:off x="1622642" y="2106612"/>
            <a:ext cx="152400" cy="152400"/>
          </a:xfrm>
          <a:prstGeom prst="ellipse">
            <a:avLst/>
          </a:prstGeom>
          <a:solidFill>
            <a:srgbClr val="FF0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442" name="Google Shape;442;p49"/>
          <p:cNvSpPr/>
          <p:nvPr/>
        </p:nvSpPr>
        <p:spPr>
          <a:xfrm>
            <a:off x="2096651" y="2740510"/>
            <a:ext cx="152400" cy="152400"/>
          </a:xfrm>
          <a:prstGeom prst="ellipse">
            <a:avLst/>
          </a:prstGeom>
          <a:solidFill>
            <a:srgbClr val="FF0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443" name="Google Shape;443;p49"/>
          <p:cNvSpPr/>
          <p:nvPr/>
        </p:nvSpPr>
        <p:spPr>
          <a:xfrm>
            <a:off x="2803957" y="3460750"/>
            <a:ext cx="152400" cy="152400"/>
          </a:xfrm>
          <a:prstGeom prst="ellipse">
            <a:avLst/>
          </a:prstGeom>
          <a:solidFill>
            <a:srgbClr val="FF0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444" name="Google Shape;444;p49"/>
          <p:cNvSpPr/>
          <p:nvPr/>
        </p:nvSpPr>
        <p:spPr>
          <a:xfrm>
            <a:off x="3860237" y="4303325"/>
            <a:ext cx="152400" cy="152400"/>
          </a:xfrm>
          <a:prstGeom prst="ellipse">
            <a:avLst/>
          </a:prstGeom>
          <a:solidFill>
            <a:srgbClr val="FF0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445" name="Google Shape;445;p49"/>
          <p:cNvSpPr/>
          <p:nvPr/>
        </p:nvSpPr>
        <p:spPr>
          <a:xfrm>
            <a:off x="5386892" y="5105400"/>
            <a:ext cx="152400" cy="152400"/>
          </a:xfrm>
          <a:prstGeom prst="ellipse">
            <a:avLst/>
          </a:prstGeom>
          <a:solidFill>
            <a:srgbClr val="FF0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446" name="Google Shape;446;p49"/>
          <p:cNvSpPr txBox="1"/>
          <p:nvPr/>
        </p:nvSpPr>
        <p:spPr>
          <a:xfrm>
            <a:off x="4581353" y="5209181"/>
            <a:ext cx="1763477" cy="51911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dirty="0">
                <a:solidFill>
                  <a:schemeClr val="dk1"/>
                </a:solidFill>
                <a:latin typeface="Arial"/>
                <a:ea typeface="Arial"/>
                <a:cs typeface="Arial"/>
                <a:sym typeface="Arial"/>
              </a:rPr>
              <a:t>Demand</a:t>
            </a:r>
            <a:endParaRPr dirty="0"/>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grpSp>
        <p:nvGrpSpPr>
          <p:cNvPr id="429" name="Google Shape;429;p49"/>
          <p:cNvGrpSpPr/>
          <p:nvPr/>
        </p:nvGrpSpPr>
        <p:grpSpPr>
          <a:xfrm>
            <a:off x="1068743" y="1649412"/>
            <a:ext cx="4608512" cy="4262437"/>
            <a:chOff x="2338387" y="1504950"/>
            <a:chExt cx="4745037" cy="4324350"/>
          </a:xfrm>
        </p:grpSpPr>
        <p:cxnSp>
          <p:nvCxnSpPr>
            <p:cNvPr id="430" name="Google Shape;430;p49"/>
            <p:cNvCxnSpPr/>
            <p:nvPr/>
          </p:nvCxnSpPr>
          <p:spPr>
            <a:xfrm>
              <a:off x="2363787" y="1504950"/>
              <a:ext cx="0" cy="4324350"/>
            </a:xfrm>
            <a:prstGeom prst="straightConnector1">
              <a:avLst/>
            </a:prstGeom>
            <a:noFill/>
            <a:ln w="50800" cap="flat" cmpd="sng">
              <a:solidFill>
                <a:schemeClr val="dk1"/>
              </a:solidFill>
              <a:prstDash val="solid"/>
              <a:miter lim="800000"/>
              <a:headEnd type="none" w="sm" len="sm"/>
              <a:tailEnd type="none" w="sm" len="sm"/>
            </a:ln>
          </p:spPr>
        </p:cxnSp>
        <p:cxnSp>
          <p:nvCxnSpPr>
            <p:cNvPr id="431" name="Google Shape;431;p49"/>
            <p:cNvCxnSpPr/>
            <p:nvPr/>
          </p:nvCxnSpPr>
          <p:spPr>
            <a:xfrm>
              <a:off x="2338387" y="5802312"/>
              <a:ext cx="4745037" cy="0"/>
            </a:xfrm>
            <a:prstGeom prst="straightConnector1">
              <a:avLst/>
            </a:prstGeom>
            <a:noFill/>
            <a:ln w="50800" cap="flat" cmpd="sng">
              <a:solidFill>
                <a:schemeClr val="dk1"/>
              </a:solidFill>
              <a:prstDash val="solid"/>
              <a:miter lim="800000"/>
              <a:headEnd type="none" w="sm" len="sm"/>
              <a:tailEnd type="none" w="sm" len="sm"/>
            </a:ln>
          </p:spPr>
        </p:cxnSp>
      </p:grpSp>
      <p:sp>
        <p:nvSpPr>
          <p:cNvPr id="432" name="Google Shape;432;p49"/>
          <p:cNvSpPr txBox="1"/>
          <p:nvPr/>
        </p:nvSpPr>
        <p:spPr>
          <a:xfrm>
            <a:off x="5747298" y="6110288"/>
            <a:ext cx="460375" cy="51911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Q</a:t>
            </a:r>
            <a:endParaRPr/>
          </a:p>
        </p:txBody>
      </p:sp>
      <p:sp>
        <p:nvSpPr>
          <p:cNvPr id="433" name="Google Shape;433;p49"/>
          <p:cNvSpPr txBox="1"/>
          <p:nvPr/>
        </p:nvSpPr>
        <p:spPr>
          <a:xfrm flipH="1">
            <a:off x="345287" y="1828800"/>
            <a:ext cx="545369" cy="366236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$5</a:t>
            </a:r>
            <a:endParaRPr dirty="0"/>
          </a:p>
          <a:p>
            <a:pPr marL="0" marR="0" lvl="0" indent="0" algn="r" rtl="0">
              <a:lnSpc>
                <a:spcPct val="100000"/>
              </a:lnSpc>
              <a:spcBef>
                <a:spcPts val="0"/>
              </a:spcBef>
              <a:spcAft>
                <a:spcPts val="0"/>
              </a:spcAft>
              <a:buClr>
                <a:schemeClr val="dk1"/>
              </a:buClr>
              <a:buSzPts val="1800"/>
              <a:buFont typeface="Times New Roman"/>
              <a:buNone/>
            </a:pPr>
            <a:endParaRPr sz="1800" b="1" i="0" u="none" dirty="0">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Times New Roman"/>
              <a:buNone/>
            </a:pPr>
            <a:endParaRPr sz="1800" b="1" i="0" u="none" dirty="0">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4</a:t>
            </a:r>
            <a:endParaRPr dirty="0"/>
          </a:p>
          <a:p>
            <a:pPr marL="0" marR="0" lvl="0" indent="0" algn="r" rtl="0">
              <a:lnSpc>
                <a:spcPct val="100000"/>
              </a:lnSpc>
              <a:spcBef>
                <a:spcPts val="0"/>
              </a:spcBef>
              <a:spcAft>
                <a:spcPts val="0"/>
              </a:spcAft>
              <a:buClr>
                <a:schemeClr val="dk1"/>
              </a:buClr>
              <a:buSzPts val="1800"/>
              <a:buFont typeface="Times New Roman"/>
              <a:buNone/>
            </a:pPr>
            <a:endParaRPr sz="1800" b="1" i="0" u="none" dirty="0">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Times New Roman"/>
              <a:buNone/>
            </a:pPr>
            <a:endParaRPr sz="1800" b="1" i="0" u="none" dirty="0">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3</a:t>
            </a:r>
            <a:endParaRPr dirty="0"/>
          </a:p>
          <a:p>
            <a:pPr marL="0" marR="0" lvl="0" indent="0" algn="r" rtl="0">
              <a:lnSpc>
                <a:spcPct val="100000"/>
              </a:lnSpc>
              <a:spcBef>
                <a:spcPts val="0"/>
              </a:spcBef>
              <a:spcAft>
                <a:spcPts val="0"/>
              </a:spcAft>
              <a:buClr>
                <a:schemeClr val="dk1"/>
              </a:buClr>
              <a:buSzPts val="1800"/>
              <a:buFont typeface="Times New Roman"/>
              <a:buNone/>
            </a:pPr>
            <a:endParaRPr sz="1800" b="1" i="0" u="none" dirty="0">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Times New Roman"/>
              <a:buNone/>
            </a:pPr>
            <a:endParaRPr sz="1800" b="1" i="0" u="none" dirty="0">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2</a:t>
            </a:r>
            <a:endParaRPr dirty="0"/>
          </a:p>
          <a:p>
            <a:pPr marL="0" marR="0" lvl="0" indent="0" algn="r" rtl="0">
              <a:lnSpc>
                <a:spcPct val="100000"/>
              </a:lnSpc>
              <a:spcBef>
                <a:spcPts val="0"/>
              </a:spcBef>
              <a:spcAft>
                <a:spcPts val="0"/>
              </a:spcAft>
              <a:buClr>
                <a:schemeClr val="dk1"/>
              </a:buClr>
              <a:buSzPts val="1800"/>
              <a:buFont typeface="Times New Roman"/>
              <a:buNone/>
            </a:pPr>
            <a:endParaRPr sz="1800" b="1" i="0" u="none" dirty="0">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Times New Roman"/>
              <a:buNone/>
            </a:pPr>
            <a:endParaRPr sz="1800" b="1" i="0" u="none" dirty="0">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1</a:t>
            </a:r>
            <a:endParaRPr dirty="0"/>
          </a:p>
        </p:txBody>
      </p:sp>
      <p:sp>
        <p:nvSpPr>
          <p:cNvPr id="434" name="Google Shape;434;p49"/>
          <p:cNvSpPr txBox="1"/>
          <p:nvPr/>
        </p:nvSpPr>
        <p:spPr>
          <a:xfrm>
            <a:off x="24541" y="1084113"/>
            <a:ext cx="2301875" cy="522287"/>
          </a:xfrm>
          <a:prstGeom prst="rect">
            <a:avLst/>
          </a:prstGeom>
          <a:noFill/>
          <a:ln>
            <a:noFill/>
          </a:ln>
        </p:spPr>
        <p:txBody>
          <a:bodyPr spcFirstLastPara="1" wrap="square" lIns="92075" tIns="46025" rIns="92075" bIns="46025"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000" b="1" i="0" u="none" dirty="0">
                <a:solidFill>
                  <a:schemeClr val="dk1"/>
                </a:solidFill>
                <a:latin typeface="Arial"/>
                <a:ea typeface="Arial"/>
                <a:cs typeface="Arial"/>
                <a:sym typeface="Arial"/>
              </a:rPr>
              <a:t>Price of Chocolate</a:t>
            </a:r>
            <a:endParaRPr sz="2000" dirty="0"/>
          </a:p>
        </p:txBody>
      </p:sp>
      <p:sp>
        <p:nvSpPr>
          <p:cNvPr id="435" name="Google Shape;435;p49"/>
          <p:cNvSpPr txBox="1"/>
          <p:nvPr/>
        </p:nvSpPr>
        <p:spPr>
          <a:xfrm>
            <a:off x="1550624" y="6174982"/>
            <a:ext cx="3824344" cy="463550"/>
          </a:xfrm>
          <a:prstGeom prst="rect">
            <a:avLst/>
          </a:prstGeom>
          <a:noFill/>
          <a:ln>
            <a:noFill/>
          </a:ln>
        </p:spPr>
        <p:txBody>
          <a:bodyPr spcFirstLastPara="1" wrap="square" lIns="92075" tIns="46025" rIns="92075" bIns="46025" anchor="ctr"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dirty="0">
                <a:solidFill>
                  <a:schemeClr val="dk1"/>
                </a:solidFill>
                <a:latin typeface="Arial"/>
                <a:ea typeface="Arial"/>
                <a:cs typeface="Arial"/>
                <a:sym typeface="Arial"/>
              </a:rPr>
              <a:t>Quantity of </a:t>
            </a:r>
            <a:r>
              <a:rPr lang="en-US" sz="2400" b="1" dirty="0">
                <a:solidFill>
                  <a:schemeClr val="dk1"/>
                </a:solidFill>
                <a:latin typeface="Arial"/>
                <a:ea typeface="Arial"/>
                <a:cs typeface="Arial"/>
                <a:sym typeface="Arial"/>
              </a:rPr>
              <a:t>Chocolate</a:t>
            </a:r>
            <a:endParaRPr dirty="0"/>
          </a:p>
        </p:txBody>
      </p:sp>
      <p:sp>
        <p:nvSpPr>
          <p:cNvPr id="436" name="Google Shape;436;p49"/>
          <p:cNvSpPr txBox="1"/>
          <p:nvPr/>
        </p:nvSpPr>
        <p:spPr>
          <a:xfrm>
            <a:off x="5539292" y="1066148"/>
            <a:ext cx="3580167" cy="946150"/>
          </a:xfrm>
          <a:prstGeom prst="rect">
            <a:avLst/>
          </a:prstGeom>
          <a:noFill/>
          <a:ln>
            <a:noFill/>
          </a:ln>
        </p:spPr>
        <p:txBody>
          <a:bodyPr spcFirstLastPara="1" wrap="square" lIns="92075" tIns="46025" rIns="92075" bIns="46025" anchor="t" anchorCtr="0">
            <a:noAutofit/>
          </a:bodyPr>
          <a:lstStyle/>
          <a:p>
            <a:pPr marL="0" marR="0" lvl="0" indent="0" algn="ctr" rtl="0">
              <a:lnSpc>
                <a:spcPct val="100000"/>
              </a:lnSpc>
              <a:spcBef>
                <a:spcPts val="0"/>
              </a:spcBef>
              <a:spcAft>
                <a:spcPts val="0"/>
              </a:spcAft>
              <a:buClr>
                <a:srgbClr val="990000"/>
              </a:buClr>
              <a:buSzPts val="2800"/>
              <a:buFont typeface="Times New Roman"/>
              <a:buNone/>
            </a:pPr>
            <a:r>
              <a:rPr lang="en-US" sz="2800" b="1" i="0" u="none" dirty="0">
                <a:solidFill>
                  <a:srgbClr val="004080"/>
                </a:solidFill>
                <a:latin typeface="Times New Roman"/>
                <a:ea typeface="Times New Roman"/>
                <a:cs typeface="Times New Roman"/>
                <a:sym typeface="Times New Roman"/>
              </a:rPr>
              <a:t>Demand Schedule</a:t>
            </a:r>
            <a:endParaRPr dirty="0">
              <a:solidFill>
                <a:srgbClr val="004080"/>
              </a:solidFill>
            </a:endParaRPr>
          </a:p>
        </p:txBody>
      </p:sp>
      <p:sp>
        <p:nvSpPr>
          <p:cNvPr id="437" name="Google Shape;437;p49"/>
          <p:cNvSpPr txBox="1"/>
          <p:nvPr/>
        </p:nvSpPr>
        <p:spPr>
          <a:xfrm>
            <a:off x="1400968" y="5964045"/>
            <a:ext cx="4529137"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dirty="0">
                <a:solidFill>
                  <a:schemeClr val="dk1"/>
                </a:solidFill>
                <a:latin typeface="Arial"/>
                <a:ea typeface="Arial"/>
                <a:cs typeface="Arial"/>
                <a:sym typeface="Arial"/>
              </a:rPr>
              <a:t>10     20     30     40     50     60     70     80</a:t>
            </a:r>
            <a:endParaRPr dirty="0"/>
          </a:p>
        </p:txBody>
      </p:sp>
      <p:sp>
        <p:nvSpPr>
          <p:cNvPr id="440" name="Google Shape;440;p49"/>
          <p:cNvSpPr/>
          <p:nvPr/>
        </p:nvSpPr>
        <p:spPr>
          <a:xfrm rot="-360000">
            <a:off x="1731768" y="1784350"/>
            <a:ext cx="3657600" cy="3657600"/>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441" name="Google Shape;441;p49"/>
          <p:cNvSpPr/>
          <p:nvPr/>
        </p:nvSpPr>
        <p:spPr>
          <a:xfrm>
            <a:off x="1622642" y="2106612"/>
            <a:ext cx="152400" cy="152400"/>
          </a:xfrm>
          <a:prstGeom prst="ellipse">
            <a:avLst/>
          </a:prstGeom>
          <a:solidFill>
            <a:srgbClr val="FF0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442" name="Google Shape;442;p49"/>
          <p:cNvSpPr/>
          <p:nvPr/>
        </p:nvSpPr>
        <p:spPr>
          <a:xfrm>
            <a:off x="2096651" y="2740510"/>
            <a:ext cx="152400" cy="152400"/>
          </a:xfrm>
          <a:prstGeom prst="ellipse">
            <a:avLst/>
          </a:prstGeom>
          <a:solidFill>
            <a:srgbClr val="FF0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443" name="Google Shape;443;p49"/>
          <p:cNvSpPr/>
          <p:nvPr/>
        </p:nvSpPr>
        <p:spPr>
          <a:xfrm>
            <a:off x="2803957" y="3460750"/>
            <a:ext cx="152400" cy="152400"/>
          </a:xfrm>
          <a:prstGeom prst="ellipse">
            <a:avLst/>
          </a:prstGeom>
          <a:solidFill>
            <a:srgbClr val="FF0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444" name="Google Shape;444;p49"/>
          <p:cNvSpPr/>
          <p:nvPr/>
        </p:nvSpPr>
        <p:spPr>
          <a:xfrm>
            <a:off x="3860237" y="4303325"/>
            <a:ext cx="152400" cy="152400"/>
          </a:xfrm>
          <a:prstGeom prst="ellipse">
            <a:avLst/>
          </a:prstGeom>
          <a:solidFill>
            <a:srgbClr val="FF0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445" name="Google Shape;445;p49"/>
          <p:cNvSpPr/>
          <p:nvPr/>
        </p:nvSpPr>
        <p:spPr>
          <a:xfrm>
            <a:off x="5386892" y="5105400"/>
            <a:ext cx="152400" cy="152400"/>
          </a:xfrm>
          <a:prstGeom prst="ellipse">
            <a:avLst/>
          </a:prstGeom>
          <a:solidFill>
            <a:srgbClr val="FF0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446" name="Google Shape;446;p49"/>
          <p:cNvSpPr txBox="1"/>
          <p:nvPr/>
        </p:nvSpPr>
        <p:spPr>
          <a:xfrm>
            <a:off x="4581353" y="5209181"/>
            <a:ext cx="1763477" cy="519112"/>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dirty="0">
                <a:solidFill>
                  <a:schemeClr val="dk1"/>
                </a:solidFill>
                <a:latin typeface="Arial"/>
                <a:ea typeface="Arial"/>
                <a:cs typeface="Arial"/>
                <a:sym typeface="Arial"/>
              </a:rPr>
              <a:t>Demand</a:t>
            </a:r>
            <a:endParaRPr dirty="0"/>
          </a:p>
        </p:txBody>
      </p:sp>
      <p:sp>
        <p:nvSpPr>
          <p:cNvPr id="19" name="Google Shape;635;p56">
            <a:extLst>
              <a:ext uri="{FF2B5EF4-FFF2-40B4-BE49-F238E27FC236}">
                <a16:creationId xmlns:a16="http://schemas.microsoft.com/office/drawing/2014/main" xmlns="" id="{3AF38533-01E7-4818-896F-CC301605AFFB}"/>
              </a:ext>
            </a:extLst>
          </p:cNvPr>
          <p:cNvSpPr txBox="1">
            <a:spLocks noGrp="1"/>
          </p:cNvSpPr>
          <p:nvPr>
            <p:ph type="title"/>
          </p:nvPr>
        </p:nvSpPr>
        <p:spPr>
          <a:xfrm>
            <a:off x="228600" y="120650"/>
            <a:ext cx="8629650" cy="862012"/>
          </a:xfrm>
          <a:prstGeom prst="rect">
            <a:avLst/>
          </a:prstGeom>
          <a:no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chemeClr val="dk2"/>
              </a:buClr>
              <a:buSzPts val="5200"/>
              <a:buFont typeface="Times New Roman"/>
              <a:buNone/>
            </a:pPr>
            <a:r>
              <a:rPr lang="en-US" b="1" i="0" u="none" strike="noStrike" cap="none" dirty="0">
                <a:solidFill>
                  <a:schemeClr val="dk2"/>
                </a:solidFill>
                <a:latin typeface="Times New Roman"/>
                <a:ea typeface="Times New Roman"/>
                <a:cs typeface="Times New Roman"/>
                <a:sym typeface="Times New Roman"/>
              </a:rPr>
              <a:t>Change in Demand</a:t>
            </a:r>
            <a:endParaRPr dirty="0"/>
          </a:p>
        </p:txBody>
      </p:sp>
      <p:sp>
        <p:nvSpPr>
          <p:cNvPr id="20" name="Google Shape;661;p56">
            <a:extLst>
              <a:ext uri="{FF2B5EF4-FFF2-40B4-BE49-F238E27FC236}">
                <a16:creationId xmlns:a16="http://schemas.microsoft.com/office/drawing/2014/main" xmlns="" id="{CF7A7DE5-3598-459E-AE97-D2F39DA7C5ED}"/>
              </a:ext>
            </a:extLst>
          </p:cNvPr>
          <p:cNvSpPr/>
          <p:nvPr/>
        </p:nvSpPr>
        <p:spPr>
          <a:xfrm rot="-360000">
            <a:off x="1458895" y="2855767"/>
            <a:ext cx="2667000" cy="2667000"/>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1" name="Google Shape;662;p56">
            <a:extLst>
              <a:ext uri="{FF2B5EF4-FFF2-40B4-BE49-F238E27FC236}">
                <a16:creationId xmlns:a16="http://schemas.microsoft.com/office/drawing/2014/main" xmlns="" id="{CEBF2840-B320-4A19-8559-BFF855EA2D1A}"/>
              </a:ext>
            </a:extLst>
          </p:cNvPr>
          <p:cNvSpPr/>
          <p:nvPr/>
        </p:nvSpPr>
        <p:spPr>
          <a:xfrm>
            <a:off x="1216102" y="2871489"/>
            <a:ext cx="152400" cy="152400"/>
          </a:xfrm>
          <a:prstGeom prst="ellipse">
            <a:avLst/>
          </a:prstGeom>
          <a:solidFill>
            <a:srgbClr val="FF0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2" name="Google Shape;663;p56">
            <a:extLst>
              <a:ext uri="{FF2B5EF4-FFF2-40B4-BE49-F238E27FC236}">
                <a16:creationId xmlns:a16="http://schemas.microsoft.com/office/drawing/2014/main" xmlns="" id="{E58F3129-9E06-4931-8FF2-0A8491A35CA1}"/>
              </a:ext>
            </a:extLst>
          </p:cNvPr>
          <p:cNvSpPr/>
          <p:nvPr/>
        </p:nvSpPr>
        <p:spPr>
          <a:xfrm>
            <a:off x="1724829" y="3552050"/>
            <a:ext cx="152400" cy="152400"/>
          </a:xfrm>
          <a:prstGeom prst="ellipse">
            <a:avLst/>
          </a:prstGeom>
          <a:solidFill>
            <a:srgbClr val="FF0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3" name="Google Shape;664;p56">
            <a:extLst>
              <a:ext uri="{FF2B5EF4-FFF2-40B4-BE49-F238E27FC236}">
                <a16:creationId xmlns:a16="http://schemas.microsoft.com/office/drawing/2014/main" xmlns="" id="{722C97DB-C7EC-4907-B08C-9BC8E5194374}"/>
              </a:ext>
            </a:extLst>
          </p:cNvPr>
          <p:cNvSpPr/>
          <p:nvPr/>
        </p:nvSpPr>
        <p:spPr>
          <a:xfrm flipV="1">
            <a:off x="2667949" y="4429596"/>
            <a:ext cx="169433" cy="188525"/>
          </a:xfrm>
          <a:prstGeom prst="ellipse">
            <a:avLst/>
          </a:prstGeom>
          <a:solidFill>
            <a:srgbClr val="FF0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4" name="Google Shape;665;p56">
            <a:extLst>
              <a:ext uri="{FF2B5EF4-FFF2-40B4-BE49-F238E27FC236}">
                <a16:creationId xmlns:a16="http://schemas.microsoft.com/office/drawing/2014/main" xmlns="" id="{A0A252C3-45EB-4EA8-8478-EBB0211E3B0D}"/>
              </a:ext>
            </a:extLst>
          </p:cNvPr>
          <p:cNvSpPr/>
          <p:nvPr/>
        </p:nvSpPr>
        <p:spPr>
          <a:xfrm>
            <a:off x="4181779" y="5338762"/>
            <a:ext cx="152400" cy="152400"/>
          </a:xfrm>
          <a:prstGeom prst="ellipse">
            <a:avLst/>
          </a:prstGeom>
          <a:solidFill>
            <a:srgbClr val="FF0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5" name="Google Shape;658;p56">
            <a:extLst>
              <a:ext uri="{FF2B5EF4-FFF2-40B4-BE49-F238E27FC236}">
                <a16:creationId xmlns:a16="http://schemas.microsoft.com/office/drawing/2014/main" xmlns="" id="{DA4FE3F3-4A25-4433-8AA9-F71E2A7DF4CE}"/>
              </a:ext>
            </a:extLst>
          </p:cNvPr>
          <p:cNvSpPr/>
          <p:nvPr/>
        </p:nvSpPr>
        <p:spPr>
          <a:xfrm rot="10800000">
            <a:off x="2363149" y="3808267"/>
            <a:ext cx="609600" cy="381000"/>
          </a:xfrm>
          <a:prstGeom prst="rightArrow">
            <a:avLst>
              <a:gd name="adj1" fmla="val 50000"/>
              <a:gd name="adj2" fmla="val 50000"/>
            </a:avLst>
          </a:prstGeom>
          <a:solidFill>
            <a:srgbClr val="FF00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aphicFrame>
        <p:nvGraphicFramePr>
          <p:cNvPr id="26" name="Google Shape;634;p56">
            <a:extLst>
              <a:ext uri="{FF2B5EF4-FFF2-40B4-BE49-F238E27FC236}">
                <a16:creationId xmlns:a16="http://schemas.microsoft.com/office/drawing/2014/main" xmlns="" id="{9ADC51B0-DD7A-4502-A66F-A9530C07C1EC}"/>
              </a:ext>
            </a:extLst>
          </p:cNvPr>
          <p:cNvGraphicFramePr/>
          <p:nvPr>
            <p:extLst>
              <p:ext uri="{D42A27DB-BD31-4B8C-83A1-F6EECF244321}">
                <p14:modId xmlns:p14="http://schemas.microsoft.com/office/powerpoint/2010/main" val="3060760669"/>
              </p:ext>
            </p:extLst>
          </p:nvPr>
        </p:nvGraphicFramePr>
        <p:xfrm>
          <a:off x="6424893" y="1790545"/>
          <a:ext cx="2327275" cy="4173500"/>
        </p:xfrm>
        <a:graphic>
          <a:graphicData uri="http://schemas.openxmlformats.org/drawingml/2006/table">
            <a:tbl>
              <a:tblPr>
                <a:noFill/>
              </a:tblPr>
              <a:tblGrid>
                <a:gridCol w="971550">
                  <a:extLst>
                    <a:ext uri="{9D8B030D-6E8A-4147-A177-3AD203B41FA5}">
                      <a16:colId xmlns:a16="http://schemas.microsoft.com/office/drawing/2014/main" xmlns="" val="20000"/>
                    </a:ext>
                  </a:extLst>
                </a:gridCol>
                <a:gridCol w="1355725">
                  <a:extLst>
                    <a:ext uri="{9D8B030D-6E8A-4147-A177-3AD203B41FA5}">
                      <a16:colId xmlns:a16="http://schemas.microsoft.com/office/drawing/2014/main" xmlns="" val="20001"/>
                    </a:ext>
                  </a:extLst>
                </a:gridCol>
              </a:tblGrid>
              <a:tr h="762000">
                <a:tc>
                  <a:txBody>
                    <a:bodyPr/>
                    <a:lstStyle/>
                    <a:p>
                      <a:pPr marL="0" marR="0" lvl="0" indent="0" algn="ctr" rtl="0">
                        <a:lnSpc>
                          <a:spcPct val="100000"/>
                        </a:lnSpc>
                        <a:spcBef>
                          <a:spcPts val="0"/>
                        </a:spcBef>
                        <a:spcAft>
                          <a:spcPts val="0"/>
                        </a:spcAft>
                        <a:buClr>
                          <a:schemeClr val="dk1"/>
                        </a:buClr>
                        <a:buSzPts val="2000"/>
                        <a:buFont typeface="Times New Roman"/>
                        <a:buNone/>
                      </a:pPr>
                      <a:r>
                        <a:rPr lang="en-US" sz="2000" b="1" i="0" u="none" dirty="0">
                          <a:solidFill>
                            <a:schemeClr val="dk1"/>
                          </a:solidFill>
                          <a:latin typeface="Times New Roman"/>
                          <a:ea typeface="Times New Roman"/>
                          <a:cs typeface="Times New Roman"/>
                          <a:sym typeface="Times New Roman"/>
                        </a:rPr>
                        <a:t>Price</a:t>
                      </a:r>
                      <a:endParaRPr dirty="0"/>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imes New Roman"/>
                        <a:buNone/>
                      </a:pPr>
                      <a:r>
                        <a:rPr lang="en-US" sz="2000" b="1" i="0" u="none">
                          <a:solidFill>
                            <a:schemeClr val="dk1"/>
                          </a:solidFill>
                          <a:latin typeface="Times New Roman"/>
                          <a:ea typeface="Times New Roman"/>
                          <a:cs typeface="Times New Roman"/>
                          <a:sym typeface="Times New Roman"/>
                        </a:rPr>
                        <a:t>Quantity</a:t>
                      </a:r>
                      <a:endParaRPr/>
                    </a:p>
                    <a:p>
                      <a:pPr marL="0" marR="0" lvl="0" indent="0" algn="ctr" rtl="0">
                        <a:lnSpc>
                          <a:spcPct val="100000"/>
                        </a:lnSpc>
                        <a:spcBef>
                          <a:spcPts val="400"/>
                        </a:spcBef>
                        <a:spcAft>
                          <a:spcPts val="0"/>
                        </a:spcAft>
                        <a:buClr>
                          <a:schemeClr val="dk1"/>
                        </a:buClr>
                        <a:buSzPts val="2000"/>
                        <a:buFont typeface="Times New Roman"/>
                        <a:buNone/>
                      </a:pPr>
                      <a:r>
                        <a:rPr lang="en-US" sz="2000" b="1" i="0" u="none">
                          <a:solidFill>
                            <a:schemeClr val="dk1"/>
                          </a:solidFill>
                          <a:latin typeface="Times New Roman"/>
                          <a:ea typeface="Times New Roman"/>
                          <a:cs typeface="Times New Roman"/>
                          <a:sym typeface="Times New Roman"/>
                        </a:rPr>
                        <a:t>Demanded</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0"/>
                  </a:ext>
                </a:extLst>
              </a:tr>
              <a:tr h="676275">
                <a:tc>
                  <a:txBody>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$5</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b="1" dirty="0">
                          <a:solidFill>
                            <a:schemeClr val="dk1"/>
                          </a:solidFill>
                          <a:latin typeface="Times New Roman"/>
                          <a:ea typeface="Times New Roman"/>
                          <a:cs typeface="Times New Roman"/>
                          <a:sym typeface="Times New Roman"/>
                        </a:rPr>
                        <a:t> </a:t>
                      </a:r>
                      <a:r>
                        <a:rPr lang="en-US" sz="2800" dirty="0">
                          <a:solidFill>
                            <a:schemeClr val="dk1"/>
                          </a:solidFill>
                          <a:latin typeface="Times New Roman"/>
                          <a:ea typeface="Times New Roman"/>
                          <a:cs typeface="Times New Roman"/>
                          <a:sym typeface="Times New Roman"/>
                        </a:rPr>
                        <a:t>10</a:t>
                      </a:r>
                      <a:r>
                        <a:rPr lang="en-US" sz="2800" b="1" dirty="0">
                          <a:solidFill>
                            <a:schemeClr val="dk1"/>
                          </a:solidFill>
                          <a:latin typeface="Times New Roman"/>
                          <a:ea typeface="Times New Roman"/>
                          <a:cs typeface="Times New Roman"/>
                          <a:sym typeface="Times New Roman"/>
                        </a:rPr>
                        <a:t>  </a:t>
                      </a:r>
                      <a:r>
                        <a:rPr lang="en-US" sz="2800" b="1" i="0" u="none" dirty="0">
                          <a:solidFill>
                            <a:schemeClr val="dk1"/>
                          </a:solidFill>
                          <a:latin typeface="Times New Roman"/>
                          <a:ea typeface="Times New Roman"/>
                          <a:cs typeface="Times New Roman"/>
                          <a:sym typeface="Times New Roman"/>
                        </a:rPr>
                        <a:t>0</a:t>
                      </a:r>
                      <a:endParaRPr dirty="0"/>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1"/>
                  </a:ext>
                </a:extLst>
              </a:tr>
              <a:tr h="703250">
                <a:tc>
                  <a:txBody>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$4</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a:solidFill>
                            <a:schemeClr val="dk1"/>
                          </a:solidFill>
                          <a:latin typeface="Times New Roman"/>
                          <a:ea typeface="Times New Roman"/>
                          <a:cs typeface="Times New Roman"/>
                          <a:sym typeface="Times New Roman"/>
                        </a:rPr>
                        <a:t>20 </a:t>
                      </a:r>
                      <a:r>
                        <a:rPr lang="en-US" sz="2800" b="1">
                          <a:solidFill>
                            <a:schemeClr val="dk1"/>
                          </a:solidFill>
                          <a:latin typeface="Times New Roman"/>
                          <a:ea typeface="Times New Roman"/>
                          <a:cs typeface="Times New Roman"/>
                          <a:sym typeface="Times New Roman"/>
                        </a:rPr>
                        <a:t> </a:t>
                      </a:r>
                      <a:r>
                        <a:rPr lang="en-US" sz="2800" b="1" i="0" u="none">
                          <a:solidFill>
                            <a:schemeClr val="dk1"/>
                          </a:solidFill>
                          <a:latin typeface="Times New Roman"/>
                          <a:ea typeface="Times New Roman"/>
                          <a:cs typeface="Times New Roman"/>
                          <a:sym typeface="Times New Roman"/>
                        </a:rPr>
                        <a:t>5</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2"/>
                  </a:ext>
                </a:extLst>
              </a:tr>
              <a:tr h="677850">
                <a:tc>
                  <a:txBody>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$3</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a:solidFill>
                            <a:schemeClr val="dk1"/>
                          </a:solidFill>
                          <a:latin typeface="Times New Roman"/>
                          <a:ea typeface="Times New Roman"/>
                          <a:cs typeface="Times New Roman"/>
                          <a:sym typeface="Times New Roman"/>
                        </a:rPr>
                        <a:t>30</a:t>
                      </a:r>
                      <a:r>
                        <a:rPr lang="en-US" sz="2800" b="1">
                          <a:solidFill>
                            <a:schemeClr val="dk1"/>
                          </a:solidFill>
                          <a:latin typeface="Times New Roman"/>
                          <a:ea typeface="Times New Roman"/>
                          <a:cs typeface="Times New Roman"/>
                          <a:sym typeface="Times New Roman"/>
                        </a:rPr>
                        <a:t>  </a:t>
                      </a:r>
                      <a:r>
                        <a:rPr lang="en-US" sz="2800" b="1" i="0" u="none">
                          <a:solidFill>
                            <a:schemeClr val="dk1"/>
                          </a:solidFill>
                          <a:latin typeface="Times New Roman"/>
                          <a:ea typeface="Times New Roman"/>
                          <a:cs typeface="Times New Roman"/>
                          <a:sym typeface="Times New Roman"/>
                        </a:rPr>
                        <a:t>20</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3"/>
                  </a:ext>
                </a:extLst>
              </a:tr>
              <a:tr h="676275">
                <a:tc>
                  <a:txBody>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$2</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800">
                          <a:solidFill>
                            <a:schemeClr val="dk1"/>
                          </a:solidFill>
                          <a:latin typeface="Times New Roman"/>
                          <a:ea typeface="Times New Roman"/>
                          <a:cs typeface="Times New Roman"/>
                          <a:sym typeface="Times New Roman"/>
                        </a:rPr>
                        <a:t>50</a:t>
                      </a:r>
                      <a:r>
                        <a:rPr lang="en-US" sz="2800" b="1">
                          <a:solidFill>
                            <a:schemeClr val="dk1"/>
                          </a:solidFill>
                          <a:latin typeface="Times New Roman"/>
                          <a:ea typeface="Times New Roman"/>
                          <a:cs typeface="Times New Roman"/>
                          <a:sym typeface="Times New Roman"/>
                        </a:rPr>
                        <a:t>  </a:t>
                      </a:r>
                      <a:r>
                        <a:rPr lang="en-US" sz="2800" b="1" i="0" u="none">
                          <a:solidFill>
                            <a:schemeClr val="dk1"/>
                          </a:solidFill>
                          <a:latin typeface="Times New Roman"/>
                          <a:ea typeface="Times New Roman"/>
                          <a:cs typeface="Times New Roman"/>
                          <a:sym typeface="Times New Roman"/>
                        </a:rPr>
                        <a:t>30</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4"/>
                  </a:ext>
                </a:extLst>
              </a:tr>
              <a:tr h="677850">
                <a:tc>
                  <a:txBody>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$1</a:t>
                      </a:r>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Times New Roman"/>
                        <a:buNone/>
                      </a:pPr>
                      <a:r>
                        <a:rPr lang="en-US" sz="2800" dirty="0">
                          <a:solidFill>
                            <a:schemeClr val="dk1"/>
                          </a:solidFill>
                          <a:latin typeface="Times New Roman"/>
                          <a:ea typeface="Times New Roman"/>
                          <a:cs typeface="Times New Roman"/>
                          <a:sym typeface="Times New Roman"/>
                        </a:rPr>
                        <a:t>80</a:t>
                      </a:r>
                      <a:r>
                        <a:rPr lang="en-US" sz="2800" b="1" dirty="0">
                          <a:solidFill>
                            <a:schemeClr val="dk1"/>
                          </a:solidFill>
                          <a:latin typeface="Times New Roman"/>
                          <a:ea typeface="Times New Roman"/>
                          <a:cs typeface="Times New Roman"/>
                          <a:sym typeface="Times New Roman"/>
                        </a:rPr>
                        <a:t>  </a:t>
                      </a:r>
                      <a:r>
                        <a:rPr lang="en-US" sz="2800" b="1" i="0" u="none" dirty="0">
                          <a:solidFill>
                            <a:schemeClr val="dk1"/>
                          </a:solidFill>
                          <a:latin typeface="Times New Roman"/>
                          <a:ea typeface="Times New Roman"/>
                          <a:cs typeface="Times New Roman"/>
                          <a:sym typeface="Times New Roman"/>
                        </a:rPr>
                        <a:t>60</a:t>
                      </a:r>
                      <a:endParaRPr dirty="0"/>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xmlns="" val="10005"/>
                  </a:ext>
                </a:extLst>
              </a:tr>
            </a:tbl>
          </a:graphicData>
        </a:graphic>
      </p:graphicFrame>
      <p:cxnSp>
        <p:nvCxnSpPr>
          <p:cNvPr id="27" name="Google Shape;647;p56">
            <a:extLst>
              <a:ext uri="{FF2B5EF4-FFF2-40B4-BE49-F238E27FC236}">
                <a16:creationId xmlns:a16="http://schemas.microsoft.com/office/drawing/2014/main" xmlns="" id="{F5101118-F378-4235-8FFC-D9B1720A0631}"/>
              </a:ext>
            </a:extLst>
          </p:cNvPr>
          <p:cNvCxnSpPr/>
          <p:nvPr/>
        </p:nvCxnSpPr>
        <p:spPr>
          <a:xfrm rot="10800000" flipH="1">
            <a:off x="7562632" y="2736695"/>
            <a:ext cx="304800" cy="304800"/>
          </a:xfrm>
          <a:prstGeom prst="straightConnector1">
            <a:avLst/>
          </a:prstGeom>
          <a:noFill/>
          <a:ln w="76200" cap="flat" cmpd="sng">
            <a:solidFill>
              <a:srgbClr val="FF0000"/>
            </a:solidFill>
            <a:prstDash val="solid"/>
            <a:miter lim="800000"/>
            <a:headEnd type="none" w="sm" len="sm"/>
            <a:tailEnd type="none" w="sm" len="sm"/>
          </a:ln>
        </p:spPr>
      </p:cxnSp>
      <p:cxnSp>
        <p:nvCxnSpPr>
          <p:cNvPr id="28" name="Google Shape;647;p56">
            <a:extLst>
              <a:ext uri="{FF2B5EF4-FFF2-40B4-BE49-F238E27FC236}">
                <a16:creationId xmlns:a16="http://schemas.microsoft.com/office/drawing/2014/main" xmlns="" id="{9EAFF23B-319D-493C-A554-41FA1A5D7F84}"/>
              </a:ext>
            </a:extLst>
          </p:cNvPr>
          <p:cNvCxnSpPr/>
          <p:nvPr/>
        </p:nvCxnSpPr>
        <p:spPr>
          <a:xfrm rot="10800000" flipH="1">
            <a:off x="7436130" y="3461092"/>
            <a:ext cx="304800" cy="304800"/>
          </a:xfrm>
          <a:prstGeom prst="straightConnector1">
            <a:avLst/>
          </a:prstGeom>
          <a:noFill/>
          <a:ln w="76200" cap="flat" cmpd="sng">
            <a:solidFill>
              <a:srgbClr val="FF0000"/>
            </a:solidFill>
            <a:prstDash val="solid"/>
            <a:miter lim="800000"/>
            <a:headEnd type="none" w="sm" len="sm"/>
            <a:tailEnd type="none" w="sm" len="sm"/>
          </a:ln>
        </p:spPr>
      </p:cxnSp>
      <p:cxnSp>
        <p:nvCxnSpPr>
          <p:cNvPr id="29" name="Google Shape;647;p56">
            <a:extLst>
              <a:ext uri="{FF2B5EF4-FFF2-40B4-BE49-F238E27FC236}">
                <a16:creationId xmlns:a16="http://schemas.microsoft.com/office/drawing/2014/main" xmlns="" id="{4ADCEA39-751E-4DB1-AE99-7A9583C55695}"/>
              </a:ext>
            </a:extLst>
          </p:cNvPr>
          <p:cNvCxnSpPr/>
          <p:nvPr/>
        </p:nvCxnSpPr>
        <p:spPr>
          <a:xfrm rot="10800000" flipH="1">
            <a:off x="7410232" y="4124796"/>
            <a:ext cx="304800" cy="304800"/>
          </a:xfrm>
          <a:prstGeom prst="straightConnector1">
            <a:avLst/>
          </a:prstGeom>
          <a:noFill/>
          <a:ln w="76200" cap="flat" cmpd="sng">
            <a:solidFill>
              <a:srgbClr val="FF0000"/>
            </a:solidFill>
            <a:prstDash val="solid"/>
            <a:miter lim="800000"/>
            <a:headEnd type="none" w="sm" len="sm"/>
            <a:tailEnd type="none" w="sm" len="sm"/>
          </a:ln>
        </p:spPr>
      </p:cxnSp>
      <p:cxnSp>
        <p:nvCxnSpPr>
          <p:cNvPr id="30" name="Google Shape;647;p56">
            <a:extLst>
              <a:ext uri="{FF2B5EF4-FFF2-40B4-BE49-F238E27FC236}">
                <a16:creationId xmlns:a16="http://schemas.microsoft.com/office/drawing/2014/main" xmlns="" id="{3A23C345-0228-41C1-BAA0-D3069C2FDF1D}"/>
              </a:ext>
            </a:extLst>
          </p:cNvPr>
          <p:cNvCxnSpPr/>
          <p:nvPr/>
        </p:nvCxnSpPr>
        <p:spPr>
          <a:xfrm rot="10800000" flipH="1">
            <a:off x="7434367" y="4800600"/>
            <a:ext cx="304800" cy="304800"/>
          </a:xfrm>
          <a:prstGeom prst="straightConnector1">
            <a:avLst/>
          </a:prstGeom>
          <a:noFill/>
          <a:ln w="76200" cap="flat" cmpd="sng">
            <a:solidFill>
              <a:srgbClr val="FF0000"/>
            </a:solidFill>
            <a:prstDash val="solid"/>
            <a:miter lim="800000"/>
            <a:headEnd type="none" w="sm" len="sm"/>
            <a:tailEnd type="none" w="sm" len="sm"/>
          </a:ln>
        </p:spPr>
      </p:cxnSp>
      <p:cxnSp>
        <p:nvCxnSpPr>
          <p:cNvPr id="31" name="Google Shape;647;p56">
            <a:extLst>
              <a:ext uri="{FF2B5EF4-FFF2-40B4-BE49-F238E27FC236}">
                <a16:creationId xmlns:a16="http://schemas.microsoft.com/office/drawing/2014/main" xmlns="" id="{A6891AA1-CCCC-44B0-A004-382934908F99}"/>
              </a:ext>
            </a:extLst>
          </p:cNvPr>
          <p:cNvCxnSpPr/>
          <p:nvPr/>
        </p:nvCxnSpPr>
        <p:spPr>
          <a:xfrm rot="10800000" flipH="1">
            <a:off x="7434367" y="5480544"/>
            <a:ext cx="304800" cy="304800"/>
          </a:xfrm>
          <a:prstGeom prst="straightConnector1">
            <a:avLst/>
          </a:prstGeom>
          <a:noFill/>
          <a:ln w="76200" cap="flat" cmpd="sng">
            <a:solidFill>
              <a:srgbClr val="FF0000"/>
            </a:solidFill>
            <a:prstDash val="solid"/>
            <a:miter lim="800000"/>
            <a:headEnd type="none" w="sm" len="sm"/>
            <a:tailEnd type="none" w="sm" len="sm"/>
          </a:ln>
        </p:spPr>
      </p:cxnSp>
    </p:spTree>
    <p:extLst>
      <p:ext uri="{BB962C8B-B14F-4D97-AF65-F5344CB8AC3E}">
        <p14:creationId xmlns:p14="http://schemas.microsoft.com/office/powerpoint/2010/main" val="19871420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DFC327-B018-4D5F-BA92-13BCD58DE1AE}"/>
              </a:ext>
            </a:extLst>
          </p:cNvPr>
          <p:cNvSpPr>
            <a:spLocks noGrp="1"/>
          </p:cNvSpPr>
          <p:nvPr>
            <p:ph type="title"/>
          </p:nvPr>
        </p:nvSpPr>
        <p:spPr/>
        <p:txBody>
          <a:bodyPr/>
          <a:lstStyle/>
          <a:p>
            <a:r>
              <a:rPr lang="en-US" sz="5400" dirty="0"/>
              <a:t>Coronavirus &amp; Demand</a:t>
            </a:r>
          </a:p>
        </p:txBody>
      </p:sp>
      <p:sp>
        <p:nvSpPr>
          <p:cNvPr id="3" name="Content Placeholder 2">
            <a:extLst>
              <a:ext uri="{FF2B5EF4-FFF2-40B4-BE49-F238E27FC236}">
                <a16:creationId xmlns:a16="http://schemas.microsoft.com/office/drawing/2014/main" xmlns="" id="{A03CFF2D-702D-4957-8E08-AFAB339B5C03}"/>
              </a:ext>
            </a:extLst>
          </p:cNvPr>
          <p:cNvSpPr>
            <a:spLocks noGrp="1"/>
          </p:cNvSpPr>
          <p:nvPr>
            <p:ph idx="1"/>
          </p:nvPr>
        </p:nvSpPr>
        <p:spPr/>
        <p:txBody>
          <a:bodyPr/>
          <a:lstStyle/>
          <a:p>
            <a:endParaRPr lang="en-US" dirty="0"/>
          </a:p>
        </p:txBody>
      </p:sp>
      <p:pic>
        <p:nvPicPr>
          <p:cNvPr id="3074" name="Picture 2" descr="Coronavirus Shortages: 5 Consumer Products Affected by COVID-19">
            <a:extLst>
              <a:ext uri="{FF2B5EF4-FFF2-40B4-BE49-F238E27FC236}">
                <a16:creationId xmlns:a16="http://schemas.microsoft.com/office/drawing/2014/main" xmlns="" id="{E219819A-FC32-4471-962E-F3EED6BC7B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7978" y="2069981"/>
            <a:ext cx="3065970" cy="172460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oronavirus Shortages: 5 Consumer Products Affected by COVID-19">
            <a:extLst>
              <a:ext uri="{FF2B5EF4-FFF2-40B4-BE49-F238E27FC236}">
                <a16:creationId xmlns:a16="http://schemas.microsoft.com/office/drawing/2014/main" xmlns="" id="{9732F85D-EEC4-4F57-A5C6-0A4EC117F3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893" y="3938911"/>
            <a:ext cx="2717055" cy="152834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View image on Twitter">
            <a:extLst>
              <a:ext uri="{FF2B5EF4-FFF2-40B4-BE49-F238E27FC236}">
                <a16:creationId xmlns:a16="http://schemas.microsoft.com/office/drawing/2014/main" xmlns="" id="{521154FD-B1C2-4FB4-9021-7D19C7927A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3" t="20101" b="22358"/>
          <a:stretch/>
        </p:blipFill>
        <p:spPr bwMode="auto">
          <a:xfrm>
            <a:off x="5868323" y="1787006"/>
            <a:ext cx="3394321" cy="261209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Schwinn Bicycles">
            <a:extLst>
              <a:ext uri="{FF2B5EF4-FFF2-40B4-BE49-F238E27FC236}">
                <a16:creationId xmlns:a16="http://schemas.microsoft.com/office/drawing/2014/main" xmlns="" id="{0CF5C368-E7EF-492D-9B54-BBEA193302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8081"/>
            <a:ext cx="3120604" cy="264101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xmlns="" id="{BA36353B-E535-411F-BF96-4B6906D0B4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7102" y="4128702"/>
            <a:ext cx="2876764" cy="241040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See the source image">
            <a:extLst>
              <a:ext uri="{FF2B5EF4-FFF2-40B4-BE49-F238E27FC236}">
                <a16:creationId xmlns:a16="http://schemas.microsoft.com/office/drawing/2014/main" xmlns="" id="{C1E6A6B3-6CEA-4D56-B58D-79B52FD6ECE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717" y="3794589"/>
            <a:ext cx="2858182" cy="2729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97879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BCAD8-D3A3-4074-B517-41EB176BAD7E}"/>
              </a:ext>
            </a:extLst>
          </p:cNvPr>
          <p:cNvSpPr>
            <a:spLocks noGrp="1"/>
          </p:cNvSpPr>
          <p:nvPr>
            <p:ph type="title"/>
          </p:nvPr>
        </p:nvSpPr>
        <p:spPr>
          <a:xfrm>
            <a:off x="457200" y="1156447"/>
            <a:ext cx="8229600" cy="962809"/>
          </a:xfrm>
        </p:spPr>
        <p:txBody>
          <a:bodyPr/>
          <a:lstStyle/>
          <a:p>
            <a:r>
              <a:rPr lang="en-US" sz="4800" dirty="0"/>
              <a:t>Other Interactive Ways to Teach Demand</a:t>
            </a:r>
          </a:p>
        </p:txBody>
      </p:sp>
      <p:sp>
        <p:nvSpPr>
          <p:cNvPr id="3" name="Content Placeholder 2">
            <a:extLst>
              <a:ext uri="{FF2B5EF4-FFF2-40B4-BE49-F238E27FC236}">
                <a16:creationId xmlns:a16="http://schemas.microsoft.com/office/drawing/2014/main" xmlns="" id="{23881A01-FC27-4C6F-8AEB-5E8802CA5603}"/>
              </a:ext>
            </a:extLst>
          </p:cNvPr>
          <p:cNvSpPr>
            <a:spLocks noGrp="1"/>
          </p:cNvSpPr>
          <p:nvPr>
            <p:ph idx="1"/>
          </p:nvPr>
        </p:nvSpPr>
        <p:spPr>
          <a:xfrm>
            <a:off x="328109" y="2119256"/>
            <a:ext cx="8229600" cy="3779520"/>
          </a:xfrm>
        </p:spPr>
        <p:txBody>
          <a:bodyPr/>
          <a:lstStyle/>
          <a:p>
            <a:r>
              <a:rPr lang="en-US" dirty="0"/>
              <a:t>High Tech Options</a:t>
            </a:r>
          </a:p>
          <a:p>
            <a:pPr lvl="1"/>
            <a:r>
              <a:rPr lang="en-US" dirty="0"/>
              <a:t>Cartoons</a:t>
            </a:r>
          </a:p>
          <a:p>
            <a:pPr lvl="1"/>
            <a:r>
              <a:rPr lang="en-US" dirty="0"/>
              <a:t>News Headlines</a:t>
            </a:r>
          </a:p>
          <a:p>
            <a:pPr lvl="2"/>
            <a:r>
              <a:rPr lang="en-US" dirty="0"/>
              <a:t>Teacher or student led</a:t>
            </a:r>
          </a:p>
          <a:p>
            <a:r>
              <a:rPr lang="en-US" dirty="0"/>
              <a:t>Low Tech Options</a:t>
            </a:r>
          </a:p>
          <a:p>
            <a:pPr lvl="1"/>
            <a:r>
              <a:rPr lang="en-US" dirty="0"/>
              <a:t>Carpet Graphs</a:t>
            </a:r>
          </a:p>
          <a:p>
            <a:pPr lvl="1"/>
            <a:r>
              <a:rPr lang="en-US" dirty="0"/>
              <a:t>Class Barometer </a:t>
            </a:r>
          </a:p>
          <a:p>
            <a:endParaRPr lang="en-US" dirty="0"/>
          </a:p>
        </p:txBody>
      </p:sp>
    </p:spTree>
    <p:extLst>
      <p:ext uri="{BB962C8B-B14F-4D97-AF65-F5344CB8AC3E}">
        <p14:creationId xmlns:p14="http://schemas.microsoft.com/office/powerpoint/2010/main" val="221678706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FEE00-2CF5-434E-8D07-9ECBF2DFB287}"/>
              </a:ext>
            </a:extLst>
          </p:cNvPr>
          <p:cNvSpPr>
            <a:spLocks noGrp="1"/>
          </p:cNvSpPr>
          <p:nvPr>
            <p:ph type="title"/>
          </p:nvPr>
        </p:nvSpPr>
        <p:spPr>
          <a:xfrm>
            <a:off x="130629" y="1234440"/>
            <a:ext cx="8686800" cy="1143000"/>
          </a:xfrm>
        </p:spPr>
        <p:txBody>
          <a:bodyPr/>
          <a:lstStyle/>
          <a:p>
            <a:r>
              <a:rPr lang="en-US" dirty="0"/>
              <a:t>Demand News Headlines</a:t>
            </a:r>
          </a:p>
        </p:txBody>
      </p:sp>
      <p:sp>
        <p:nvSpPr>
          <p:cNvPr id="3" name="Content Placeholder 2">
            <a:extLst>
              <a:ext uri="{FF2B5EF4-FFF2-40B4-BE49-F238E27FC236}">
                <a16:creationId xmlns:a16="http://schemas.microsoft.com/office/drawing/2014/main" xmlns="" id="{26E3CAF5-FA18-42EC-9BC1-44E7E5C45806}"/>
              </a:ext>
            </a:extLst>
          </p:cNvPr>
          <p:cNvSpPr>
            <a:spLocks noGrp="1"/>
          </p:cNvSpPr>
          <p:nvPr>
            <p:ph idx="1"/>
          </p:nvPr>
        </p:nvSpPr>
        <p:spPr>
          <a:xfrm>
            <a:off x="457200" y="2377440"/>
            <a:ext cx="8229600" cy="3779520"/>
          </a:xfrm>
        </p:spPr>
        <p:txBody>
          <a:bodyPr/>
          <a:lstStyle/>
          <a:p>
            <a:r>
              <a:rPr lang="en-US" dirty="0"/>
              <a:t>Demand is ever present in the news and world around us! Using the internet and your favorite news source, find five news articles whose titles demonstrate a change in demand (SHIFT).</a:t>
            </a:r>
          </a:p>
          <a:p>
            <a:r>
              <a:rPr lang="en-US" dirty="0"/>
              <a:t>Indicate the product.</a:t>
            </a:r>
          </a:p>
          <a:p>
            <a:r>
              <a:rPr lang="en-US" dirty="0"/>
              <a:t>Copy and paste the link and show the change on a graph on demand.</a:t>
            </a:r>
          </a:p>
          <a:p>
            <a:r>
              <a:rPr lang="en-US" dirty="0"/>
              <a:t>Be sure to list the determinant of demand! </a:t>
            </a:r>
          </a:p>
          <a:p>
            <a:endParaRPr lang="en-US" dirty="0"/>
          </a:p>
        </p:txBody>
      </p:sp>
    </p:spTree>
    <p:extLst>
      <p:ext uri="{BB962C8B-B14F-4D97-AF65-F5344CB8AC3E}">
        <p14:creationId xmlns:p14="http://schemas.microsoft.com/office/powerpoint/2010/main" val="249432953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BD1722-962C-450C-8ACB-8E38F7EE22F2}"/>
              </a:ext>
            </a:extLst>
          </p:cNvPr>
          <p:cNvSpPr>
            <a:spLocks noGrp="1"/>
          </p:cNvSpPr>
          <p:nvPr>
            <p:ph type="title"/>
          </p:nvPr>
        </p:nvSpPr>
        <p:spPr/>
        <p:txBody>
          <a:bodyPr/>
          <a:lstStyle/>
          <a:p>
            <a:r>
              <a:rPr lang="en-US" dirty="0"/>
              <a:t>Demand Cartoons</a:t>
            </a:r>
          </a:p>
        </p:txBody>
      </p:sp>
      <p:sp>
        <p:nvSpPr>
          <p:cNvPr id="3" name="Content Placeholder 2">
            <a:extLst>
              <a:ext uri="{FF2B5EF4-FFF2-40B4-BE49-F238E27FC236}">
                <a16:creationId xmlns:a16="http://schemas.microsoft.com/office/drawing/2014/main" xmlns="" id="{6CCC904B-B07E-441F-BF31-6D0A1EF3CBE3}"/>
              </a:ext>
            </a:extLst>
          </p:cNvPr>
          <p:cNvSpPr>
            <a:spLocks noGrp="1"/>
          </p:cNvSpPr>
          <p:nvPr>
            <p:ph idx="1"/>
          </p:nvPr>
        </p:nvSpPr>
        <p:spPr>
          <a:xfrm>
            <a:off x="0" y="1792722"/>
            <a:ext cx="9324392" cy="3779520"/>
          </a:xfrm>
        </p:spPr>
        <p:txBody>
          <a:bodyPr/>
          <a:lstStyle/>
          <a:p>
            <a:pPr lvl="0">
              <a:lnSpc>
                <a:spcPct val="80000"/>
              </a:lnSpc>
              <a:spcAft>
                <a:spcPts val="0"/>
              </a:spcAft>
              <a:buClr>
                <a:srgbClr val="FF0000"/>
              </a:buClr>
              <a:buSzPts val="2000"/>
              <a:buFont typeface="Arial"/>
              <a:buChar char="•"/>
            </a:pPr>
            <a:r>
              <a:rPr lang="en-US" sz="2400" b="1" dirty="0">
                <a:latin typeface="Calibri"/>
                <a:ea typeface="Calibri"/>
                <a:cs typeface="Calibri"/>
                <a:sym typeface="Calibri"/>
              </a:rPr>
              <a:t>Go to </a:t>
            </a:r>
            <a:r>
              <a:rPr lang="en-US" sz="2400" b="1" u="sng" dirty="0">
                <a:latin typeface="Calibri"/>
                <a:ea typeface="Calibri"/>
                <a:cs typeface="Calibri"/>
                <a:sym typeface="Calibri"/>
              </a:rPr>
              <a:t>cartoonstock.com</a:t>
            </a:r>
            <a:r>
              <a:rPr lang="en-US" sz="2400" b="1" dirty="0">
                <a:latin typeface="Calibri"/>
                <a:ea typeface="Calibri"/>
                <a:cs typeface="Calibri"/>
                <a:sym typeface="Calibri"/>
              </a:rPr>
              <a:t> or any other political cartoon site.</a:t>
            </a:r>
            <a:endParaRPr lang="en-US" sz="2400" b="1" u="sng" dirty="0">
              <a:latin typeface="Calibri"/>
              <a:ea typeface="Calibri"/>
              <a:cs typeface="Calibri"/>
              <a:sym typeface="Calibri"/>
            </a:endParaRPr>
          </a:p>
          <a:p>
            <a:pPr lvl="0">
              <a:lnSpc>
                <a:spcPct val="80000"/>
              </a:lnSpc>
              <a:spcBef>
                <a:spcPts val="400"/>
              </a:spcBef>
              <a:spcAft>
                <a:spcPts val="0"/>
              </a:spcAft>
              <a:buClr>
                <a:srgbClr val="FF0000"/>
              </a:buClr>
              <a:buSzPts val="2000"/>
              <a:buFont typeface="Arial"/>
              <a:buChar char="•"/>
            </a:pPr>
            <a:r>
              <a:rPr lang="en-US" sz="2400" b="1" dirty="0" smtClean="0">
                <a:latin typeface="Calibri"/>
                <a:ea typeface="Calibri"/>
                <a:cs typeface="Calibri"/>
                <a:sym typeface="Calibri"/>
              </a:rPr>
              <a:t>Find </a:t>
            </a:r>
            <a:r>
              <a:rPr lang="en-US" sz="2400" b="1" dirty="0">
                <a:latin typeface="Calibri"/>
                <a:ea typeface="Calibri"/>
                <a:cs typeface="Calibri"/>
                <a:sym typeface="Calibri"/>
              </a:rPr>
              <a:t>cartoons that illustrate THREE (different) determinants of demand (you should have a total of three cartoons, one for each determinant).</a:t>
            </a:r>
          </a:p>
          <a:p>
            <a:pPr lvl="0">
              <a:lnSpc>
                <a:spcPct val="80000"/>
              </a:lnSpc>
              <a:spcBef>
                <a:spcPts val="400"/>
              </a:spcBef>
              <a:spcAft>
                <a:spcPts val="0"/>
              </a:spcAft>
              <a:buClr>
                <a:srgbClr val="FF0000"/>
              </a:buClr>
              <a:buSzPts val="2000"/>
              <a:buFont typeface="Arial"/>
              <a:buChar char="•"/>
            </a:pPr>
            <a:r>
              <a:rPr lang="en-US" sz="2400" b="1" dirty="0">
                <a:latin typeface="Calibri"/>
                <a:ea typeface="Calibri"/>
                <a:cs typeface="Calibri"/>
                <a:sym typeface="Calibri"/>
              </a:rPr>
              <a:t> Copy and paste the cartoon to a Google Slides presentation (one slide per cartoon</a:t>
            </a:r>
            <a:r>
              <a:rPr lang="en-US" sz="2400" b="1" dirty="0" smtClean="0">
                <a:latin typeface="Calibri"/>
                <a:ea typeface="Calibri"/>
                <a:cs typeface="Calibri"/>
                <a:sym typeface="Calibri"/>
              </a:rPr>
              <a:t>).</a:t>
            </a:r>
            <a:endParaRPr lang="en-US" sz="2400" b="1" dirty="0">
              <a:latin typeface="Calibri"/>
              <a:ea typeface="Calibri"/>
              <a:cs typeface="Calibri"/>
              <a:sym typeface="Calibri"/>
            </a:endParaRPr>
          </a:p>
          <a:p>
            <a:pPr lvl="0">
              <a:lnSpc>
                <a:spcPct val="80000"/>
              </a:lnSpc>
              <a:spcBef>
                <a:spcPts val="400"/>
              </a:spcBef>
              <a:spcAft>
                <a:spcPts val="0"/>
              </a:spcAft>
              <a:buClr>
                <a:srgbClr val="FF0000"/>
              </a:buClr>
              <a:buSzPts val="2000"/>
              <a:buFont typeface="Arial"/>
              <a:buChar char="•"/>
            </a:pPr>
            <a:r>
              <a:rPr lang="en-US" sz="2400" b="1" dirty="0">
                <a:latin typeface="Calibri"/>
                <a:ea typeface="Calibri"/>
                <a:cs typeface="Calibri"/>
                <a:sym typeface="Calibri"/>
              </a:rPr>
              <a:t> Show </a:t>
            </a:r>
            <a:r>
              <a:rPr lang="en-US" sz="2400" b="1" i="1" dirty="0">
                <a:latin typeface="Calibri"/>
                <a:ea typeface="Calibri"/>
                <a:cs typeface="Calibri"/>
                <a:sym typeface="Calibri"/>
              </a:rPr>
              <a:t>which</a:t>
            </a:r>
            <a:r>
              <a:rPr lang="en-US" sz="2400" b="1" dirty="0">
                <a:latin typeface="Calibri"/>
                <a:ea typeface="Calibri"/>
                <a:cs typeface="Calibri"/>
                <a:sym typeface="Calibri"/>
              </a:rPr>
              <a:t> determinant shifts the demand curve and tell what the product is.</a:t>
            </a:r>
          </a:p>
          <a:p>
            <a:pPr lvl="0">
              <a:lnSpc>
                <a:spcPct val="80000"/>
              </a:lnSpc>
              <a:spcBef>
                <a:spcPts val="400"/>
              </a:spcBef>
              <a:spcAft>
                <a:spcPts val="0"/>
              </a:spcAft>
              <a:buClr>
                <a:srgbClr val="FF0000"/>
              </a:buClr>
              <a:buSzPts val="2000"/>
              <a:buFont typeface="Arial"/>
              <a:buChar char="•"/>
            </a:pPr>
            <a:r>
              <a:rPr lang="en-US" sz="2400" b="1" dirty="0" smtClean="0">
                <a:latin typeface="Calibri"/>
                <a:ea typeface="Calibri"/>
                <a:cs typeface="Calibri"/>
                <a:sym typeface="Calibri"/>
              </a:rPr>
              <a:t>Draw </a:t>
            </a:r>
            <a:r>
              <a:rPr lang="en-US" sz="2400" b="1" dirty="0">
                <a:latin typeface="Calibri"/>
                <a:ea typeface="Calibri"/>
                <a:cs typeface="Calibri"/>
                <a:sym typeface="Calibri"/>
              </a:rPr>
              <a:t>graph to show </a:t>
            </a:r>
            <a:r>
              <a:rPr lang="en-US" sz="2400" b="1" i="1" dirty="0">
                <a:latin typeface="Calibri"/>
                <a:ea typeface="Calibri"/>
                <a:cs typeface="Calibri"/>
                <a:sym typeface="Calibri"/>
              </a:rPr>
              <a:t>how</a:t>
            </a:r>
            <a:r>
              <a:rPr lang="en-US" sz="2400" b="1" dirty="0">
                <a:latin typeface="Calibri"/>
                <a:ea typeface="Calibri"/>
                <a:cs typeface="Calibri"/>
                <a:sym typeface="Calibri"/>
              </a:rPr>
              <a:t> the demand curve shifts.</a:t>
            </a:r>
            <a:endParaRPr lang="en-US" sz="2400" dirty="0"/>
          </a:p>
          <a:p>
            <a:pPr lvl="0">
              <a:lnSpc>
                <a:spcPct val="80000"/>
              </a:lnSpc>
              <a:spcBef>
                <a:spcPts val="400"/>
              </a:spcBef>
              <a:spcAft>
                <a:spcPts val="0"/>
              </a:spcAft>
              <a:buClr>
                <a:srgbClr val="FF0000"/>
              </a:buClr>
              <a:buSzPts val="2000"/>
              <a:buFont typeface="Arial"/>
              <a:buChar char="•"/>
            </a:pPr>
            <a:r>
              <a:rPr lang="en-US" sz="2400" b="1" dirty="0">
                <a:latin typeface="Calibri"/>
                <a:ea typeface="Calibri"/>
                <a:cs typeface="Calibri"/>
                <a:sym typeface="Calibri"/>
              </a:rPr>
              <a:t>Presentation should be three slides total (one slide for each cartoon, graph, explanation</a:t>
            </a:r>
            <a:r>
              <a:rPr lang="en-US" sz="2400" b="1" dirty="0" smtClean="0">
                <a:latin typeface="Calibri"/>
                <a:ea typeface="Calibri"/>
                <a:cs typeface="Calibri"/>
                <a:sym typeface="Calibri"/>
              </a:rPr>
              <a:t>).</a:t>
            </a:r>
            <a:endParaRPr lang="en-US" sz="2400" b="1" dirty="0">
              <a:latin typeface="Calibri"/>
              <a:ea typeface="Calibri"/>
              <a:cs typeface="Calibri"/>
              <a:sym typeface="Calibri"/>
            </a:endParaRPr>
          </a:p>
          <a:p>
            <a:pPr lvl="0">
              <a:lnSpc>
                <a:spcPct val="80000"/>
              </a:lnSpc>
              <a:spcBef>
                <a:spcPts val="400"/>
              </a:spcBef>
              <a:spcAft>
                <a:spcPts val="0"/>
              </a:spcAft>
              <a:buClr>
                <a:srgbClr val="FF0000"/>
              </a:buClr>
              <a:buSzPts val="2000"/>
              <a:buFont typeface="Arial"/>
              <a:buChar char="•"/>
            </a:pPr>
            <a:r>
              <a:rPr lang="en-US" sz="2400" b="1" dirty="0">
                <a:latin typeface="Calibri"/>
                <a:ea typeface="Calibri"/>
                <a:cs typeface="Calibri"/>
                <a:sym typeface="Calibri"/>
              </a:rPr>
              <a:t>Here are some examples….. (Your product should look very similar to this).</a:t>
            </a:r>
            <a:endParaRPr lang="en-US" sz="2400" dirty="0"/>
          </a:p>
          <a:p>
            <a:pPr marL="0" indent="0">
              <a:buNone/>
            </a:pPr>
            <a:endParaRPr lang="en-US" dirty="0"/>
          </a:p>
        </p:txBody>
      </p:sp>
    </p:spTree>
    <p:extLst>
      <p:ext uri="{BB962C8B-B14F-4D97-AF65-F5344CB8AC3E}">
        <p14:creationId xmlns:p14="http://schemas.microsoft.com/office/powerpoint/2010/main" val="241811555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54" descr="Haven't eaten caviar since the bailout. by Collins, Dan"/>
          <p:cNvPicPr preferRelativeResize="0"/>
          <p:nvPr/>
        </p:nvPicPr>
        <p:blipFill rotWithShape="1">
          <a:blip r:embed="rId3">
            <a:alphaModFix/>
          </a:blip>
          <a:srcRect/>
          <a:stretch/>
        </p:blipFill>
        <p:spPr>
          <a:xfrm>
            <a:off x="74612" y="952500"/>
            <a:ext cx="4611688" cy="5522945"/>
          </a:xfrm>
          <a:prstGeom prst="rect">
            <a:avLst/>
          </a:prstGeom>
          <a:noFill/>
          <a:ln>
            <a:noFill/>
          </a:ln>
        </p:spPr>
      </p:pic>
      <p:sp>
        <p:nvSpPr>
          <p:cNvPr id="438" name="Google Shape;438;p54"/>
          <p:cNvSpPr/>
          <p:nvPr/>
        </p:nvSpPr>
        <p:spPr>
          <a:xfrm>
            <a:off x="0" y="762000"/>
            <a:ext cx="4419600" cy="1143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39" name="Google Shape;439;p54"/>
          <p:cNvCxnSpPr/>
          <p:nvPr/>
        </p:nvCxnSpPr>
        <p:spPr>
          <a:xfrm>
            <a:off x="5943600" y="1295400"/>
            <a:ext cx="2819400" cy="4495800"/>
          </a:xfrm>
          <a:prstGeom prst="straightConnector1">
            <a:avLst/>
          </a:prstGeom>
          <a:noFill/>
          <a:ln w="101600" cap="flat" cmpd="sng">
            <a:solidFill>
              <a:schemeClr val="dk1"/>
            </a:solidFill>
            <a:prstDash val="solid"/>
            <a:round/>
            <a:headEnd type="none" w="sm" len="sm"/>
            <a:tailEnd type="none" w="sm" len="sm"/>
          </a:ln>
        </p:spPr>
      </p:cxnSp>
      <p:sp>
        <p:nvSpPr>
          <p:cNvPr id="440" name="Google Shape;440;p54"/>
          <p:cNvSpPr/>
          <p:nvPr/>
        </p:nvSpPr>
        <p:spPr>
          <a:xfrm>
            <a:off x="7543800" y="5181600"/>
            <a:ext cx="838200" cy="579438"/>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3200" b="1" dirty="0">
                <a:solidFill>
                  <a:srgbClr val="FF3300"/>
                </a:solidFill>
                <a:latin typeface="Arial"/>
                <a:ea typeface="Arial"/>
                <a:cs typeface="Arial"/>
                <a:sym typeface="Arial"/>
              </a:rPr>
              <a:t>D</a:t>
            </a:r>
            <a:r>
              <a:rPr lang="en-US" sz="3200" b="1" baseline="-25000" dirty="0">
                <a:solidFill>
                  <a:srgbClr val="FF3300"/>
                </a:solidFill>
                <a:latin typeface="Arial"/>
                <a:ea typeface="Arial"/>
                <a:cs typeface="Arial"/>
                <a:sym typeface="Arial"/>
              </a:rPr>
              <a:t>2</a:t>
            </a:r>
            <a:endParaRPr dirty="0"/>
          </a:p>
        </p:txBody>
      </p:sp>
      <p:cxnSp>
        <p:nvCxnSpPr>
          <p:cNvPr id="441" name="Google Shape;441;p54"/>
          <p:cNvCxnSpPr/>
          <p:nvPr/>
        </p:nvCxnSpPr>
        <p:spPr>
          <a:xfrm>
            <a:off x="4953000" y="6096000"/>
            <a:ext cx="4191000" cy="0"/>
          </a:xfrm>
          <a:prstGeom prst="straightConnector1">
            <a:avLst/>
          </a:prstGeom>
          <a:noFill/>
          <a:ln w="101600" cap="flat" cmpd="sng">
            <a:solidFill>
              <a:schemeClr val="dk1"/>
            </a:solidFill>
            <a:prstDash val="solid"/>
            <a:round/>
            <a:headEnd type="none" w="sm" len="sm"/>
            <a:tailEnd type="triangle" w="med" len="med"/>
          </a:ln>
        </p:spPr>
      </p:cxnSp>
      <p:cxnSp>
        <p:nvCxnSpPr>
          <p:cNvPr id="442" name="Google Shape;442;p54"/>
          <p:cNvCxnSpPr/>
          <p:nvPr/>
        </p:nvCxnSpPr>
        <p:spPr>
          <a:xfrm>
            <a:off x="4953000" y="1219200"/>
            <a:ext cx="0" cy="4876800"/>
          </a:xfrm>
          <a:prstGeom prst="straightConnector1">
            <a:avLst/>
          </a:prstGeom>
          <a:noFill/>
          <a:ln w="101600" cap="flat" cmpd="sng">
            <a:solidFill>
              <a:schemeClr val="dk1"/>
            </a:solidFill>
            <a:prstDash val="solid"/>
            <a:round/>
            <a:headEnd type="triangle" w="med" len="med"/>
            <a:tailEnd type="none" w="sm" len="sm"/>
          </a:ln>
        </p:spPr>
      </p:cxnSp>
      <p:sp>
        <p:nvSpPr>
          <p:cNvPr id="443" name="Google Shape;443;p54"/>
          <p:cNvSpPr txBox="1"/>
          <p:nvPr/>
        </p:nvSpPr>
        <p:spPr>
          <a:xfrm>
            <a:off x="6743700" y="6019800"/>
            <a:ext cx="533400" cy="7016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dirty="0">
                <a:solidFill>
                  <a:srgbClr val="FF0000"/>
                </a:solidFill>
                <a:latin typeface="Calibri"/>
                <a:ea typeface="Calibri"/>
                <a:cs typeface="Calibri"/>
                <a:sym typeface="Calibri"/>
              </a:rPr>
              <a:t>Q</a:t>
            </a:r>
            <a:endParaRPr dirty="0"/>
          </a:p>
        </p:txBody>
      </p:sp>
      <p:cxnSp>
        <p:nvCxnSpPr>
          <p:cNvPr id="444" name="Google Shape;444;p54"/>
          <p:cNvCxnSpPr/>
          <p:nvPr/>
        </p:nvCxnSpPr>
        <p:spPr>
          <a:xfrm>
            <a:off x="5105400" y="1828800"/>
            <a:ext cx="2438400" cy="4038600"/>
          </a:xfrm>
          <a:prstGeom prst="straightConnector1">
            <a:avLst/>
          </a:prstGeom>
          <a:noFill/>
          <a:ln w="101600" cap="flat" cmpd="sng">
            <a:solidFill>
              <a:schemeClr val="dk1"/>
            </a:solidFill>
            <a:prstDash val="solid"/>
            <a:round/>
            <a:headEnd type="none" w="sm" len="sm"/>
            <a:tailEnd type="none" w="sm" len="sm"/>
          </a:ln>
        </p:spPr>
      </p:cxnSp>
      <p:sp>
        <p:nvSpPr>
          <p:cNvPr id="445" name="Google Shape;445;p54"/>
          <p:cNvSpPr/>
          <p:nvPr/>
        </p:nvSpPr>
        <p:spPr>
          <a:xfrm>
            <a:off x="8534400" y="5105400"/>
            <a:ext cx="838200" cy="5794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dirty="0">
                <a:solidFill>
                  <a:srgbClr val="FF3300"/>
                </a:solidFill>
                <a:latin typeface="Arial"/>
                <a:ea typeface="Arial"/>
                <a:cs typeface="Arial"/>
                <a:sym typeface="Arial"/>
              </a:rPr>
              <a:t>D</a:t>
            </a:r>
            <a:r>
              <a:rPr lang="en-US" sz="3200" b="1" baseline="-25000" dirty="0">
                <a:solidFill>
                  <a:srgbClr val="FF3300"/>
                </a:solidFill>
                <a:latin typeface="Arial"/>
                <a:ea typeface="Arial"/>
                <a:cs typeface="Arial"/>
                <a:sym typeface="Arial"/>
              </a:rPr>
              <a:t>1</a:t>
            </a:r>
            <a:endParaRPr dirty="0"/>
          </a:p>
        </p:txBody>
      </p:sp>
      <p:sp>
        <p:nvSpPr>
          <p:cNvPr id="449" name="Google Shape;449;p54"/>
          <p:cNvSpPr/>
          <p:nvPr/>
        </p:nvSpPr>
        <p:spPr>
          <a:xfrm>
            <a:off x="0" y="0"/>
            <a:ext cx="3657600" cy="381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54"/>
          <p:cNvSpPr txBox="1"/>
          <p:nvPr/>
        </p:nvSpPr>
        <p:spPr>
          <a:xfrm>
            <a:off x="0" y="1219200"/>
            <a:ext cx="4572000" cy="641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dirty="0">
                <a:solidFill>
                  <a:schemeClr val="accent2"/>
                </a:solidFill>
                <a:latin typeface="Arial Black"/>
                <a:ea typeface="Arial Black"/>
                <a:cs typeface="Arial Black"/>
                <a:sym typeface="Arial Black"/>
              </a:rPr>
              <a:t>  </a:t>
            </a:r>
            <a:r>
              <a:rPr lang="en-US" sz="3600" b="1" dirty="0">
                <a:solidFill>
                  <a:schemeClr val="accent2"/>
                </a:solidFill>
                <a:latin typeface="Kaushan Script"/>
                <a:ea typeface="Kaushan Script"/>
                <a:cs typeface="Kaushan Script"/>
                <a:sym typeface="Kaushan Script"/>
              </a:rPr>
              <a:t>Product:</a:t>
            </a:r>
            <a:r>
              <a:rPr lang="en-US" sz="3600" b="1" dirty="0">
                <a:solidFill>
                  <a:schemeClr val="accent2"/>
                </a:solidFill>
                <a:latin typeface="Arial Black"/>
                <a:ea typeface="Arial Black"/>
                <a:cs typeface="Arial Black"/>
                <a:sym typeface="Arial Black"/>
              </a:rPr>
              <a:t>  </a:t>
            </a:r>
            <a:r>
              <a:rPr lang="en-US" sz="3600" b="1" dirty="0">
                <a:solidFill>
                  <a:schemeClr val="accent2"/>
                </a:solidFill>
                <a:latin typeface="Kaushan Script"/>
                <a:ea typeface="Kaushan Script"/>
                <a:cs typeface="Kaushan Script"/>
                <a:sym typeface="Kaushan Script"/>
              </a:rPr>
              <a:t>Caviar</a:t>
            </a:r>
            <a:endParaRPr dirty="0"/>
          </a:p>
        </p:txBody>
      </p:sp>
      <p:sp>
        <p:nvSpPr>
          <p:cNvPr id="452" name="Google Shape;452;p54"/>
          <p:cNvSpPr/>
          <p:nvPr/>
        </p:nvSpPr>
        <p:spPr>
          <a:xfrm>
            <a:off x="4191000" y="838200"/>
            <a:ext cx="533400" cy="6019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 name="Google Shape;453;p54"/>
          <p:cNvSpPr txBox="1">
            <a:spLocks noGrp="1"/>
          </p:cNvSpPr>
          <p:nvPr>
            <p:ph type="title"/>
          </p:nvPr>
        </p:nvSpPr>
        <p:spPr>
          <a:xfrm>
            <a:off x="5181600" y="473869"/>
            <a:ext cx="4526901" cy="990600"/>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Clr>
                <a:schemeClr val="dk1"/>
              </a:buClr>
              <a:buFont typeface="Baumans"/>
              <a:buNone/>
            </a:pPr>
            <a:r>
              <a:rPr lang="en-US" sz="4000" b="1" i="0" u="none" strike="noStrike" cap="none" dirty="0">
                <a:solidFill>
                  <a:schemeClr val="dk1"/>
                </a:solidFill>
                <a:latin typeface="Baumans"/>
                <a:ea typeface="Baumans"/>
                <a:cs typeface="Baumans"/>
                <a:sym typeface="Baumans"/>
              </a:rPr>
              <a:t> </a:t>
            </a:r>
            <a:r>
              <a:rPr lang="en-US" sz="4000" b="1" i="0" u="none" strike="noStrike" cap="none" dirty="0">
                <a:solidFill>
                  <a:schemeClr val="accent2"/>
                </a:solidFill>
                <a:latin typeface="Calibri"/>
                <a:ea typeface="Calibri"/>
                <a:cs typeface="Calibri"/>
                <a:sym typeface="Calibri"/>
              </a:rPr>
              <a:t/>
            </a:r>
            <a:br>
              <a:rPr lang="en-US" sz="4000" b="1" i="0" u="none" strike="noStrike" cap="none" dirty="0">
                <a:solidFill>
                  <a:schemeClr val="accent2"/>
                </a:solidFill>
                <a:latin typeface="Calibri"/>
                <a:ea typeface="Calibri"/>
                <a:cs typeface="Calibri"/>
                <a:sym typeface="Calibri"/>
              </a:rPr>
            </a:br>
            <a:r>
              <a:rPr lang="en-US" sz="4000" b="1" i="0" u="none" strike="noStrike" cap="none" dirty="0">
                <a:solidFill>
                  <a:schemeClr val="accent2"/>
                </a:solidFill>
                <a:latin typeface="Calibri"/>
                <a:ea typeface="Calibri"/>
                <a:cs typeface="Calibri"/>
                <a:sym typeface="Calibri"/>
              </a:rPr>
              <a:t>                             	</a:t>
            </a:r>
            <a:r>
              <a:rPr lang="en-US" sz="2800" b="1" i="0" u="none" strike="noStrike" cap="none" dirty="0">
                <a:solidFill>
                  <a:schemeClr val="accent2"/>
                </a:solidFill>
                <a:latin typeface="Kaushan Script"/>
                <a:ea typeface="Kaushan Script"/>
                <a:cs typeface="Kaushan Script"/>
                <a:sym typeface="Kaushan Script"/>
              </a:rPr>
              <a:t>Determinant</a:t>
            </a:r>
            <a:r>
              <a:rPr lang="en-US" sz="2800" b="1" i="0" u="none" strike="noStrike" cap="none" dirty="0">
                <a:solidFill>
                  <a:schemeClr val="accent2"/>
                </a:solidFill>
                <a:latin typeface="Calibri"/>
                <a:ea typeface="Calibri"/>
                <a:cs typeface="Calibri"/>
                <a:sym typeface="Calibri"/>
              </a:rPr>
              <a:t>:  </a:t>
            </a:r>
            <a:r>
              <a:rPr lang="en-US" sz="3200" b="1" i="0" u="none" strike="noStrike" cap="none" dirty="0">
                <a:solidFill>
                  <a:schemeClr val="accent2"/>
                </a:solidFill>
                <a:latin typeface="Kaushan Script"/>
                <a:ea typeface="Kaushan Script"/>
                <a:cs typeface="Kaushan Script"/>
                <a:sym typeface="Kaushan Script"/>
              </a:rPr>
              <a:t>Income</a:t>
            </a:r>
            <a:endParaRPr dirty="0"/>
          </a:p>
        </p:txBody>
      </p:sp>
      <p:sp>
        <p:nvSpPr>
          <p:cNvPr id="454" name="Google Shape;454;p54"/>
          <p:cNvSpPr txBox="1"/>
          <p:nvPr/>
        </p:nvSpPr>
        <p:spPr>
          <a:xfrm>
            <a:off x="4038600" y="3395663"/>
            <a:ext cx="914400" cy="76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dirty="0">
                <a:solidFill>
                  <a:schemeClr val="dk1"/>
                </a:solidFill>
                <a:latin typeface="Calibri"/>
                <a:ea typeface="Calibri"/>
                <a:cs typeface="Calibri"/>
                <a:sym typeface="Calibri"/>
              </a:rPr>
              <a:t>  </a:t>
            </a:r>
            <a:r>
              <a:rPr lang="en-US" sz="4400" b="1" dirty="0">
                <a:solidFill>
                  <a:srgbClr val="FF0000"/>
                </a:solidFill>
                <a:latin typeface="Calibri"/>
                <a:ea typeface="Calibri"/>
                <a:cs typeface="Calibri"/>
                <a:sym typeface="Calibri"/>
              </a:rPr>
              <a:t>P</a:t>
            </a:r>
            <a:endParaRPr dirty="0"/>
          </a:p>
        </p:txBody>
      </p:sp>
      <p:sp>
        <p:nvSpPr>
          <p:cNvPr id="20" name="Google Shape;658;p56">
            <a:extLst>
              <a:ext uri="{FF2B5EF4-FFF2-40B4-BE49-F238E27FC236}">
                <a16:creationId xmlns:a16="http://schemas.microsoft.com/office/drawing/2014/main" xmlns="" id="{CB769D40-4322-403A-80EC-A6E33E709B3F}"/>
              </a:ext>
            </a:extLst>
          </p:cNvPr>
          <p:cNvSpPr/>
          <p:nvPr/>
        </p:nvSpPr>
        <p:spPr>
          <a:xfrm rot="10800000">
            <a:off x="6599247" y="3657600"/>
            <a:ext cx="609600" cy="381000"/>
          </a:xfrm>
          <a:prstGeom prst="rightArrow">
            <a:avLst>
              <a:gd name="adj1" fmla="val 50000"/>
              <a:gd name="adj2" fmla="val 50000"/>
            </a:avLst>
          </a:prstGeom>
          <a:solidFill>
            <a:srgbClr val="FF00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19DB64-011E-47C0-9A31-CCBA72E18AB7}"/>
              </a:ext>
            </a:extLst>
          </p:cNvPr>
          <p:cNvSpPr>
            <a:spLocks noGrp="1"/>
          </p:cNvSpPr>
          <p:nvPr>
            <p:ph type="title"/>
          </p:nvPr>
        </p:nvSpPr>
        <p:spPr>
          <a:xfrm>
            <a:off x="83198" y="914401"/>
            <a:ext cx="4450702" cy="1143000"/>
          </a:xfrm>
        </p:spPr>
        <p:txBody>
          <a:bodyPr/>
          <a:lstStyle/>
          <a:p>
            <a:r>
              <a:rPr lang="en-US" sz="2800" dirty="0"/>
              <a:t>Products: Disinfectants &amp; TP</a:t>
            </a:r>
          </a:p>
        </p:txBody>
      </p:sp>
      <p:pic>
        <p:nvPicPr>
          <p:cNvPr id="5122" name="Picture 2" descr="See the source image">
            <a:extLst>
              <a:ext uri="{FF2B5EF4-FFF2-40B4-BE49-F238E27FC236}">
                <a16:creationId xmlns:a16="http://schemas.microsoft.com/office/drawing/2014/main" xmlns="" id="{FBD0EF32-7CA3-4F70-8124-9379D7921B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42" y="2057401"/>
            <a:ext cx="4580340" cy="374002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Google Shape;441;p54">
            <a:extLst>
              <a:ext uri="{FF2B5EF4-FFF2-40B4-BE49-F238E27FC236}">
                <a16:creationId xmlns:a16="http://schemas.microsoft.com/office/drawing/2014/main" xmlns="" id="{93F08F25-9C1C-4645-B14B-83D10C639B37}"/>
              </a:ext>
            </a:extLst>
          </p:cNvPr>
          <p:cNvCxnSpPr/>
          <p:nvPr/>
        </p:nvCxnSpPr>
        <p:spPr>
          <a:xfrm>
            <a:off x="4884575" y="6357257"/>
            <a:ext cx="4191000" cy="0"/>
          </a:xfrm>
          <a:prstGeom prst="straightConnector1">
            <a:avLst/>
          </a:prstGeom>
          <a:noFill/>
          <a:ln w="101600" cap="flat" cmpd="sng">
            <a:solidFill>
              <a:schemeClr val="dk1"/>
            </a:solidFill>
            <a:prstDash val="solid"/>
            <a:round/>
            <a:headEnd type="none" w="sm" len="sm"/>
            <a:tailEnd type="triangle" w="med" len="med"/>
          </a:ln>
        </p:spPr>
      </p:cxnSp>
      <p:cxnSp>
        <p:nvCxnSpPr>
          <p:cNvPr id="6" name="Google Shape;442;p54">
            <a:extLst>
              <a:ext uri="{FF2B5EF4-FFF2-40B4-BE49-F238E27FC236}">
                <a16:creationId xmlns:a16="http://schemas.microsoft.com/office/drawing/2014/main" xmlns="" id="{51A2381E-C2F7-40F3-B5FE-B6F6E0EE650B}"/>
              </a:ext>
            </a:extLst>
          </p:cNvPr>
          <p:cNvCxnSpPr/>
          <p:nvPr/>
        </p:nvCxnSpPr>
        <p:spPr>
          <a:xfrm>
            <a:off x="4884575" y="1524000"/>
            <a:ext cx="0" cy="4876800"/>
          </a:xfrm>
          <a:prstGeom prst="straightConnector1">
            <a:avLst/>
          </a:prstGeom>
          <a:noFill/>
          <a:ln w="101600" cap="flat" cmpd="sng">
            <a:solidFill>
              <a:schemeClr val="dk1"/>
            </a:solidFill>
            <a:prstDash val="solid"/>
            <a:round/>
            <a:headEnd type="triangle" w="med" len="med"/>
            <a:tailEnd type="none" w="sm" len="sm"/>
          </a:ln>
        </p:spPr>
      </p:cxnSp>
      <p:cxnSp>
        <p:nvCxnSpPr>
          <p:cNvPr id="9" name="Google Shape;439;p54">
            <a:extLst>
              <a:ext uri="{FF2B5EF4-FFF2-40B4-BE49-F238E27FC236}">
                <a16:creationId xmlns:a16="http://schemas.microsoft.com/office/drawing/2014/main" xmlns="" id="{4B85EC9B-88B9-42B1-AB7A-4269D6C57B2C}"/>
              </a:ext>
            </a:extLst>
          </p:cNvPr>
          <p:cNvCxnSpPr/>
          <p:nvPr/>
        </p:nvCxnSpPr>
        <p:spPr>
          <a:xfrm>
            <a:off x="5975868" y="1600201"/>
            <a:ext cx="2819400" cy="4495800"/>
          </a:xfrm>
          <a:prstGeom prst="straightConnector1">
            <a:avLst/>
          </a:prstGeom>
          <a:noFill/>
          <a:ln w="101600" cap="flat" cmpd="sng">
            <a:solidFill>
              <a:schemeClr val="dk1"/>
            </a:solidFill>
            <a:prstDash val="solid"/>
            <a:round/>
            <a:headEnd type="none" w="sm" len="sm"/>
            <a:tailEnd type="none" w="sm" len="sm"/>
          </a:ln>
        </p:spPr>
      </p:cxnSp>
      <p:cxnSp>
        <p:nvCxnSpPr>
          <p:cNvPr id="10" name="Google Shape;444;p54">
            <a:extLst>
              <a:ext uri="{FF2B5EF4-FFF2-40B4-BE49-F238E27FC236}">
                <a16:creationId xmlns:a16="http://schemas.microsoft.com/office/drawing/2014/main" xmlns="" id="{FDCE5E76-5587-42A1-82E1-F9347E52ACDD}"/>
              </a:ext>
            </a:extLst>
          </p:cNvPr>
          <p:cNvCxnSpPr/>
          <p:nvPr/>
        </p:nvCxnSpPr>
        <p:spPr>
          <a:xfrm>
            <a:off x="5151277" y="2057401"/>
            <a:ext cx="2438400" cy="4038600"/>
          </a:xfrm>
          <a:prstGeom prst="straightConnector1">
            <a:avLst/>
          </a:prstGeom>
          <a:noFill/>
          <a:ln w="101600" cap="flat" cmpd="sng">
            <a:solidFill>
              <a:schemeClr val="dk1"/>
            </a:solidFill>
            <a:prstDash val="solid"/>
            <a:round/>
            <a:headEnd type="none" w="sm" len="sm"/>
            <a:tailEnd type="none" w="sm" len="sm"/>
          </a:ln>
        </p:spPr>
      </p:cxnSp>
      <p:sp>
        <p:nvSpPr>
          <p:cNvPr id="11" name="Google Shape;440;p54">
            <a:extLst>
              <a:ext uri="{FF2B5EF4-FFF2-40B4-BE49-F238E27FC236}">
                <a16:creationId xmlns:a16="http://schemas.microsoft.com/office/drawing/2014/main" xmlns="" id="{88E52A6A-7EC1-4938-92EE-984ACBF47E62}"/>
              </a:ext>
            </a:extLst>
          </p:cNvPr>
          <p:cNvSpPr/>
          <p:nvPr/>
        </p:nvSpPr>
        <p:spPr>
          <a:xfrm>
            <a:off x="8610601" y="5402262"/>
            <a:ext cx="838200" cy="579438"/>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3200" b="1" dirty="0">
                <a:solidFill>
                  <a:srgbClr val="FF3300"/>
                </a:solidFill>
                <a:latin typeface="Arial"/>
                <a:ea typeface="Arial"/>
                <a:cs typeface="Arial"/>
                <a:sym typeface="Arial"/>
              </a:rPr>
              <a:t>D</a:t>
            </a:r>
            <a:r>
              <a:rPr lang="en-US" sz="3200" b="1" baseline="-25000" dirty="0">
                <a:solidFill>
                  <a:srgbClr val="FF3300"/>
                </a:solidFill>
                <a:latin typeface="Arial"/>
                <a:ea typeface="Arial"/>
                <a:cs typeface="Arial"/>
                <a:sym typeface="Arial"/>
              </a:rPr>
              <a:t>2</a:t>
            </a:r>
            <a:endParaRPr dirty="0"/>
          </a:p>
        </p:txBody>
      </p:sp>
      <p:sp>
        <p:nvSpPr>
          <p:cNvPr id="12" name="Google Shape;445;p54">
            <a:extLst>
              <a:ext uri="{FF2B5EF4-FFF2-40B4-BE49-F238E27FC236}">
                <a16:creationId xmlns:a16="http://schemas.microsoft.com/office/drawing/2014/main" xmlns="" id="{A32B7B6C-E592-4B96-A417-917B0FDE2905}"/>
              </a:ext>
            </a:extLst>
          </p:cNvPr>
          <p:cNvSpPr/>
          <p:nvPr/>
        </p:nvSpPr>
        <p:spPr>
          <a:xfrm>
            <a:off x="7513478" y="5538334"/>
            <a:ext cx="838200" cy="5794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dirty="0">
                <a:solidFill>
                  <a:srgbClr val="FF3300"/>
                </a:solidFill>
                <a:latin typeface="Arial"/>
                <a:ea typeface="Arial"/>
                <a:cs typeface="Arial"/>
                <a:sym typeface="Arial"/>
              </a:rPr>
              <a:t>D</a:t>
            </a:r>
            <a:r>
              <a:rPr lang="en-US" sz="3200" b="1" baseline="-25000" dirty="0">
                <a:solidFill>
                  <a:srgbClr val="FF3300"/>
                </a:solidFill>
                <a:latin typeface="Arial"/>
                <a:ea typeface="Arial"/>
                <a:cs typeface="Arial"/>
                <a:sym typeface="Arial"/>
              </a:rPr>
              <a:t>1</a:t>
            </a:r>
            <a:endParaRPr dirty="0"/>
          </a:p>
        </p:txBody>
      </p:sp>
      <p:sp>
        <p:nvSpPr>
          <p:cNvPr id="13" name="Google Shape;658;p56">
            <a:extLst>
              <a:ext uri="{FF2B5EF4-FFF2-40B4-BE49-F238E27FC236}">
                <a16:creationId xmlns:a16="http://schemas.microsoft.com/office/drawing/2014/main" xmlns="" id="{E5B85C81-94D8-4CFC-AC88-B3074EB56639}"/>
              </a:ext>
            </a:extLst>
          </p:cNvPr>
          <p:cNvSpPr/>
          <p:nvPr/>
        </p:nvSpPr>
        <p:spPr>
          <a:xfrm>
            <a:off x="6593027" y="3581400"/>
            <a:ext cx="609600" cy="381000"/>
          </a:xfrm>
          <a:prstGeom prst="rightArrow">
            <a:avLst>
              <a:gd name="adj1" fmla="val 50000"/>
              <a:gd name="adj2" fmla="val 50000"/>
            </a:avLst>
          </a:prstGeom>
          <a:solidFill>
            <a:srgbClr val="FF00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4" name="Title 1">
            <a:extLst>
              <a:ext uri="{FF2B5EF4-FFF2-40B4-BE49-F238E27FC236}">
                <a16:creationId xmlns:a16="http://schemas.microsoft.com/office/drawing/2014/main" xmlns="" id="{E7DE15FE-74A3-4D1D-9F19-B3E815F31B99}"/>
              </a:ext>
            </a:extLst>
          </p:cNvPr>
          <p:cNvSpPr txBox="1">
            <a:spLocks/>
          </p:cNvSpPr>
          <p:nvPr/>
        </p:nvSpPr>
        <p:spPr bwMode="auto">
          <a:xfrm>
            <a:off x="6089301" y="1295400"/>
            <a:ext cx="3261699" cy="112625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US" sz="2800" dirty="0"/>
              <a:t>Determinant: Expectations </a:t>
            </a:r>
          </a:p>
        </p:txBody>
      </p:sp>
      <p:sp>
        <p:nvSpPr>
          <p:cNvPr id="15" name="Google Shape;454;p54">
            <a:extLst>
              <a:ext uri="{FF2B5EF4-FFF2-40B4-BE49-F238E27FC236}">
                <a16:creationId xmlns:a16="http://schemas.microsoft.com/office/drawing/2014/main" xmlns="" id="{3BA195DB-2155-4AAC-9A72-0A527CCD12FB}"/>
              </a:ext>
            </a:extLst>
          </p:cNvPr>
          <p:cNvSpPr txBox="1"/>
          <p:nvPr/>
        </p:nvSpPr>
        <p:spPr>
          <a:xfrm>
            <a:off x="4169392" y="3328697"/>
            <a:ext cx="914400" cy="76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dirty="0">
                <a:solidFill>
                  <a:schemeClr val="dk1"/>
                </a:solidFill>
                <a:latin typeface="Calibri"/>
                <a:ea typeface="Calibri"/>
                <a:cs typeface="Calibri"/>
                <a:sym typeface="Calibri"/>
              </a:rPr>
              <a:t>  </a:t>
            </a:r>
            <a:r>
              <a:rPr lang="en-US" sz="4400" b="1" dirty="0">
                <a:solidFill>
                  <a:srgbClr val="FF0000"/>
                </a:solidFill>
                <a:latin typeface="Calibri"/>
                <a:ea typeface="Calibri"/>
                <a:cs typeface="Calibri"/>
                <a:sym typeface="Calibri"/>
              </a:rPr>
              <a:t>P</a:t>
            </a:r>
            <a:endParaRPr dirty="0"/>
          </a:p>
        </p:txBody>
      </p:sp>
      <p:sp>
        <p:nvSpPr>
          <p:cNvPr id="16" name="Google Shape;443;p54">
            <a:extLst>
              <a:ext uri="{FF2B5EF4-FFF2-40B4-BE49-F238E27FC236}">
                <a16:creationId xmlns:a16="http://schemas.microsoft.com/office/drawing/2014/main" xmlns="" id="{0FE829DB-AAAE-48EE-9C02-66714F677A58}"/>
              </a:ext>
            </a:extLst>
          </p:cNvPr>
          <p:cNvSpPr txBox="1"/>
          <p:nvPr/>
        </p:nvSpPr>
        <p:spPr>
          <a:xfrm>
            <a:off x="6713375" y="6202363"/>
            <a:ext cx="533400" cy="7016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dirty="0">
                <a:solidFill>
                  <a:srgbClr val="FF0000"/>
                </a:solidFill>
                <a:latin typeface="Calibri"/>
                <a:ea typeface="Calibri"/>
                <a:cs typeface="Calibri"/>
                <a:sym typeface="Calibri"/>
              </a:rPr>
              <a:t>Q</a:t>
            </a:r>
            <a:endParaRPr dirty="0"/>
          </a:p>
        </p:txBody>
      </p:sp>
    </p:spTree>
    <p:extLst>
      <p:ext uri="{BB962C8B-B14F-4D97-AF65-F5344CB8AC3E}">
        <p14:creationId xmlns:p14="http://schemas.microsoft.com/office/powerpoint/2010/main" val="33419453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457200" y="274638"/>
            <a:ext cx="8229600" cy="1143000"/>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Clr>
                <a:schemeClr val="accent2"/>
              </a:buClr>
              <a:buFont typeface="Calibri"/>
              <a:buNone/>
            </a:pPr>
            <a:r>
              <a:rPr lang="en" sz="5400" b="1" i="0" u="none" strike="noStrike" cap="none">
                <a:solidFill>
                  <a:schemeClr val="accent2"/>
                </a:solidFill>
                <a:latin typeface="Calibri"/>
                <a:ea typeface="Calibri"/>
                <a:cs typeface="Calibri"/>
                <a:sym typeface="Calibri"/>
              </a:rPr>
              <a:t>SUPPLY</a:t>
            </a:r>
            <a:br>
              <a:rPr lang="en" sz="5400" b="1" i="0" u="none" strike="noStrike" cap="none">
                <a:solidFill>
                  <a:schemeClr val="accent2"/>
                </a:solidFill>
                <a:latin typeface="Calibri"/>
                <a:ea typeface="Calibri"/>
                <a:cs typeface="Calibri"/>
                <a:sym typeface="Calibri"/>
              </a:rPr>
            </a:br>
            <a:endParaRPr sz="5400" b="1" i="0" u="none" strike="noStrike" cap="none">
              <a:solidFill>
                <a:schemeClr val="accent2"/>
              </a:solidFill>
              <a:latin typeface="Calibri"/>
              <a:ea typeface="Calibri"/>
              <a:cs typeface="Calibri"/>
              <a:sym typeface="Calibri"/>
            </a:endParaRPr>
          </a:p>
        </p:txBody>
      </p:sp>
      <p:sp>
        <p:nvSpPr>
          <p:cNvPr id="178" name="Google Shape;178;p31"/>
          <p:cNvSpPr txBox="1">
            <a:spLocks noGrp="1"/>
          </p:cNvSpPr>
          <p:nvPr>
            <p:ph type="body" idx="1"/>
          </p:nvPr>
        </p:nvSpPr>
        <p:spPr>
          <a:xfrm>
            <a:off x="4648200" y="1981200"/>
            <a:ext cx="4419600" cy="4114800"/>
          </a:xfrm>
          <a:prstGeom prst="rect">
            <a:avLst/>
          </a:prstGeom>
          <a:noFill/>
          <a:ln>
            <a:noFill/>
          </a:ln>
        </p:spPr>
        <p:txBody>
          <a:bodyPr spcFirstLastPara="1" wrap="square" lIns="92075" tIns="46025" rIns="92075" bIns="46025" anchor="t" anchorCtr="0">
            <a:noAutofit/>
          </a:bodyPr>
          <a:lstStyle/>
          <a:p>
            <a:pPr marL="342900" marR="0" lvl="0" indent="-342900" algn="l" rtl="0">
              <a:spcBef>
                <a:spcPts val="0"/>
              </a:spcBef>
              <a:spcAft>
                <a:spcPts val="0"/>
              </a:spcAft>
              <a:buClr>
                <a:schemeClr val="accent2"/>
              </a:buClr>
              <a:buSzPts val="2800"/>
              <a:buFont typeface="Arial"/>
              <a:buChar char="•"/>
            </a:pPr>
            <a:r>
              <a:rPr lang="en" sz="2800" b="1" i="0" u="none" strike="noStrike" cap="none">
                <a:solidFill>
                  <a:schemeClr val="accent2"/>
                </a:solidFill>
                <a:latin typeface="Calibri"/>
                <a:ea typeface="Calibri"/>
                <a:cs typeface="Calibri"/>
                <a:sym typeface="Calibri"/>
              </a:rPr>
              <a:t>THE LAW OF SUPPLY</a:t>
            </a:r>
            <a:r>
              <a:rPr lang="en" sz="2800" b="0" i="0" u="none" strike="noStrike" cap="none">
                <a:solidFill>
                  <a:schemeClr val="dk1"/>
                </a:solidFill>
                <a:latin typeface="Calibri"/>
                <a:ea typeface="Calibri"/>
                <a:cs typeface="Calibri"/>
                <a:sym typeface="Calibri"/>
              </a:rPr>
              <a:t>:  quantity Supplied  of a Product Varies </a:t>
            </a:r>
            <a:r>
              <a:rPr lang="en" sz="2800" b="0" i="0" u="none" strike="noStrike" cap="none">
                <a:solidFill>
                  <a:srgbClr val="660066"/>
                </a:solidFill>
                <a:latin typeface="Calibri"/>
                <a:ea typeface="Calibri"/>
                <a:cs typeface="Calibri"/>
                <a:sym typeface="Calibri"/>
              </a:rPr>
              <a:t>Directly</a:t>
            </a:r>
            <a:r>
              <a:rPr lang="en" sz="2800" b="0" i="0" u="none" strike="noStrike" cap="none">
                <a:solidFill>
                  <a:schemeClr val="dk1"/>
                </a:solidFill>
                <a:latin typeface="Calibri"/>
                <a:ea typeface="Calibri"/>
                <a:cs typeface="Calibri"/>
                <a:sym typeface="Calibri"/>
              </a:rPr>
              <a:t> with Its Price.						</a:t>
            </a:r>
            <a:endParaRPr/>
          </a:p>
          <a:p>
            <a:pPr marL="342900" marR="0" lvl="0" indent="-342900" algn="l" rtl="0">
              <a:spcBef>
                <a:spcPts val="560"/>
              </a:spcBef>
              <a:spcAft>
                <a:spcPts val="0"/>
              </a:spcAft>
              <a:buClr>
                <a:schemeClr val="accent2"/>
              </a:buClr>
              <a:buSzPts val="2800"/>
              <a:buFont typeface="Arial"/>
              <a:buChar char="•"/>
            </a:pPr>
            <a:r>
              <a:rPr lang="en" sz="2800" b="1" i="0" u="none" strike="noStrike" cap="none">
                <a:solidFill>
                  <a:schemeClr val="accent2"/>
                </a:solidFill>
                <a:latin typeface="Calibri"/>
                <a:ea typeface="Calibri"/>
                <a:cs typeface="Calibri"/>
                <a:sym typeface="Calibri"/>
              </a:rPr>
              <a:t>SUPPLY</a:t>
            </a:r>
            <a:r>
              <a:rPr lang="en" sz="2800" b="0" i="0" u="none" strike="noStrike" cap="none">
                <a:solidFill>
                  <a:schemeClr val="dk1"/>
                </a:solidFill>
                <a:latin typeface="Calibri"/>
                <a:ea typeface="Calibri"/>
                <a:cs typeface="Calibri"/>
                <a:sym typeface="Calibri"/>
              </a:rPr>
              <a:t>:     The </a:t>
            </a:r>
            <a:r>
              <a:rPr lang="en" sz="2800" b="0" i="0" u="none" strike="noStrike" cap="none">
                <a:solidFill>
                  <a:srgbClr val="660066"/>
                </a:solidFill>
                <a:latin typeface="Calibri"/>
                <a:ea typeface="Calibri"/>
                <a:cs typeface="Calibri"/>
                <a:sym typeface="Calibri"/>
              </a:rPr>
              <a:t>Willingness</a:t>
            </a:r>
            <a:r>
              <a:rPr lang="en" sz="2800" b="0" i="0" u="none" strike="noStrike" cap="none">
                <a:solidFill>
                  <a:schemeClr val="dk1"/>
                </a:solidFill>
                <a:latin typeface="Calibri"/>
                <a:ea typeface="Calibri"/>
                <a:cs typeface="Calibri"/>
                <a:sym typeface="Calibri"/>
              </a:rPr>
              <a:t> and </a:t>
            </a:r>
            <a:r>
              <a:rPr lang="en" sz="2800" b="0" i="0" u="none" strike="noStrike" cap="none">
                <a:solidFill>
                  <a:srgbClr val="660066"/>
                </a:solidFill>
                <a:latin typeface="Calibri"/>
                <a:ea typeface="Calibri"/>
                <a:cs typeface="Calibri"/>
                <a:sym typeface="Calibri"/>
              </a:rPr>
              <a:t>Ability</a:t>
            </a:r>
            <a:r>
              <a:rPr lang="en" sz="2800" b="0" i="0" u="none" strike="noStrike" cap="none">
                <a:solidFill>
                  <a:schemeClr val="dk1"/>
                </a:solidFill>
                <a:latin typeface="Calibri"/>
                <a:ea typeface="Calibri"/>
                <a:cs typeface="Calibri"/>
                <a:sym typeface="Calibri"/>
              </a:rPr>
              <a:t> to Supply a Product at a Given Price.</a:t>
            </a:r>
            <a:endParaRPr/>
          </a:p>
        </p:txBody>
      </p:sp>
      <p:cxnSp>
        <p:nvCxnSpPr>
          <p:cNvPr id="179" name="Google Shape;179;p31"/>
          <p:cNvCxnSpPr/>
          <p:nvPr/>
        </p:nvCxnSpPr>
        <p:spPr>
          <a:xfrm rot="10800000" flipH="1">
            <a:off x="1219200" y="1066800"/>
            <a:ext cx="3505200" cy="3962400"/>
          </a:xfrm>
          <a:prstGeom prst="straightConnector1">
            <a:avLst/>
          </a:prstGeom>
          <a:noFill/>
          <a:ln w="76200" cap="flat" cmpd="sng">
            <a:solidFill>
              <a:schemeClr val="dk1"/>
            </a:solidFill>
            <a:prstDash val="solid"/>
            <a:round/>
            <a:headEnd type="none" w="sm" len="sm"/>
            <a:tailEnd type="none" w="sm" len="sm"/>
          </a:ln>
        </p:spPr>
      </p:cxnSp>
      <p:sp>
        <p:nvSpPr>
          <p:cNvPr id="180" name="Google Shape;180;p31"/>
          <p:cNvSpPr/>
          <p:nvPr/>
        </p:nvSpPr>
        <p:spPr>
          <a:xfrm>
            <a:off x="2209800" y="2057400"/>
            <a:ext cx="379413" cy="91440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 sz="5400" b="0" i="0" u="none" strike="noStrike" cap="none">
                <a:solidFill>
                  <a:srgbClr val="FF3300"/>
                </a:solidFill>
                <a:latin typeface="Play"/>
                <a:ea typeface="Play"/>
                <a:cs typeface="Play"/>
                <a:sym typeface="Play"/>
              </a:rPr>
              <a:t>S</a:t>
            </a:r>
            <a:endParaRPr/>
          </a:p>
        </p:txBody>
      </p:sp>
      <p:cxnSp>
        <p:nvCxnSpPr>
          <p:cNvPr id="181" name="Google Shape;181;p31"/>
          <p:cNvCxnSpPr/>
          <p:nvPr/>
        </p:nvCxnSpPr>
        <p:spPr>
          <a:xfrm rot="10800000" flipH="1">
            <a:off x="609600" y="1066800"/>
            <a:ext cx="76200" cy="4648200"/>
          </a:xfrm>
          <a:prstGeom prst="straightConnector1">
            <a:avLst/>
          </a:prstGeom>
          <a:noFill/>
          <a:ln w="76200" cap="flat" cmpd="sng">
            <a:solidFill>
              <a:schemeClr val="dk1"/>
            </a:solidFill>
            <a:prstDash val="solid"/>
            <a:round/>
            <a:headEnd type="none" w="sm" len="sm"/>
            <a:tailEnd type="triangle" w="med" len="med"/>
          </a:ln>
        </p:spPr>
      </p:cxnSp>
      <p:cxnSp>
        <p:nvCxnSpPr>
          <p:cNvPr id="182" name="Google Shape;182;p31"/>
          <p:cNvCxnSpPr/>
          <p:nvPr/>
        </p:nvCxnSpPr>
        <p:spPr>
          <a:xfrm>
            <a:off x="609600" y="5715000"/>
            <a:ext cx="4114800" cy="0"/>
          </a:xfrm>
          <a:prstGeom prst="straightConnector1">
            <a:avLst/>
          </a:prstGeom>
          <a:noFill/>
          <a:ln w="76200" cap="flat" cmpd="sng">
            <a:solidFill>
              <a:schemeClr val="dk1"/>
            </a:solidFill>
            <a:prstDash val="solid"/>
            <a:round/>
            <a:headEnd type="none" w="sm" len="sm"/>
            <a:tailEnd type="triangle" w="med" len="med"/>
          </a:ln>
        </p:spPr>
      </p:cxnSp>
      <p:sp>
        <p:nvSpPr>
          <p:cNvPr id="183" name="Google Shape;183;p31"/>
          <p:cNvSpPr txBox="1"/>
          <p:nvPr/>
        </p:nvSpPr>
        <p:spPr>
          <a:xfrm>
            <a:off x="0" y="3124200"/>
            <a:ext cx="519113" cy="519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800" b="1" i="0" u="none" strike="noStrike" cap="none">
                <a:solidFill>
                  <a:schemeClr val="dk1"/>
                </a:solidFill>
                <a:latin typeface="Calibri"/>
                <a:ea typeface="Calibri"/>
                <a:cs typeface="Calibri"/>
                <a:sym typeface="Calibri"/>
              </a:rPr>
              <a:t> P</a:t>
            </a:r>
            <a:endParaRPr/>
          </a:p>
        </p:txBody>
      </p:sp>
      <p:sp>
        <p:nvSpPr>
          <p:cNvPr id="184" name="Google Shape;184;p31"/>
          <p:cNvSpPr txBox="1"/>
          <p:nvPr/>
        </p:nvSpPr>
        <p:spPr>
          <a:xfrm>
            <a:off x="2041525" y="5780088"/>
            <a:ext cx="460375" cy="5191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800" b="1" i="0" u="none" strike="noStrike" cap="none">
                <a:solidFill>
                  <a:schemeClr val="dk1"/>
                </a:solidFill>
                <a:latin typeface="Calibri"/>
                <a:ea typeface="Calibri"/>
                <a:cs typeface="Calibri"/>
                <a:sym typeface="Calibri"/>
              </a:rPr>
              <a:t>Q</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xmlns=""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C5463B-DA04-4763-BD11-2F90C8A52C11}"/>
              </a:ext>
            </a:extLst>
          </p:cNvPr>
          <p:cNvSpPr>
            <a:spLocks noGrp="1"/>
          </p:cNvSpPr>
          <p:nvPr>
            <p:ph type="title"/>
          </p:nvPr>
        </p:nvSpPr>
        <p:spPr>
          <a:xfrm>
            <a:off x="174171" y="856753"/>
            <a:ext cx="8512629" cy="1143000"/>
          </a:xfrm>
        </p:spPr>
        <p:txBody>
          <a:bodyPr/>
          <a:lstStyle/>
          <a:p>
            <a:r>
              <a:rPr lang="en-US" sz="3600" dirty="0"/>
              <a:t>Changes in QUANTITY Supplied and Supply</a:t>
            </a:r>
          </a:p>
        </p:txBody>
      </p:sp>
      <p:sp>
        <p:nvSpPr>
          <p:cNvPr id="4" name="Rectangle 3">
            <a:extLst>
              <a:ext uri="{FF2B5EF4-FFF2-40B4-BE49-F238E27FC236}">
                <a16:creationId xmlns:a16="http://schemas.microsoft.com/office/drawing/2014/main" xmlns="" id="{AD6D834D-2022-4A5C-8D5A-E77BF9899361}"/>
              </a:ext>
            </a:extLst>
          </p:cNvPr>
          <p:cNvSpPr/>
          <p:nvPr/>
        </p:nvSpPr>
        <p:spPr>
          <a:xfrm>
            <a:off x="264367" y="2174160"/>
            <a:ext cx="4307633" cy="1302921"/>
          </a:xfrm>
          <a:prstGeom prst="rect">
            <a:avLst/>
          </a:prstGeom>
        </p:spPr>
        <p:txBody>
          <a:bodyPr wrap="square">
            <a:spAutoFit/>
          </a:bodyPr>
          <a:lstStyle/>
          <a:p>
            <a:pPr lvl="0">
              <a:lnSpc>
                <a:spcPct val="90000"/>
              </a:lnSpc>
              <a:spcBef>
                <a:spcPts val="0"/>
              </a:spcBef>
              <a:spcAft>
                <a:spcPts val="0"/>
              </a:spcAft>
              <a:buClr>
                <a:srgbClr val="FABF8E"/>
              </a:buClr>
            </a:pPr>
            <a:r>
              <a:rPr lang="en-US" sz="2000" b="1" u="sng" dirty="0">
                <a:solidFill>
                  <a:srgbClr val="FABF8E"/>
                </a:solidFill>
                <a:latin typeface="Calibri"/>
                <a:ea typeface="Calibri"/>
                <a:cs typeface="Calibri"/>
                <a:sym typeface="Calibri"/>
              </a:rPr>
              <a:t>Quantity Supplied</a:t>
            </a:r>
            <a:endParaRPr lang="en-US" dirty="0"/>
          </a:p>
          <a:p>
            <a:pPr marL="742950" lvl="1" indent="-285750">
              <a:lnSpc>
                <a:spcPct val="90000"/>
              </a:lnSpc>
              <a:spcBef>
                <a:spcPts val="400"/>
              </a:spcBef>
              <a:spcAft>
                <a:spcPts val="0"/>
              </a:spcAft>
              <a:buClr>
                <a:srgbClr val="FABF8E"/>
              </a:buClr>
              <a:buSzPts val="2000"/>
              <a:buFont typeface="Arial"/>
              <a:buChar char="–"/>
            </a:pPr>
            <a:r>
              <a:rPr lang="en-US" sz="2000" dirty="0">
                <a:solidFill>
                  <a:srgbClr val="FABF8E"/>
                </a:solidFill>
                <a:latin typeface="Calibri"/>
                <a:ea typeface="Calibri"/>
                <a:cs typeface="Calibri"/>
                <a:sym typeface="Calibri"/>
              </a:rPr>
              <a:t>Only a change in PRICE can alter</a:t>
            </a:r>
            <a:endParaRPr lang="en-US" dirty="0"/>
          </a:p>
          <a:p>
            <a:pPr marL="742950" lvl="1" indent="-285750">
              <a:lnSpc>
                <a:spcPct val="90000"/>
              </a:lnSpc>
              <a:spcBef>
                <a:spcPts val="400"/>
              </a:spcBef>
              <a:spcAft>
                <a:spcPts val="0"/>
              </a:spcAft>
              <a:buClr>
                <a:srgbClr val="FABF8E"/>
              </a:buClr>
              <a:buSzPts val="2000"/>
              <a:buFont typeface="Arial"/>
              <a:buChar char="–"/>
            </a:pPr>
            <a:r>
              <a:rPr lang="en-US" sz="2000" dirty="0">
                <a:solidFill>
                  <a:srgbClr val="FABF8E"/>
                </a:solidFill>
                <a:latin typeface="Calibri"/>
                <a:ea typeface="Calibri"/>
                <a:cs typeface="Calibri"/>
                <a:sym typeface="Calibri"/>
              </a:rPr>
              <a:t>Movement along the SAME supply curve</a:t>
            </a:r>
          </a:p>
        </p:txBody>
      </p:sp>
      <p:sp>
        <p:nvSpPr>
          <p:cNvPr id="5" name="Rectangle 4">
            <a:extLst>
              <a:ext uri="{FF2B5EF4-FFF2-40B4-BE49-F238E27FC236}">
                <a16:creationId xmlns:a16="http://schemas.microsoft.com/office/drawing/2014/main" xmlns="" id="{BC181F16-1821-4401-AD3A-811769FE04A8}"/>
              </a:ext>
            </a:extLst>
          </p:cNvPr>
          <p:cNvSpPr/>
          <p:nvPr/>
        </p:nvSpPr>
        <p:spPr>
          <a:xfrm>
            <a:off x="4572000" y="2086956"/>
            <a:ext cx="4572000" cy="1754326"/>
          </a:xfrm>
          <a:prstGeom prst="rect">
            <a:avLst/>
          </a:prstGeom>
        </p:spPr>
        <p:txBody>
          <a:bodyPr>
            <a:spAutoFit/>
          </a:bodyPr>
          <a:lstStyle/>
          <a:p>
            <a:pPr lvl="0">
              <a:spcBef>
                <a:spcPts val="0"/>
              </a:spcBef>
              <a:spcAft>
                <a:spcPts val="0"/>
              </a:spcAft>
            </a:pPr>
            <a:r>
              <a:rPr lang="en-US" b="1" u="sng" dirty="0">
                <a:solidFill>
                  <a:srgbClr val="33CC33"/>
                </a:solidFill>
                <a:latin typeface="Calibri"/>
                <a:ea typeface="Calibri"/>
                <a:cs typeface="Calibri"/>
                <a:sym typeface="Calibri"/>
              </a:rPr>
              <a:t>Supply</a:t>
            </a:r>
            <a:endParaRPr lang="en-US" dirty="0"/>
          </a:p>
          <a:p>
            <a:pPr lvl="0">
              <a:spcBef>
                <a:spcPts val="0"/>
              </a:spcBef>
              <a:spcAft>
                <a:spcPts val="0"/>
              </a:spcAft>
            </a:pPr>
            <a:r>
              <a:rPr lang="en-US" dirty="0">
                <a:solidFill>
                  <a:srgbClr val="33CC33"/>
                </a:solidFill>
                <a:latin typeface="Calibri"/>
                <a:ea typeface="Calibri"/>
                <a:cs typeface="Calibri"/>
                <a:sym typeface="Calibri"/>
              </a:rPr>
              <a:t>-outside factors such as: Government tools, Other goods, Input prices, Competition, Expectations, &amp; Technology (GO ICE-T)</a:t>
            </a:r>
            <a:endParaRPr lang="en-US" dirty="0"/>
          </a:p>
          <a:p>
            <a:pPr lvl="0">
              <a:spcBef>
                <a:spcPts val="0"/>
              </a:spcBef>
              <a:spcAft>
                <a:spcPts val="0"/>
              </a:spcAft>
            </a:pPr>
            <a:r>
              <a:rPr lang="en-US" dirty="0">
                <a:solidFill>
                  <a:srgbClr val="33CC33"/>
                </a:solidFill>
                <a:latin typeface="Calibri"/>
                <a:ea typeface="Calibri"/>
                <a:cs typeface="Calibri"/>
                <a:sym typeface="Calibri"/>
              </a:rPr>
              <a:t>-shifts to a NEW supply curve (to the left or right)</a:t>
            </a:r>
          </a:p>
        </p:txBody>
      </p:sp>
      <p:pic>
        <p:nvPicPr>
          <p:cNvPr id="6" name="Google Shape;203;p33" descr="https://encrypted-tbn2.google.com/images?q=tbn:ANd9GcRaTay8uHA79KIpeNsFS69GEXVk29sDdhVaMKEDkihJviTYDzB3">
            <a:extLst>
              <a:ext uri="{FF2B5EF4-FFF2-40B4-BE49-F238E27FC236}">
                <a16:creationId xmlns:a16="http://schemas.microsoft.com/office/drawing/2014/main" xmlns="" id="{6123FEE7-5755-4934-9A9A-5D7F5D5F6C33}"/>
              </a:ext>
            </a:extLst>
          </p:cNvPr>
          <p:cNvPicPr preferRelativeResize="0"/>
          <p:nvPr/>
        </p:nvPicPr>
        <p:blipFill rotWithShape="1">
          <a:blip r:embed="rId2">
            <a:alphaModFix/>
          </a:blip>
          <a:srcRect/>
          <a:stretch/>
        </p:blipFill>
        <p:spPr>
          <a:xfrm>
            <a:off x="95813" y="3429000"/>
            <a:ext cx="4124267" cy="3429000"/>
          </a:xfrm>
          <a:prstGeom prst="rect">
            <a:avLst/>
          </a:prstGeom>
          <a:noFill/>
          <a:ln>
            <a:noFill/>
          </a:ln>
        </p:spPr>
      </p:pic>
      <p:pic>
        <p:nvPicPr>
          <p:cNvPr id="7" name="Google Shape;202;p33">
            <a:extLst>
              <a:ext uri="{FF2B5EF4-FFF2-40B4-BE49-F238E27FC236}">
                <a16:creationId xmlns:a16="http://schemas.microsoft.com/office/drawing/2014/main" xmlns="" id="{C9B709A0-A9CA-4276-8A4D-AA7E0C7795A4}"/>
              </a:ext>
            </a:extLst>
          </p:cNvPr>
          <p:cNvPicPr preferRelativeResize="0"/>
          <p:nvPr/>
        </p:nvPicPr>
        <p:blipFill rotWithShape="1">
          <a:blip r:embed="rId3">
            <a:alphaModFix/>
          </a:blip>
          <a:srcRect/>
          <a:stretch/>
        </p:blipFill>
        <p:spPr>
          <a:xfrm>
            <a:off x="4771538" y="3769440"/>
            <a:ext cx="3601131" cy="2836633"/>
          </a:xfrm>
          <a:prstGeom prst="rect">
            <a:avLst/>
          </a:prstGeom>
          <a:noFill/>
          <a:ln>
            <a:noFill/>
          </a:ln>
        </p:spPr>
      </p:pic>
    </p:spTree>
    <p:extLst>
      <p:ext uri="{BB962C8B-B14F-4D97-AF65-F5344CB8AC3E}">
        <p14:creationId xmlns:p14="http://schemas.microsoft.com/office/powerpoint/2010/main" val="425861908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dirty="0"/>
              <a:t>Supply Foldable</a:t>
            </a:r>
            <a:endParaRPr sz="4400" b="0" i="0" u="none" strike="noStrike" cap="none" dirty="0">
              <a:solidFill>
                <a:schemeClr val="dk1"/>
              </a:solidFill>
              <a:latin typeface="Calibri"/>
              <a:ea typeface="Calibri"/>
              <a:cs typeface="Calibri"/>
              <a:sym typeface="Calibri"/>
            </a:endParaRPr>
          </a:p>
        </p:txBody>
      </p:sp>
      <p:sp>
        <p:nvSpPr>
          <p:cNvPr id="236" name="Google Shape;236;p37"/>
          <p:cNvSpPr txBox="1">
            <a:spLocks noGrp="1"/>
          </p:cNvSpPr>
          <p:nvPr>
            <p:ph type="body" idx="1"/>
          </p:nvPr>
        </p:nvSpPr>
        <p:spPr>
          <a:xfrm>
            <a:off x="270475" y="1379150"/>
            <a:ext cx="6308400" cy="4747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720"/>
              <a:buFont typeface="Arial"/>
              <a:buChar char="•"/>
            </a:pPr>
            <a:r>
              <a:rPr lang="en" sz="2720"/>
              <a:t>Today, we will create beautiful foldables to help us apply the determinants of supply to the world around us. </a:t>
            </a:r>
            <a:endParaRPr/>
          </a:p>
          <a:p>
            <a:pPr marL="342900" marR="0" lvl="0" indent="-342900" algn="l" rtl="0">
              <a:lnSpc>
                <a:spcPct val="90000"/>
              </a:lnSpc>
              <a:spcBef>
                <a:spcPts val="544"/>
              </a:spcBef>
              <a:spcAft>
                <a:spcPts val="0"/>
              </a:spcAft>
              <a:buClr>
                <a:schemeClr val="dk1"/>
              </a:buClr>
              <a:buSzPts val="2720"/>
              <a:buFont typeface="Arial"/>
              <a:buChar char="•"/>
            </a:pPr>
            <a:r>
              <a:rPr lang="en" sz="2720"/>
              <a:t>Think of a product you like or would like to produce. </a:t>
            </a:r>
            <a:endParaRPr sz="2720"/>
          </a:p>
          <a:p>
            <a:pPr marL="342900" marR="0" lvl="0" indent="-342900" algn="l" rtl="0">
              <a:lnSpc>
                <a:spcPct val="90000"/>
              </a:lnSpc>
              <a:spcBef>
                <a:spcPts val="544"/>
              </a:spcBef>
              <a:spcAft>
                <a:spcPts val="0"/>
              </a:spcAft>
              <a:buClr>
                <a:schemeClr val="dk1"/>
              </a:buClr>
              <a:buSzPts val="2720"/>
              <a:buFont typeface="Arial"/>
              <a:buChar char="•"/>
            </a:pPr>
            <a:r>
              <a:rPr lang="en" sz="2720" b="0" i="0" u="none" strike="noStrike" cap="none">
                <a:solidFill>
                  <a:schemeClr val="dk1"/>
                </a:solidFill>
                <a:latin typeface="Calibri"/>
                <a:ea typeface="Calibri"/>
                <a:cs typeface="Calibri"/>
                <a:sym typeface="Calibri"/>
              </a:rPr>
              <a:t>Create two examples for each respective determinant—one example that will increase supply for that good/service and one that will cause supply to decrease for that good/service. </a:t>
            </a:r>
            <a:endParaRPr sz="2720"/>
          </a:p>
          <a:p>
            <a:pPr marL="342900" marR="0" lvl="0" indent="-342900" algn="l" rtl="0">
              <a:lnSpc>
                <a:spcPct val="90000"/>
              </a:lnSpc>
              <a:spcBef>
                <a:spcPts val="544"/>
              </a:spcBef>
              <a:spcAft>
                <a:spcPts val="0"/>
              </a:spcAft>
              <a:buClr>
                <a:schemeClr val="dk1"/>
              </a:buClr>
              <a:buSzPts val="2720"/>
              <a:buFont typeface="Arial"/>
              <a:buChar char="•"/>
            </a:pPr>
            <a:r>
              <a:rPr lang="en" sz="2720"/>
              <a:t>Create your flaps creatively to represent your product. </a:t>
            </a:r>
            <a:endParaRPr sz="2720" b="0" i="0" u="none" strike="noStrike" cap="none">
              <a:solidFill>
                <a:schemeClr val="dk1"/>
              </a:solidFill>
              <a:latin typeface="Calibri"/>
              <a:ea typeface="Calibri"/>
              <a:cs typeface="Calibri"/>
              <a:sym typeface="Calibri"/>
            </a:endParaRPr>
          </a:p>
        </p:txBody>
      </p:sp>
      <p:pic>
        <p:nvPicPr>
          <p:cNvPr id="237" name="Google Shape;237;p37"/>
          <p:cNvPicPr preferRelativeResize="0"/>
          <p:nvPr/>
        </p:nvPicPr>
        <p:blipFill>
          <a:blip r:embed="rId3">
            <a:alphaModFix/>
          </a:blip>
          <a:stretch>
            <a:fillRect/>
          </a:stretch>
        </p:blipFill>
        <p:spPr>
          <a:xfrm>
            <a:off x="6177775" y="1247638"/>
            <a:ext cx="2838300" cy="2838300"/>
          </a:xfrm>
          <a:prstGeom prst="rect">
            <a:avLst/>
          </a:prstGeom>
          <a:noFill/>
          <a:ln>
            <a:noFill/>
          </a:ln>
        </p:spPr>
      </p:pic>
      <p:pic>
        <p:nvPicPr>
          <p:cNvPr id="238" name="Google Shape;238;p37"/>
          <p:cNvPicPr preferRelativeResize="0"/>
          <p:nvPr/>
        </p:nvPicPr>
        <p:blipFill>
          <a:blip r:embed="rId4">
            <a:alphaModFix/>
          </a:blip>
          <a:stretch>
            <a:fillRect/>
          </a:stretch>
        </p:blipFill>
        <p:spPr>
          <a:xfrm>
            <a:off x="6578875" y="3639787"/>
            <a:ext cx="1892201" cy="2838302"/>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550BBB-9620-42F2-B501-ECF706E64465}"/>
              </a:ext>
            </a:extLst>
          </p:cNvPr>
          <p:cNvSpPr>
            <a:spLocks noGrp="1"/>
          </p:cNvSpPr>
          <p:nvPr>
            <p:ph type="title"/>
          </p:nvPr>
        </p:nvSpPr>
        <p:spPr>
          <a:xfrm>
            <a:off x="747656" y="1091901"/>
            <a:ext cx="8229600" cy="1143000"/>
          </a:xfrm>
        </p:spPr>
        <p:txBody>
          <a:bodyPr/>
          <a:lstStyle/>
          <a:p>
            <a:r>
              <a:rPr lang="en-US" dirty="0" err="1"/>
              <a:t>Chocopalypse</a:t>
            </a:r>
            <a:r>
              <a:rPr lang="en-US" dirty="0"/>
              <a:t>? </a:t>
            </a:r>
          </a:p>
        </p:txBody>
      </p:sp>
      <p:sp>
        <p:nvSpPr>
          <p:cNvPr id="3" name="Content Placeholder 2">
            <a:extLst>
              <a:ext uri="{FF2B5EF4-FFF2-40B4-BE49-F238E27FC236}">
                <a16:creationId xmlns:a16="http://schemas.microsoft.com/office/drawing/2014/main" xmlns="" id="{DCD077D8-F3BA-4386-9257-622926DF8859}"/>
              </a:ext>
            </a:extLst>
          </p:cNvPr>
          <p:cNvSpPr>
            <a:spLocks noGrp="1"/>
          </p:cNvSpPr>
          <p:nvPr>
            <p:ph idx="1"/>
          </p:nvPr>
        </p:nvSpPr>
        <p:spPr>
          <a:xfrm>
            <a:off x="306592" y="2164080"/>
            <a:ext cx="4760260" cy="3779520"/>
          </a:xfrm>
        </p:spPr>
        <p:txBody>
          <a:bodyPr/>
          <a:lstStyle/>
          <a:p>
            <a:r>
              <a:rPr lang="en-US" dirty="0"/>
              <a:t>While watching the video, pick out some factors that impact demand and supply for chocolate and place them on the collaboration board. Be specific about if the factor impacted demand or supply!</a:t>
            </a:r>
          </a:p>
          <a:p>
            <a:r>
              <a:rPr lang="en-US" u="sng" dirty="0">
                <a:hlinkClick r:id="rId2"/>
              </a:rPr>
              <a:t>https://www.youtube.com/watch?v=6ZKWrGIG9UU</a:t>
            </a:r>
            <a:endParaRPr lang="en-US" dirty="0"/>
          </a:p>
          <a:p>
            <a:endParaRPr lang="en-US" dirty="0"/>
          </a:p>
        </p:txBody>
      </p:sp>
      <p:pic>
        <p:nvPicPr>
          <p:cNvPr id="1026" name="Picture 2">
            <a:extLst>
              <a:ext uri="{FF2B5EF4-FFF2-40B4-BE49-F238E27FC236}">
                <a16:creationId xmlns:a16="http://schemas.microsoft.com/office/drawing/2014/main" xmlns="" id="{2D15109F-1DC6-44D2-975A-B54B41B1E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376" y="2332449"/>
            <a:ext cx="287655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50191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CEF959-F39D-4A4F-83B0-3418BDBDD3A5}"/>
              </a:ext>
            </a:extLst>
          </p:cNvPr>
          <p:cNvSpPr>
            <a:spLocks noGrp="1"/>
          </p:cNvSpPr>
          <p:nvPr>
            <p:ph type="title"/>
          </p:nvPr>
        </p:nvSpPr>
        <p:spPr/>
        <p:txBody>
          <a:bodyPr/>
          <a:lstStyle/>
          <a:p>
            <a:r>
              <a:rPr lang="en-US" dirty="0"/>
              <a:t>Market Simulations</a:t>
            </a:r>
          </a:p>
        </p:txBody>
      </p:sp>
      <p:sp>
        <p:nvSpPr>
          <p:cNvPr id="3" name="Content Placeholder 2">
            <a:extLst>
              <a:ext uri="{FF2B5EF4-FFF2-40B4-BE49-F238E27FC236}">
                <a16:creationId xmlns:a16="http://schemas.microsoft.com/office/drawing/2014/main" xmlns="" id="{D6AE9BA6-6F71-4FB0-A6B8-C9EE43F51F3A}"/>
              </a:ext>
            </a:extLst>
          </p:cNvPr>
          <p:cNvSpPr>
            <a:spLocks noGrp="1"/>
          </p:cNvSpPr>
          <p:nvPr>
            <p:ph idx="1"/>
          </p:nvPr>
        </p:nvSpPr>
        <p:spPr/>
        <p:txBody>
          <a:bodyPr/>
          <a:lstStyle/>
          <a:p>
            <a:r>
              <a:rPr lang="en-US" dirty="0">
                <a:hlinkClick r:id="rId2"/>
              </a:rPr>
              <a:t>The Handshake Market </a:t>
            </a:r>
            <a:endParaRPr lang="en-US" dirty="0"/>
          </a:p>
          <a:p>
            <a:r>
              <a:rPr lang="en-US" u="sng" dirty="0">
                <a:hlinkClick r:id="rId3"/>
              </a:rPr>
              <a:t>The Bread Market</a:t>
            </a:r>
            <a:endParaRPr lang="en-US" dirty="0"/>
          </a:p>
          <a:p>
            <a:r>
              <a:rPr lang="en-US" u="sng" dirty="0">
                <a:hlinkClick r:id="rId4"/>
              </a:rPr>
              <a:t>Pearl Exchange</a:t>
            </a:r>
            <a:r>
              <a:rPr lang="en-US" dirty="0"/>
              <a:t> </a:t>
            </a:r>
          </a:p>
        </p:txBody>
      </p:sp>
    </p:spTree>
    <p:extLst>
      <p:ext uri="{BB962C8B-B14F-4D97-AF65-F5344CB8AC3E}">
        <p14:creationId xmlns:p14="http://schemas.microsoft.com/office/powerpoint/2010/main" val="14278052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6"/>
          <p:cNvSpPr txBox="1">
            <a:spLocks noGrp="1"/>
          </p:cNvSpPr>
          <p:nvPr>
            <p:ph type="title"/>
          </p:nvPr>
        </p:nvSpPr>
        <p:spPr>
          <a:xfrm>
            <a:off x="311725" y="1358175"/>
            <a:ext cx="8520600" cy="623700"/>
          </a:xfrm>
          <a:prstGeom prst="rect">
            <a:avLst/>
          </a:prstGeom>
        </p:spPr>
        <p:txBody>
          <a:bodyPr spcFirstLastPara="1" vert="horz" wrap="square" lIns="91425" tIns="91425" rIns="91425" bIns="91425" numCol="1" anchor="t" anchorCtr="0" compatLnSpc="1">
            <a:prstTxWarp prst="textNoShape">
              <a:avLst/>
            </a:prstTxWarp>
            <a:noAutofit/>
            <a:scene3d>
              <a:camera prst="orthographicFront">
                <a:rot lat="0" lon="0" rev="0"/>
              </a:camera>
              <a:lightRig rig="threePt" dir="t"/>
            </a:scene3d>
            <a:sp3d>
              <a:bevelT w="0"/>
            </a:sp3d>
          </a:bodyPr>
          <a:lstStyle/>
          <a:p>
            <a:pPr algn="l">
              <a:spcBef>
                <a:spcPts val="0"/>
              </a:spcBef>
              <a:spcAft>
                <a:spcPts val="0"/>
              </a:spcAft>
            </a:pPr>
            <a:r>
              <a:rPr lang="en"/>
              <a:t>Buyers: Black Cards</a:t>
            </a:r>
            <a:endParaRPr/>
          </a:p>
        </p:txBody>
      </p:sp>
      <p:sp>
        <p:nvSpPr>
          <p:cNvPr id="117" name="Google Shape;117;p26"/>
          <p:cNvSpPr txBox="1"/>
          <p:nvPr/>
        </p:nvSpPr>
        <p:spPr>
          <a:xfrm>
            <a:off x="311725" y="2326450"/>
            <a:ext cx="5308200" cy="3452100"/>
          </a:xfrm>
          <a:prstGeom prst="rect">
            <a:avLst/>
          </a:prstGeom>
          <a:noFill/>
          <a:ln>
            <a:noFill/>
          </a:ln>
        </p:spPr>
        <p:txBody>
          <a:bodyPr spcFirstLastPara="1" wrap="square" lIns="91425" tIns="91425" rIns="91425" bIns="91425" anchor="ctr" anchorCtr="0">
            <a:noAutofit/>
          </a:bodyPr>
          <a:lstStyle/>
          <a:p>
            <a:pPr marL="457200" indent="-342900">
              <a:lnSpc>
                <a:spcPct val="138000"/>
              </a:lnSpc>
              <a:spcBef>
                <a:spcPts val="0"/>
              </a:spcBef>
              <a:spcAft>
                <a:spcPts val="0"/>
              </a:spcAft>
              <a:buSzPts val="1800"/>
              <a:buFont typeface="Roboto"/>
              <a:buChar char="●"/>
            </a:pPr>
            <a:r>
              <a:rPr lang="en">
                <a:latin typeface="Roboto"/>
                <a:ea typeface="Roboto"/>
                <a:cs typeface="Roboto"/>
                <a:sym typeface="Roboto"/>
              </a:rPr>
              <a:t>Buyers want to pay the </a:t>
            </a:r>
            <a:r>
              <a:rPr lang="en" b="1">
                <a:latin typeface="Roboto"/>
                <a:ea typeface="Roboto"/>
                <a:cs typeface="Roboto"/>
                <a:sym typeface="Roboto"/>
              </a:rPr>
              <a:t>lowest price </a:t>
            </a:r>
            <a:r>
              <a:rPr lang="en">
                <a:latin typeface="Roboto"/>
                <a:ea typeface="Roboto"/>
                <a:cs typeface="Roboto"/>
                <a:sym typeface="Roboto"/>
              </a:rPr>
              <a:t>possible.</a:t>
            </a:r>
            <a:endParaRPr>
              <a:latin typeface="Roboto"/>
              <a:ea typeface="Roboto"/>
              <a:cs typeface="Roboto"/>
              <a:sym typeface="Roboto"/>
            </a:endParaRPr>
          </a:p>
          <a:p>
            <a:pPr marL="457200" indent="-342900">
              <a:lnSpc>
                <a:spcPct val="138000"/>
              </a:lnSpc>
              <a:spcBef>
                <a:spcPts val="0"/>
              </a:spcBef>
              <a:spcAft>
                <a:spcPts val="0"/>
              </a:spcAft>
              <a:buSzPts val="1800"/>
              <a:buFont typeface="Roboto"/>
              <a:buChar char="●"/>
            </a:pPr>
            <a:r>
              <a:rPr lang="en">
                <a:latin typeface="Roboto"/>
                <a:ea typeface="Roboto"/>
                <a:cs typeface="Roboto"/>
                <a:sym typeface="Roboto"/>
              </a:rPr>
              <a:t>The amount the are willing and able to pay is determined by the number on the </a:t>
            </a:r>
            <a:r>
              <a:rPr lang="en" b="1">
                <a:latin typeface="Roboto"/>
                <a:ea typeface="Roboto"/>
                <a:cs typeface="Roboto"/>
                <a:sym typeface="Roboto"/>
              </a:rPr>
              <a:t>black</a:t>
            </a:r>
            <a:r>
              <a:rPr lang="en">
                <a:solidFill>
                  <a:srgbClr val="4285F4"/>
                </a:solidFill>
                <a:latin typeface="Roboto"/>
                <a:ea typeface="Roboto"/>
                <a:cs typeface="Roboto"/>
                <a:sym typeface="Roboto"/>
              </a:rPr>
              <a:t> </a:t>
            </a:r>
            <a:r>
              <a:rPr lang="en">
                <a:latin typeface="Roboto"/>
                <a:ea typeface="Roboto"/>
                <a:cs typeface="Roboto"/>
                <a:sym typeface="Roboto"/>
              </a:rPr>
              <a:t>cards.</a:t>
            </a:r>
            <a:endParaRPr>
              <a:latin typeface="Roboto"/>
              <a:ea typeface="Roboto"/>
              <a:cs typeface="Roboto"/>
              <a:sym typeface="Roboto"/>
            </a:endParaRPr>
          </a:p>
          <a:p>
            <a:pPr marL="457200" indent="-342900">
              <a:lnSpc>
                <a:spcPct val="138000"/>
              </a:lnSpc>
              <a:spcBef>
                <a:spcPts val="0"/>
              </a:spcBef>
              <a:spcAft>
                <a:spcPts val="0"/>
              </a:spcAft>
              <a:buSzPts val="1800"/>
              <a:buFont typeface="Roboto"/>
              <a:buChar char="●"/>
            </a:pPr>
            <a:r>
              <a:rPr lang="en">
                <a:latin typeface="Roboto"/>
                <a:ea typeface="Roboto"/>
                <a:cs typeface="Roboto"/>
                <a:sym typeface="Roboto"/>
              </a:rPr>
              <a:t>After you make a transaction, return your card and randomly pick a new one.</a:t>
            </a:r>
            <a:endParaRPr>
              <a:latin typeface="Roboto"/>
              <a:ea typeface="Roboto"/>
              <a:cs typeface="Roboto"/>
              <a:sym typeface="Roboto"/>
            </a:endParaRPr>
          </a:p>
          <a:p>
            <a:pPr marL="457200" indent="-342900">
              <a:lnSpc>
                <a:spcPct val="138000"/>
              </a:lnSpc>
              <a:spcBef>
                <a:spcPts val="0"/>
              </a:spcBef>
              <a:spcAft>
                <a:spcPts val="0"/>
              </a:spcAft>
              <a:buSzPts val="1800"/>
              <a:buFont typeface="Roboto"/>
              <a:buChar char="●"/>
            </a:pPr>
            <a:r>
              <a:rPr lang="en">
                <a:latin typeface="Roboto"/>
                <a:ea typeface="Roboto"/>
                <a:cs typeface="Roboto"/>
                <a:sym typeface="Roboto"/>
              </a:rPr>
              <a:t>Buy as many handshakes as you can in each round.</a:t>
            </a:r>
            <a:endParaRPr>
              <a:latin typeface="Roboto"/>
              <a:ea typeface="Roboto"/>
              <a:cs typeface="Roboto"/>
              <a:sym typeface="Roboto"/>
            </a:endParaRPr>
          </a:p>
          <a:p>
            <a:pPr>
              <a:lnSpc>
                <a:spcPct val="115000"/>
              </a:lnSpc>
              <a:spcBef>
                <a:spcPts val="0"/>
              </a:spcBef>
              <a:spcAft>
                <a:spcPts val="0"/>
              </a:spcAft>
            </a:pPr>
            <a:endParaRPr>
              <a:latin typeface="Roboto"/>
              <a:ea typeface="Roboto"/>
              <a:cs typeface="Roboto"/>
              <a:sym typeface="Roboto"/>
            </a:endParaRPr>
          </a:p>
        </p:txBody>
      </p:sp>
      <p:pic>
        <p:nvPicPr>
          <p:cNvPr id="118" name="Google Shape;118;p26" descr="See the source image"/>
          <p:cNvPicPr preferRelativeResize="0"/>
          <p:nvPr/>
        </p:nvPicPr>
        <p:blipFill>
          <a:blip r:embed="rId3">
            <a:alphaModFix/>
          </a:blip>
          <a:stretch>
            <a:fillRect/>
          </a:stretch>
        </p:blipFill>
        <p:spPr>
          <a:xfrm>
            <a:off x="5710676" y="2326451"/>
            <a:ext cx="3219275" cy="3219275"/>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7"/>
          <p:cNvSpPr txBox="1">
            <a:spLocks noGrp="1"/>
          </p:cNvSpPr>
          <p:nvPr>
            <p:ph type="title"/>
          </p:nvPr>
        </p:nvSpPr>
        <p:spPr>
          <a:xfrm>
            <a:off x="311725" y="1358175"/>
            <a:ext cx="8520600" cy="623700"/>
          </a:xfrm>
          <a:prstGeom prst="rect">
            <a:avLst/>
          </a:prstGeom>
        </p:spPr>
        <p:txBody>
          <a:bodyPr spcFirstLastPara="1" vert="horz" wrap="square" lIns="91425" tIns="91425" rIns="91425" bIns="91425" numCol="1" anchor="t" anchorCtr="0" compatLnSpc="1">
            <a:prstTxWarp prst="textNoShape">
              <a:avLst/>
            </a:prstTxWarp>
            <a:noAutofit/>
            <a:scene3d>
              <a:camera prst="orthographicFront">
                <a:rot lat="0" lon="0" rev="0"/>
              </a:camera>
              <a:lightRig rig="threePt" dir="t"/>
            </a:scene3d>
            <a:sp3d>
              <a:bevelT w="0"/>
            </a:sp3d>
          </a:bodyPr>
          <a:lstStyle/>
          <a:p>
            <a:pPr algn="l">
              <a:spcBef>
                <a:spcPts val="0"/>
              </a:spcBef>
              <a:spcAft>
                <a:spcPts val="0"/>
              </a:spcAft>
            </a:pPr>
            <a:r>
              <a:rPr lang="en"/>
              <a:t>Sellers: Red Cards</a:t>
            </a:r>
            <a:endParaRPr/>
          </a:p>
        </p:txBody>
      </p:sp>
      <p:sp>
        <p:nvSpPr>
          <p:cNvPr id="124" name="Google Shape;124;p27"/>
          <p:cNvSpPr txBox="1"/>
          <p:nvPr/>
        </p:nvSpPr>
        <p:spPr>
          <a:xfrm>
            <a:off x="311725" y="2603850"/>
            <a:ext cx="5472600" cy="3174600"/>
          </a:xfrm>
          <a:prstGeom prst="rect">
            <a:avLst/>
          </a:prstGeom>
          <a:noFill/>
          <a:ln>
            <a:noFill/>
          </a:ln>
        </p:spPr>
        <p:txBody>
          <a:bodyPr spcFirstLastPara="1" wrap="square" lIns="91425" tIns="91425" rIns="91425" bIns="91425" anchor="ctr" anchorCtr="0">
            <a:noAutofit/>
          </a:bodyPr>
          <a:lstStyle/>
          <a:p>
            <a:pPr marL="457200" indent="-342900">
              <a:lnSpc>
                <a:spcPct val="138000"/>
              </a:lnSpc>
              <a:spcBef>
                <a:spcPts val="0"/>
              </a:spcBef>
              <a:spcAft>
                <a:spcPts val="0"/>
              </a:spcAft>
              <a:buSzPts val="1800"/>
              <a:buFont typeface="Roboto"/>
              <a:buChar char="●"/>
            </a:pPr>
            <a:r>
              <a:rPr lang="en" dirty="0">
                <a:latin typeface="Roboto"/>
                <a:ea typeface="Roboto"/>
                <a:cs typeface="Roboto"/>
                <a:sym typeface="Roboto"/>
              </a:rPr>
              <a:t>Sellers want to get the </a:t>
            </a:r>
            <a:r>
              <a:rPr lang="en" b="1" dirty="0">
                <a:solidFill>
                  <a:srgbClr val="FF0000"/>
                </a:solidFill>
                <a:latin typeface="Roboto"/>
                <a:ea typeface="Roboto"/>
                <a:cs typeface="Roboto"/>
                <a:sym typeface="Roboto"/>
              </a:rPr>
              <a:t>highest</a:t>
            </a:r>
            <a:r>
              <a:rPr lang="en" dirty="0">
                <a:latin typeface="Roboto"/>
                <a:ea typeface="Roboto"/>
                <a:cs typeface="Roboto"/>
                <a:sym typeface="Roboto"/>
              </a:rPr>
              <a:t> </a:t>
            </a:r>
            <a:r>
              <a:rPr lang="en" b="1" dirty="0">
                <a:solidFill>
                  <a:srgbClr val="FF0000"/>
                </a:solidFill>
                <a:latin typeface="Roboto"/>
                <a:ea typeface="Roboto"/>
                <a:cs typeface="Roboto"/>
                <a:sym typeface="Roboto"/>
              </a:rPr>
              <a:t>price</a:t>
            </a:r>
            <a:r>
              <a:rPr lang="en" dirty="0">
                <a:latin typeface="Roboto"/>
                <a:ea typeface="Roboto"/>
                <a:cs typeface="Roboto"/>
                <a:sym typeface="Roboto"/>
              </a:rPr>
              <a:t> possible.</a:t>
            </a:r>
            <a:endParaRPr dirty="0">
              <a:latin typeface="Roboto"/>
              <a:ea typeface="Roboto"/>
              <a:cs typeface="Roboto"/>
              <a:sym typeface="Roboto"/>
            </a:endParaRPr>
          </a:p>
          <a:p>
            <a:pPr marL="457200" indent="-342900">
              <a:lnSpc>
                <a:spcPct val="138000"/>
              </a:lnSpc>
              <a:spcBef>
                <a:spcPts val="0"/>
              </a:spcBef>
              <a:spcAft>
                <a:spcPts val="0"/>
              </a:spcAft>
              <a:buSzPts val="1800"/>
              <a:buFont typeface="Roboto"/>
              <a:buChar char="●"/>
            </a:pPr>
            <a:r>
              <a:rPr lang="en" dirty="0">
                <a:latin typeface="Roboto"/>
                <a:ea typeface="Roboto"/>
                <a:cs typeface="Roboto"/>
                <a:sym typeface="Roboto"/>
              </a:rPr>
              <a:t>How much they are willing and able to sell handshakes for is determined by the numbers on the </a:t>
            </a:r>
            <a:r>
              <a:rPr lang="en" b="1" dirty="0">
                <a:solidFill>
                  <a:srgbClr val="FF0000"/>
                </a:solidFill>
                <a:latin typeface="Roboto"/>
                <a:ea typeface="Roboto"/>
                <a:cs typeface="Roboto"/>
                <a:sym typeface="Roboto"/>
              </a:rPr>
              <a:t>red</a:t>
            </a:r>
            <a:r>
              <a:rPr lang="en" dirty="0">
                <a:solidFill>
                  <a:srgbClr val="FF0000"/>
                </a:solidFill>
                <a:latin typeface="Roboto"/>
                <a:ea typeface="Roboto"/>
                <a:cs typeface="Roboto"/>
                <a:sym typeface="Roboto"/>
              </a:rPr>
              <a:t> </a:t>
            </a:r>
            <a:r>
              <a:rPr lang="en" dirty="0">
                <a:latin typeface="Roboto"/>
                <a:ea typeface="Roboto"/>
                <a:cs typeface="Roboto"/>
                <a:sym typeface="Roboto"/>
              </a:rPr>
              <a:t>cards.</a:t>
            </a:r>
            <a:endParaRPr dirty="0">
              <a:latin typeface="Roboto"/>
              <a:ea typeface="Roboto"/>
              <a:cs typeface="Roboto"/>
              <a:sym typeface="Roboto"/>
            </a:endParaRPr>
          </a:p>
          <a:p>
            <a:pPr marL="457200" indent="-342900">
              <a:lnSpc>
                <a:spcPct val="138000"/>
              </a:lnSpc>
              <a:spcBef>
                <a:spcPts val="0"/>
              </a:spcBef>
              <a:spcAft>
                <a:spcPts val="0"/>
              </a:spcAft>
              <a:buSzPts val="1800"/>
              <a:buFont typeface="Roboto"/>
              <a:buChar char="●"/>
            </a:pPr>
            <a:r>
              <a:rPr lang="en" dirty="0">
                <a:latin typeface="Roboto"/>
                <a:ea typeface="Roboto"/>
                <a:cs typeface="Roboto"/>
                <a:sym typeface="Roboto"/>
              </a:rPr>
              <a:t>After you make a transaction, return your card, randomly pick a new one, and report the transaction price.</a:t>
            </a:r>
            <a:endParaRPr dirty="0">
              <a:latin typeface="Roboto"/>
              <a:ea typeface="Roboto"/>
              <a:cs typeface="Roboto"/>
              <a:sym typeface="Roboto"/>
            </a:endParaRPr>
          </a:p>
          <a:p>
            <a:pPr marL="457200" indent="-342900">
              <a:lnSpc>
                <a:spcPct val="138000"/>
              </a:lnSpc>
              <a:spcBef>
                <a:spcPts val="0"/>
              </a:spcBef>
              <a:spcAft>
                <a:spcPts val="0"/>
              </a:spcAft>
              <a:buSzPts val="1800"/>
              <a:buFont typeface="Roboto"/>
              <a:buChar char="●"/>
            </a:pPr>
            <a:r>
              <a:rPr lang="en" dirty="0">
                <a:latin typeface="Roboto"/>
                <a:ea typeface="Roboto"/>
                <a:cs typeface="Roboto"/>
                <a:sym typeface="Roboto"/>
              </a:rPr>
              <a:t>Sell as many handshakes as you can in each round.</a:t>
            </a:r>
            <a:endParaRPr dirty="0">
              <a:latin typeface="Roboto"/>
              <a:ea typeface="Roboto"/>
              <a:cs typeface="Roboto"/>
              <a:sym typeface="Roboto"/>
            </a:endParaRPr>
          </a:p>
          <a:p>
            <a:pPr>
              <a:lnSpc>
                <a:spcPct val="115000"/>
              </a:lnSpc>
              <a:spcBef>
                <a:spcPts val="0"/>
              </a:spcBef>
              <a:spcAft>
                <a:spcPts val="0"/>
              </a:spcAft>
            </a:pPr>
            <a:endParaRPr dirty="0">
              <a:latin typeface="Roboto"/>
              <a:ea typeface="Roboto"/>
              <a:cs typeface="Roboto"/>
              <a:sym typeface="Roboto"/>
            </a:endParaRPr>
          </a:p>
        </p:txBody>
      </p:sp>
      <p:pic>
        <p:nvPicPr>
          <p:cNvPr id="125" name="Google Shape;125;p27"/>
          <p:cNvPicPr preferRelativeResize="0"/>
          <p:nvPr/>
        </p:nvPicPr>
        <p:blipFill>
          <a:blip r:embed="rId3">
            <a:alphaModFix/>
          </a:blip>
          <a:stretch>
            <a:fillRect/>
          </a:stretch>
        </p:blipFill>
        <p:spPr>
          <a:xfrm>
            <a:off x="5784325" y="2870975"/>
            <a:ext cx="3054874" cy="2361074"/>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8"/>
          <p:cNvSpPr txBox="1">
            <a:spLocks noGrp="1"/>
          </p:cNvSpPr>
          <p:nvPr>
            <p:ph type="title"/>
          </p:nvPr>
        </p:nvSpPr>
        <p:spPr>
          <a:xfrm>
            <a:off x="311725" y="1358175"/>
            <a:ext cx="8520600" cy="623700"/>
          </a:xfrm>
          <a:prstGeom prst="rect">
            <a:avLst/>
          </a:prstGeom>
        </p:spPr>
        <p:txBody>
          <a:bodyPr spcFirstLastPara="1" vert="horz" wrap="square" lIns="91425" tIns="91425" rIns="91425" bIns="91425" numCol="1" anchor="t" anchorCtr="0" compatLnSpc="1">
            <a:prstTxWarp prst="textNoShape">
              <a:avLst/>
            </a:prstTxWarp>
            <a:noAutofit/>
            <a:scene3d>
              <a:camera prst="orthographicFront">
                <a:rot lat="0" lon="0" rev="0"/>
              </a:camera>
              <a:lightRig rig="threePt" dir="t"/>
            </a:scene3d>
            <a:sp3d>
              <a:bevelT w="0"/>
            </a:sp3d>
          </a:bodyPr>
          <a:lstStyle/>
          <a:p>
            <a:pPr algn="l">
              <a:spcBef>
                <a:spcPts val="0"/>
              </a:spcBef>
              <a:spcAft>
                <a:spcPts val="0"/>
              </a:spcAft>
            </a:pPr>
            <a:r>
              <a:rPr lang="en"/>
              <a:t>Rules</a:t>
            </a:r>
            <a:endParaRPr/>
          </a:p>
        </p:txBody>
      </p:sp>
      <p:sp>
        <p:nvSpPr>
          <p:cNvPr id="131" name="Google Shape;131;p28"/>
          <p:cNvSpPr txBox="1"/>
          <p:nvPr/>
        </p:nvSpPr>
        <p:spPr>
          <a:xfrm>
            <a:off x="311725" y="2603850"/>
            <a:ext cx="8520600" cy="3174600"/>
          </a:xfrm>
          <a:prstGeom prst="rect">
            <a:avLst/>
          </a:prstGeom>
          <a:noFill/>
          <a:ln>
            <a:noFill/>
          </a:ln>
        </p:spPr>
        <p:txBody>
          <a:bodyPr spcFirstLastPara="1" wrap="square" lIns="91425" tIns="91425" rIns="91425" bIns="91425" anchor="ctr" anchorCtr="0">
            <a:noAutofit/>
          </a:bodyPr>
          <a:lstStyle/>
          <a:p>
            <a:pPr marL="457200" indent="-342900">
              <a:lnSpc>
                <a:spcPct val="138000"/>
              </a:lnSpc>
              <a:spcBef>
                <a:spcPts val="0"/>
              </a:spcBef>
              <a:spcAft>
                <a:spcPts val="0"/>
              </a:spcAft>
              <a:buSzPts val="1800"/>
              <a:buFont typeface="Roboto"/>
              <a:buChar char="●"/>
            </a:pPr>
            <a:r>
              <a:rPr lang="en" dirty="0">
                <a:latin typeface="Roboto"/>
                <a:ea typeface="Roboto"/>
                <a:cs typeface="Roboto"/>
                <a:sym typeface="Roboto"/>
              </a:rPr>
              <a:t>Randomly pick ONE card at a time.</a:t>
            </a:r>
            <a:endParaRPr dirty="0">
              <a:latin typeface="Roboto"/>
              <a:ea typeface="Roboto"/>
              <a:cs typeface="Roboto"/>
              <a:sym typeface="Roboto"/>
            </a:endParaRPr>
          </a:p>
          <a:p>
            <a:pPr marL="457200" indent="-342900">
              <a:lnSpc>
                <a:spcPct val="138000"/>
              </a:lnSpc>
              <a:spcBef>
                <a:spcPts val="0"/>
              </a:spcBef>
              <a:spcAft>
                <a:spcPts val="0"/>
              </a:spcAft>
              <a:buSzPts val="1800"/>
              <a:buFont typeface="Roboto"/>
              <a:buChar char="●"/>
            </a:pPr>
            <a:r>
              <a:rPr lang="en" dirty="0">
                <a:latin typeface="Roboto"/>
                <a:ea typeface="Roboto"/>
                <a:cs typeface="Roboto"/>
                <a:sym typeface="Roboto"/>
              </a:rPr>
              <a:t>You must pick a different card after each transaction.</a:t>
            </a:r>
            <a:endParaRPr dirty="0">
              <a:latin typeface="Roboto"/>
              <a:ea typeface="Roboto"/>
              <a:cs typeface="Roboto"/>
              <a:sym typeface="Roboto"/>
            </a:endParaRPr>
          </a:p>
          <a:p>
            <a:pPr marL="457200" indent="-342900">
              <a:lnSpc>
                <a:spcPct val="138000"/>
              </a:lnSpc>
              <a:spcBef>
                <a:spcPts val="0"/>
              </a:spcBef>
              <a:spcAft>
                <a:spcPts val="0"/>
              </a:spcAft>
              <a:buSzPts val="1800"/>
              <a:buFont typeface="Roboto"/>
              <a:buChar char="●"/>
            </a:pPr>
            <a:r>
              <a:rPr lang="en" dirty="0">
                <a:latin typeface="Roboto"/>
                <a:ea typeface="Roboto"/>
                <a:cs typeface="Roboto"/>
                <a:sym typeface="Roboto"/>
              </a:rPr>
              <a:t>Buy and sell to different people.</a:t>
            </a:r>
            <a:endParaRPr dirty="0">
              <a:latin typeface="Roboto"/>
              <a:ea typeface="Roboto"/>
              <a:cs typeface="Roboto"/>
              <a:sym typeface="Roboto"/>
            </a:endParaRPr>
          </a:p>
          <a:p>
            <a:pPr marL="457200" indent="-342900">
              <a:lnSpc>
                <a:spcPct val="138000"/>
              </a:lnSpc>
              <a:spcBef>
                <a:spcPts val="0"/>
              </a:spcBef>
              <a:spcAft>
                <a:spcPts val="0"/>
              </a:spcAft>
              <a:buSzPts val="1800"/>
              <a:buFont typeface="Roboto"/>
              <a:buChar char="●"/>
            </a:pPr>
            <a:r>
              <a:rPr lang="en" dirty="0">
                <a:latin typeface="Roboto"/>
                <a:ea typeface="Roboto"/>
                <a:cs typeface="Roboto"/>
                <a:sym typeface="Roboto"/>
              </a:rPr>
              <a:t>If you want a new card, you must leave the market.</a:t>
            </a:r>
            <a:endParaRPr dirty="0">
              <a:latin typeface="Roboto"/>
              <a:ea typeface="Roboto"/>
              <a:cs typeface="Roboto"/>
              <a:sym typeface="Roboto"/>
            </a:endParaRPr>
          </a:p>
          <a:p>
            <a:pPr marL="457200" indent="-342900">
              <a:lnSpc>
                <a:spcPct val="138000"/>
              </a:lnSpc>
              <a:spcBef>
                <a:spcPts val="0"/>
              </a:spcBef>
              <a:spcAft>
                <a:spcPts val="0"/>
              </a:spcAft>
              <a:buSzPts val="1800"/>
              <a:buFont typeface="Roboto"/>
              <a:buChar char="●"/>
            </a:pPr>
            <a:r>
              <a:rPr lang="en" dirty="0" smtClean="0">
                <a:latin typeface="Roboto"/>
                <a:ea typeface="Roboto"/>
                <a:cs typeface="Roboto"/>
                <a:sym typeface="Roboto"/>
              </a:rPr>
              <a:t>Sellers = </a:t>
            </a:r>
            <a:r>
              <a:rPr lang="en" b="1" dirty="0" smtClean="0">
                <a:solidFill>
                  <a:srgbClr val="FF0000"/>
                </a:solidFill>
                <a:latin typeface="Roboto"/>
                <a:ea typeface="Roboto"/>
                <a:cs typeface="Roboto"/>
                <a:sym typeface="Roboto"/>
              </a:rPr>
              <a:t>RED</a:t>
            </a:r>
            <a:r>
              <a:rPr lang="en" dirty="0">
                <a:latin typeface="Roboto"/>
                <a:ea typeface="Roboto"/>
                <a:cs typeface="Roboto"/>
                <a:sym typeface="Roboto"/>
              </a:rPr>
              <a:t>; </a:t>
            </a:r>
            <a:r>
              <a:rPr lang="en" dirty="0" smtClean="0">
                <a:latin typeface="Roboto"/>
                <a:ea typeface="Roboto"/>
                <a:cs typeface="Roboto"/>
                <a:sym typeface="Roboto"/>
              </a:rPr>
              <a:t>Buyers = </a:t>
            </a:r>
            <a:r>
              <a:rPr lang="en" b="1" dirty="0" smtClean="0">
                <a:latin typeface="Roboto"/>
                <a:ea typeface="Roboto"/>
                <a:cs typeface="Roboto"/>
                <a:sym typeface="Roboto"/>
              </a:rPr>
              <a:t>BLACK</a:t>
            </a:r>
            <a:endParaRPr b="1" dirty="0">
              <a:latin typeface="Roboto"/>
              <a:ea typeface="Roboto"/>
              <a:cs typeface="Roboto"/>
              <a:sym typeface="Roboto"/>
            </a:endParaRPr>
          </a:p>
          <a:p>
            <a:pPr>
              <a:lnSpc>
                <a:spcPct val="115000"/>
              </a:lnSpc>
              <a:spcBef>
                <a:spcPts val="1600"/>
              </a:spcBef>
              <a:spcAft>
                <a:spcPts val="0"/>
              </a:spcAft>
              <a:buClr>
                <a:srgbClr val="000000"/>
              </a:buClr>
              <a:buSzPts val="1100"/>
            </a:pPr>
            <a:r>
              <a:rPr lang="en" b="1" dirty="0">
                <a:latin typeface="Roboto"/>
                <a:ea typeface="Roboto"/>
                <a:cs typeface="Roboto"/>
                <a:sym typeface="Roboto"/>
              </a:rPr>
              <a:t>Leaving the Market</a:t>
            </a:r>
            <a:r>
              <a:rPr lang="en" dirty="0">
                <a:latin typeface="Roboto"/>
                <a:ea typeface="Roboto"/>
                <a:cs typeface="Roboto"/>
                <a:sym typeface="Roboto"/>
              </a:rPr>
              <a:t>: To leave the market a buyer or seller must sit down in their chair for 20 seconds and then hit the “leave the market sign.” Write “left the market” on your score sheet.</a:t>
            </a:r>
            <a:endParaRPr dirty="0">
              <a:latin typeface="Roboto"/>
              <a:ea typeface="Roboto"/>
              <a:cs typeface="Roboto"/>
              <a:sym typeface="Roboto"/>
            </a:endParaRPr>
          </a:p>
          <a:p>
            <a:pPr marL="457200">
              <a:lnSpc>
                <a:spcPct val="138000"/>
              </a:lnSpc>
              <a:spcBef>
                <a:spcPts val="0"/>
              </a:spcBef>
              <a:spcAft>
                <a:spcPts val="0"/>
              </a:spcAft>
            </a:pPr>
            <a:endParaRPr dirty="0">
              <a:latin typeface="Roboto"/>
              <a:ea typeface="Roboto"/>
              <a:cs typeface="Roboto"/>
              <a:sym typeface="Roboto"/>
            </a:endParaRPr>
          </a:p>
          <a:p>
            <a:pPr>
              <a:lnSpc>
                <a:spcPct val="115000"/>
              </a:lnSpc>
              <a:spcBef>
                <a:spcPts val="0"/>
              </a:spcBef>
              <a:spcAft>
                <a:spcPts val="0"/>
              </a:spcAft>
            </a:pPr>
            <a:endParaRPr dirty="0">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9"/>
          <p:cNvSpPr txBox="1">
            <a:spLocks noGrp="1"/>
          </p:cNvSpPr>
          <p:nvPr>
            <p:ph type="title"/>
          </p:nvPr>
        </p:nvSpPr>
        <p:spPr>
          <a:xfrm>
            <a:off x="311725" y="1358175"/>
            <a:ext cx="8520600" cy="623700"/>
          </a:xfrm>
          <a:prstGeom prst="rect">
            <a:avLst/>
          </a:prstGeom>
        </p:spPr>
        <p:txBody>
          <a:bodyPr spcFirstLastPara="1" vert="horz" wrap="square" lIns="91425" tIns="91425" rIns="91425" bIns="91425" numCol="1" anchor="t" anchorCtr="0" compatLnSpc="1">
            <a:prstTxWarp prst="textNoShape">
              <a:avLst/>
            </a:prstTxWarp>
            <a:noAutofit/>
            <a:scene3d>
              <a:camera prst="orthographicFront">
                <a:rot lat="0" lon="0" rev="0"/>
              </a:camera>
              <a:lightRig rig="threePt" dir="t"/>
            </a:scene3d>
            <a:sp3d>
              <a:bevelT w="0"/>
            </a:sp3d>
          </a:bodyPr>
          <a:lstStyle/>
          <a:p>
            <a:pPr algn="l">
              <a:spcBef>
                <a:spcPts val="0"/>
              </a:spcBef>
              <a:spcAft>
                <a:spcPts val="0"/>
              </a:spcAft>
            </a:pPr>
            <a:r>
              <a:rPr lang="en"/>
              <a:t>Score</a:t>
            </a:r>
            <a:endParaRPr/>
          </a:p>
        </p:txBody>
      </p:sp>
      <p:sp>
        <p:nvSpPr>
          <p:cNvPr id="137" name="Google Shape;137;p29"/>
          <p:cNvSpPr txBox="1"/>
          <p:nvPr/>
        </p:nvSpPr>
        <p:spPr>
          <a:xfrm>
            <a:off x="311725" y="3353875"/>
            <a:ext cx="8520600" cy="2424600"/>
          </a:xfrm>
          <a:prstGeom prst="rect">
            <a:avLst/>
          </a:prstGeom>
          <a:noFill/>
          <a:ln>
            <a:noFill/>
          </a:ln>
        </p:spPr>
        <p:txBody>
          <a:bodyPr spcFirstLastPara="1" wrap="square" lIns="91425" tIns="91425" rIns="91425" bIns="91425" anchor="ctr" anchorCtr="0">
            <a:noAutofit/>
          </a:bodyPr>
          <a:lstStyle/>
          <a:p>
            <a:pPr>
              <a:lnSpc>
                <a:spcPct val="138000"/>
              </a:lnSpc>
              <a:spcBef>
                <a:spcPts val="0"/>
              </a:spcBef>
              <a:spcAft>
                <a:spcPts val="0"/>
              </a:spcAft>
              <a:buSzPts val="1100"/>
            </a:pPr>
            <a:r>
              <a:rPr lang="en">
                <a:latin typeface="Roboto"/>
                <a:ea typeface="Roboto"/>
                <a:cs typeface="Roboto"/>
                <a:sym typeface="Roboto"/>
              </a:rPr>
              <a:t>Your goal is to have the highest score. Keep track on your score sheet.</a:t>
            </a:r>
            <a:endParaRPr>
              <a:latin typeface="Roboto"/>
              <a:ea typeface="Roboto"/>
              <a:cs typeface="Roboto"/>
              <a:sym typeface="Roboto"/>
            </a:endParaRPr>
          </a:p>
          <a:p>
            <a:pPr marL="457200" indent="-317500">
              <a:lnSpc>
                <a:spcPct val="137946"/>
              </a:lnSpc>
              <a:spcBef>
                <a:spcPts val="1600"/>
              </a:spcBef>
              <a:spcAft>
                <a:spcPts val="0"/>
              </a:spcAft>
              <a:buSzPts val="1400"/>
              <a:buFont typeface="Roboto"/>
              <a:buChar char="●"/>
            </a:pPr>
            <a:r>
              <a:rPr lang="en">
                <a:latin typeface="Roboto"/>
                <a:ea typeface="Roboto"/>
                <a:cs typeface="Roboto"/>
                <a:sym typeface="Roboto"/>
              </a:rPr>
              <a:t>Example for Buyer: If your card is a 7 and you negotiate a price of 5, your score is 2.</a:t>
            </a:r>
            <a:endParaRPr>
              <a:latin typeface="Roboto"/>
              <a:ea typeface="Roboto"/>
              <a:cs typeface="Roboto"/>
              <a:sym typeface="Roboto"/>
            </a:endParaRPr>
          </a:p>
          <a:p>
            <a:pPr marL="457200" indent="-317500">
              <a:lnSpc>
                <a:spcPct val="137946"/>
              </a:lnSpc>
              <a:spcBef>
                <a:spcPts val="0"/>
              </a:spcBef>
              <a:spcAft>
                <a:spcPts val="0"/>
              </a:spcAft>
              <a:buSzPts val="1400"/>
              <a:buFont typeface="Roboto"/>
              <a:buChar char="●"/>
            </a:pPr>
            <a:r>
              <a:rPr lang="en">
                <a:latin typeface="Roboto"/>
                <a:ea typeface="Roboto"/>
                <a:cs typeface="Roboto"/>
                <a:sym typeface="Roboto"/>
              </a:rPr>
              <a:t>Example for Seller: If your card is a 4 and you negotiate a price of 5, your score is 1.</a:t>
            </a:r>
            <a:endParaRPr>
              <a:latin typeface="Roboto"/>
              <a:ea typeface="Roboto"/>
              <a:cs typeface="Roboto"/>
              <a:sym typeface="Roboto"/>
            </a:endParaRPr>
          </a:p>
          <a:p>
            <a:pPr marL="457200" indent="-317500">
              <a:lnSpc>
                <a:spcPct val="137946"/>
              </a:lnSpc>
              <a:spcBef>
                <a:spcPts val="0"/>
              </a:spcBef>
              <a:spcAft>
                <a:spcPts val="0"/>
              </a:spcAft>
              <a:buSzPts val="1400"/>
              <a:buFont typeface="Roboto"/>
              <a:buChar char="●"/>
            </a:pPr>
            <a:r>
              <a:rPr lang="en">
                <a:latin typeface="Roboto"/>
                <a:ea typeface="Roboto"/>
                <a:cs typeface="Roboto"/>
                <a:sym typeface="Roboto"/>
              </a:rPr>
              <a:t>If the transaction price is equal, your score is 0.</a:t>
            </a:r>
            <a:endParaRPr>
              <a:latin typeface="Roboto"/>
              <a:ea typeface="Roboto"/>
              <a:cs typeface="Roboto"/>
              <a:sym typeface="Roboto"/>
            </a:endParaRPr>
          </a:p>
          <a:p>
            <a:pPr>
              <a:lnSpc>
                <a:spcPct val="138000"/>
              </a:lnSpc>
              <a:spcBef>
                <a:spcPts val="1600"/>
              </a:spcBef>
              <a:spcAft>
                <a:spcPts val="0"/>
              </a:spcAft>
              <a:buSzPts val="1100"/>
            </a:pPr>
            <a:r>
              <a:rPr lang="en">
                <a:latin typeface="Roboto"/>
                <a:ea typeface="Roboto"/>
                <a:cs typeface="Roboto"/>
                <a:sym typeface="Roboto"/>
              </a:rPr>
              <a:t>You cannot buy or sell your handshakes for a loss. If you are having a hard time, leave the market.</a:t>
            </a:r>
            <a:endParaRPr>
              <a:latin typeface="Roboto"/>
              <a:ea typeface="Roboto"/>
              <a:cs typeface="Roboto"/>
              <a:sym typeface="Roboto"/>
            </a:endParaRPr>
          </a:p>
          <a:p>
            <a:pPr>
              <a:lnSpc>
                <a:spcPct val="115000"/>
              </a:lnSpc>
              <a:spcBef>
                <a:spcPts val="1600"/>
              </a:spcBef>
              <a:spcAft>
                <a:spcPts val="0"/>
              </a:spcAft>
              <a:buSzPts val="1100"/>
            </a:pPr>
            <a:endParaRPr>
              <a:latin typeface="Roboto"/>
              <a:ea typeface="Roboto"/>
              <a:cs typeface="Roboto"/>
              <a:sym typeface="Roboto"/>
            </a:endParaRPr>
          </a:p>
          <a:p>
            <a:pPr>
              <a:lnSpc>
                <a:spcPct val="115000"/>
              </a:lnSpc>
              <a:spcBef>
                <a:spcPts val="0"/>
              </a:spcBef>
              <a:spcAft>
                <a:spcPts val="0"/>
              </a:spcAft>
              <a:buSzPts val="1100"/>
            </a:pPr>
            <a:endParaRPr>
              <a:latin typeface="Roboto"/>
              <a:ea typeface="Roboto"/>
              <a:cs typeface="Roboto"/>
              <a:sym typeface="Roboto"/>
            </a:endParaRPr>
          </a:p>
          <a:p>
            <a:pPr marL="457200">
              <a:lnSpc>
                <a:spcPct val="138000"/>
              </a:lnSpc>
              <a:spcBef>
                <a:spcPts val="0"/>
              </a:spcBef>
              <a:spcAft>
                <a:spcPts val="0"/>
              </a:spcAft>
            </a:pPr>
            <a:endParaRPr>
              <a:latin typeface="Roboto"/>
              <a:ea typeface="Roboto"/>
              <a:cs typeface="Roboto"/>
              <a:sym typeface="Roboto"/>
            </a:endParaRPr>
          </a:p>
          <a:p>
            <a:pPr>
              <a:lnSpc>
                <a:spcPct val="115000"/>
              </a:lnSpc>
              <a:spcBef>
                <a:spcPts val="0"/>
              </a:spcBef>
              <a:spcAft>
                <a:spcPts val="0"/>
              </a:spcAft>
            </a:pPr>
            <a:endParaRPr>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0"/>
          <p:cNvSpPr txBox="1">
            <a:spLocks noGrp="1"/>
          </p:cNvSpPr>
          <p:nvPr>
            <p:ph type="title"/>
          </p:nvPr>
        </p:nvSpPr>
        <p:spPr>
          <a:xfrm>
            <a:off x="311725" y="1358175"/>
            <a:ext cx="8520600" cy="623700"/>
          </a:xfrm>
          <a:prstGeom prst="rect">
            <a:avLst/>
          </a:prstGeom>
        </p:spPr>
        <p:txBody>
          <a:bodyPr spcFirstLastPara="1" vert="horz" wrap="square" lIns="91425" tIns="91425" rIns="91425" bIns="91425" numCol="1" anchor="t" anchorCtr="0" compatLnSpc="1">
            <a:prstTxWarp prst="textNoShape">
              <a:avLst/>
            </a:prstTxWarp>
            <a:noAutofit/>
            <a:scene3d>
              <a:camera prst="orthographicFront">
                <a:rot lat="0" lon="0" rev="0"/>
              </a:camera>
              <a:lightRig rig="threePt" dir="t"/>
            </a:scene3d>
            <a:sp3d>
              <a:bevelT w="0"/>
            </a:sp3d>
          </a:bodyPr>
          <a:lstStyle/>
          <a:p>
            <a:pPr algn="l">
              <a:spcBef>
                <a:spcPts val="0"/>
              </a:spcBef>
              <a:spcAft>
                <a:spcPts val="0"/>
              </a:spcAft>
            </a:pPr>
            <a:r>
              <a:rPr lang="en"/>
              <a:t>Rounds</a:t>
            </a:r>
            <a:endParaRPr/>
          </a:p>
        </p:txBody>
      </p:sp>
      <p:sp>
        <p:nvSpPr>
          <p:cNvPr id="143" name="Google Shape;143;p30"/>
          <p:cNvSpPr txBox="1"/>
          <p:nvPr/>
        </p:nvSpPr>
        <p:spPr>
          <a:xfrm>
            <a:off x="311725" y="3672375"/>
            <a:ext cx="8520600" cy="2106000"/>
          </a:xfrm>
          <a:prstGeom prst="rect">
            <a:avLst/>
          </a:prstGeom>
          <a:noFill/>
          <a:ln>
            <a:noFill/>
          </a:ln>
        </p:spPr>
        <p:txBody>
          <a:bodyPr spcFirstLastPara="1" wrap="square" lIns="91425" tIns="91425" rIns="91425" bIns="91425" anchor="ctr" anchorCtr="0">
            <a:noAutofit/>
          </a:bodyPr>
          <a:lstStyle/>
          <a:p>
            <a:pPr>
              <a:lnSpc>
                <a:spcPct val="138000"/>
              </a:lnSpc>
              <a:spcBef>
                <a:spcPts val="0"/>
              </a:spcBef>
              <a:spcAft>
                <a:spcPts val="0"/>
              </a:spcAft>
              <a:buSzPts val="1100"/>
            </a:pPr>
            <a:r>
              <a:rPr lang="en" b="1" dirty="0">
                <a:latin typeface="Roboto"/>
                <a:ea typeface="Roboto"/>
                <a:cs typeface="Roboto"/>
                <a:sym typeface="Roboto"/>
              </a:rPr>
              <a:t>Round 1</a:t>
            </a:r>
            <a:r>
              <a:rPr lang="en" dirty="0">
                <a:latin typeface="Roboto"/>
                <a:ea typeface="Roboto"/>
                <a:cs typeface="Roboto"/>
                <a:sym typeface="Roboto"/>
              </a:rPr>
              <a:t>: Unregulated competitive market.</a:t>
            </a:r>
            <a:endParaRPr dirty="0">
              <a:latin typeface="Roboto"/>
              <a:ea typeface="Roboto"/>
              <a:cs typeface="Roboto"/>
              <a:sym typeface="Roboto"/>
            </a:endParaRPr>
          </a:p>
          <a:p>
            <a:pPr>
              <a:lnSpc>
                <a:spcPct val="138000"/>
              </a:lnSpc>
              <a:spcBef>
                <a:spcPts val="1600"/>
              </a:spcBef>
              <a:spcAft>
                <a:spcPts val="0"/>
              </a:spcAft>
              <a:buSzPts val="1100"/>
            </a:pPr>
            <a:r>
              <a:rPr lang="en" b="1" dirty="0">
                <a:latin typeface="Roboto"/>
                <a:ea typeface="Roboto"/>
                <a:cs typeface="Roboto"/>
                <a:sym typeface="Roboto"/>
              </a:rPr>
              <a:t>Round 2</a:t>
            </a:r>
            <a:r>
              <a:rPr lang="en-US" b="1" dirty="0">
                <a:latin typeface="Roboto"/>
                <a:ea typeface="Roboto"/>
                <a:cs typeface="Roboto"/>
                <a:sym typeface="Roboto"/>
              </a:rPr>
              <a:t>: </a:t>
            </a:r>
            <a:r>
              <a:rPr lang="en-US" dirty="0">
                <a:latin typeface="Roboto"/>
                <a:ea typeface="Roboto"/>
                <a:cs typeface="Roboto"/>
                <a:sym typeface="Roboto"/>
              </a:rPr>
              <a:t>The government</a:t>
            </a:r>
            <a:r>
              <a:rPr lang="en" dirty="0">
                <a:latin typeface="Roboto"/>
                <a:ea typeface="Roboto"/>
                <a:cs typeface="Roboto"/>
                <a:sym typeface="Roboto"/>
              </a:rPr>
              <a:t> sets a price ceiling on handshakes at $3.</a:t>
            </a:r>
            <a:endParaRPr dirty="0">
              <a:latin typeface="Roboto"/>
              <a:ea typeface="Roboto"/>
              <a:cs typeface="Roboto"/>
              <a:sym typeface="Roboto"/>
            </a:endParaRPr>
          </a:p>
          <a:p>
            <a:pPr>
              <a:lnSpc>
                <a:spcPct val="138000"/>
              </a:lnSpc>
              <a:spcBef>
                <a:spcPts val="1600"/>
              </a:spcBef>
              <a:spcAft>
                <a:spcPts val="0"/>
              </a:spcAft>
              <a:buSzPts val="1100"/>
            </a:pPr>
            <a:r>
              <a:rPr lang="en" b="1" dirty="0">
                <a:latin typeface="Roboto"/>
                <a:ea typeface="Roboto"/>
                <a:cs typeface="Roboto"/>
                <a:sym typeface="Roboto"/>
              </a:rPr>
              <a:t>Round 3</a:t>
            </a:r>
            <a:r>
              <a:rPr lang="en" dirty="0">
                <a:latin typeface="Roboto"/>
                <a:ea typeface="Roboto"/>
                <a:cs typeface="Roboto"/>
                <a:sym typeface="Roboto"/>
              </a:rPr>
              <a:t>: The price ceiling is removed, but the price of a substitute (high fives from the teacher) has fallen from $10 to $3.</a:t>
            </a:r>
            <a:endParaRPr dirty="0">
              <a:latin typeface="Roboto"/>
              <a:ea typeface="Roboto"/>
              <a:cs typeface="Roboto"/>
              <a:sym typeface="Roboto"/>
            </a:endParaRPr>
          </a:p>
          <a:p>
            <a:pPr>
              <a:lnSpc>
                <a:spcPct val="115000"/>
              </a:lnSpc>
              <a:spcBef>
                <a:spcPts val="1600"/>
              </a:spcBef>
              <a:spcAft>
                <a:spcPts val="0"/>
              </a:spcAft>
              <a:buSzPts val="1100"/>
            </a:pPr>
            <a:endParaRPr dirty="0">
              <a:latin typeface="Roboto"/>
              <a:ea typeface="Roboto"/>
              <a:cs typeface="Roboto"/>
              <a:sym typeface="Roboto"/>
            </a:endParaRPr>
          </a:p>
          <a:p>
            <a:pPr>
              <a:lnSpc>
                <a:spcPct val="138000"/>
              </a:lnSpc>
              <a:spcBef>
                <a:spcPts val="0"/>
              </a:spcBef>
              <a:spcAft>
                <a:spcPts val="0"/>
              </a:spcAft>
              <a:buSzPts val="1100"/>
            </a:pPr>
            <a:endParaRPr dirty="0">
              <a:latin typeface="Roboto"/>
              <a:ea typeface="Roboto"/>
              <a:cs typeface="Roboto"/>
              <a:sym typeface="Roboto"/>
            </a:endParaRPr>
          </a:p>
          <a:p>
            <a:pPr>
              <a:lnSpc>
                <a:spcPct val="115000"/>
              </a:lnSpc>
              <a:spcBef>
                <a:spcPts val="1600"/>
              </a:spcBef>
              <a:spcAft>
                <a:spcPts val="0"/>
              </a:spcAft>
              <a:buSzPts val="1100"/>
            </a:pPr>
            <a:endParaRPr dirty="0">
              <a:latin typeface="Roboto"/>
              <a:ea typeface="Roboto"/>
              <a:cs typeface="Roboto"/>
              <a:sym typeface="Roboto"/>
            </a:endParaRPr>
          </a:p>
          <a:p>
            <a:pPr>
              <a:lnSpc>
                <a:spcPct val="115000"/>
              </a:lnSpc>
              <a:spcBef>
                <a:spcPts val="0"/>
              </a:spcBef>
              <a:spcAft>
                <a:spcPts val="0"/>
              </a:spcAft>
              <a:buSzPts val="1100"/>
            </a:pPr>
            <a:endParaRPr dirty="0">
              <a:latin typeface="Roboto"/>
              <a:ea typeface="Roboto"/>
              <a:cs typeface="Roboto"/>
              <a:sym typeface="Roboto"/>
            </a:endParaRPr>
          </a:p>
          <a:p>
            <a:pPr marL="457200">
              <a:lnSpc>
                <a:spcPct val="138000"/>
              </a:lnSpc>
              <a:spcBef>
                <a:spcPts val="0"/>
              </a:spcBef>
              <a:spcAft>
                <a:spcPts val="0"/>
              </a:spcAft>
            </a:pPr>
            <a:endParaRPr dirty="0">
              <a:latin typeface="Roboto"/>
              <a:ea typeface="Roboto"/>
              <a:cs typeface="Roboto"/>
              <a:sym typeface="Roboto"/>
            </a:endParaRPr>
          </a:p>
          <a:p>
            <a:pPr>
              <a:lnSpc>
                <a:spcPct val="115000"/>
              </a:lnSpc>
              <a:spcBef>
                <a:spcPts val="0"/>
              </a:spcBef>
              <a:spcAft>
                <a:spcPts val="0"/>
              </a:spcAft>
            </a:pPr>
            <a:endParaRPr dirty="0">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AB9F5F-4476-4411-A1DF-D1724DDFED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046E18B-40DB-4FFC-9473-8A7F6ED737E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xmlns="" id="{939A2602-FAA7-4D64-9E8E-A1EBD88466DA}"/>
              </a:ext>
            </a:extLst>
          </p:cNvPr>
          <p:cNvPicPr>
            <a:picLocks noChangeAspect="1"/>
          </p:cNvPicPr>
          <p:nvPr/>
        </p:nvPicPr>
        <p:blipFill>
          <a:blip r:embed="rId2"/>
          <a:stretch>
            <a:fillRect/>
          </a:stretch>
        </p:blipFill>
        <p:spPr>
          <a:xfrm>
            <a:off x="0" y="972091"/>
            <a:ext cx="9144000" cy="5184869"/>
          </a:xfrm>
          <a:prstGeom prst="rect">
            <a:avLst/>
          </a:prstGeom>
        </p:spPr>
      </p:pic>
    </p:spTree>
    <p:extLst>
      <p:ext uri="{BB962C8B-B14F-4D97-AF65-F5344CB8AC3E}">
        <p14:creationId xmlns:p14="http://schemas.microsoft.com/office/powerpoint/2010/main" val="88232991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xmlns="" id="{D213714B-F9E8-8C44-9AF8-383F3F244D95}"/>
              </a:ext>
            </a:extLst>
          </p:cNvPr>
          <p:cNvSpPr txBox="1"/>
          <p:nvPr/>
        </p:nvSpPr>
        <p:spPr>
          <a:xfrm>
            <a:off x="588955" y="2359260"/>
            <a:ext cx="8175171" cy="3139321"/>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b="1" i="1" dirty="0">
                <a:solidFill>
                  <a:srgbClr val="005CB8"/>
                </a:solidFill>
                <a:latin typeface="Arial"/>
                <a:ea typeface="ＭＳ Ｐゴシック"/>
                <a:cs typeface="Arial"/>
              </a:rPr>
              <a:t>EconEdLink.org/professional-development/</a:t>
            </a: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Assessment Questions</a:t>
            </a:r>
            <a:endParaRPr lang="en-US" sz="5500" b="1" dirty="0">
              <a:ln w="11430">
                <a:noFill/>
              </a:ln>
              <a:effectLst>
                <a:outerShdw blurRad="80000" dist="40000" dir="5040000" algn="tl">
                  <a:srgbClr val="000000">
                    <a:alpha val="0"/>
                  </a:srgbClr>
                </a:outerShdw>
              </a:effectLst>
              <a:ea typeface="+mj-ea"/>
              <a:cs typeface="+mj-cs"/>
            </a:endParaRPr>
          </a:p>
        </p:txBody>
      </p:sp>
      <p:sp>
        <p:nvSpPr>
          <p:cNvPr id="5" name="Rectangle 4">
            <a:extLst>
              <a:ext uri="{FF2B5EF4-FFF2-40B4-BE49-F238E27FC236}">
                <a16:creationId xmlns:a16="http://schemas.microsoft.com/office/drawing/2014/main" xmlns="" id="{9D357675-657A-44A9-969F-E59CA01C0D08}"/>
              </a:ext>
            </a:extLst>
          </p:cNvPr>
          <p:cNvSpPr/>
          <p:nvPr/>
        </p:nvSpPr>
        <p:spPr>
          <a:xfrm>
            <a:off x="269192" y="2393000"/>
            <a:ext cx="5131749" cy="3785652"/>
          </a:xfrm>
          <a:prstGeom prst="rect">
            <a:avLst/>
          </a:prstGeom>
        </p:spPr>
        <p:txBody>
          <a:bodyPr wrap="square">
            <a:spAutoFit/>
          </a:bodyPr>
          <a:lstStyle/>
          <a:p>
            <a:pPr>
              <a:spcBef>
                <a:spcPts val="0"/>
              </a:spcBef>
              <a:spcAft>
                <a:spcPts val="0"/>
              </a:spcAft>
              <a:buFont typeface="+mj-lt"/>
              <a:buAutoNum type="arabicPeriod"/>
            </a:pPr>
            <a:r>
              <a:rPr lang="en-US" sz="2400" dirty="0">
                <a:solidFill>
                  <a:srgbClr val="000000"/>
                </a:solidFill>
                <a:latin typeface="Times New Roman" panose="02020603050405020304" pitchFamily="18" charset="0"/>
              </a:rPr>
              <a:t>What is the most likely effect this news headline will have on the oil market?</a:t>
            </a:r>
            <a:r>
              <a:rPr lang="en-US" sz="3200" dirty="0">
                <a:solidFill>
                  <a:srgbClr val="000000"/>
                </a:solidFill>
                <a:latin typeface="Times New Roman" panose="02020603050405020304" pitchFamily="18" charset="0"/>
              </a:rPr>
              <a:t> </a:t>
            </a:r>
            <a:endParaRPr lang="en-US" sz="3200" dirty="0" smtClean="0">
              <a:solidFill>
                <a:srgbClr val="000000"/>
              </a:solidFill>
              <a:latin typeface="Times New Roman" panose="02020603050405020304" pitchFamily="18" charset="0"/>
            </a:endParaRPr>
          </a:p>
          <a:p>
            <a:pPr>
              <a:spcBef>
                <a:spcPts val="0"/>
              </a:spcBef>
              <a:spcAft>
                <a:spcPts val="0"/>
              </a:spcAft>
            </a:pPr>
            <a:endParaRPr lang="en-US" sz="3200" b="1" dirty="0">
              <a:solidFill>
                <a:srgbClr val="000000"/>
              </a:solidFill>
              <a:latin typeface="Times New Roman" panose="02020603050405020304" pitchFamily="18" charset="0"/>
            </a:endParaRPr>
          </a:p>
          <a:p>
            <a:pPr>
              <a:spcBef>
                <a:spcPts val="0"/>
              </a:spcBef>
              <a:spcAft>
                <a:spcPts val="0"/>
              </a:spcAft>
            </a:pPr>
            <a:r>
              <a:rPr lang="en-US" sz="3200" dirty="0">
                <a:solidFill>
                  <a:srgbClr val="000000"/>
                </a:solidFill>
                <a:latin typeface="Times New Roman" panose="02020603050405020304" pitchFamily="18" charset="0"/>
              </a:rPr>
              <a:t>a) price will decrease</a:t>
            </a:r>
          </a:p>
          <a:p>
            <a:pPr>
              <a:spcBef>
                <a:spcPts val="0"/>
              </a:spcBef>
              <a:spcAft>
                <a:spcPts val="0"/>
              </a:spcAft>
            </a:pPr>
            <a:r>
              <a:rPr lang="en-US" sz="3200" dirty="0">
                <a:solidFill>
                  <a:srgbClr val="000000"/>
                </a:solidFill>
                <a:highlight>
                  <a:srgbClr val="FFFF00"/>
                </a:highlight>
                <a:latin typeface="Times New Roman" panose="02020603050405020304" pitchFamily="18" charset="0"/>
              </a:rPr>
              <a:t>b) price will increase</a:t>
            </a:r>
          </a:p>
          <a:p>
            <a:pPr>
              <a:spcBef>
                <a:spcPts val="0"/>
              </a:spcBef>
              <a:spcAft>
                <a:spcPts val="0"/>
              </a:spcAft>
            </a:pPr>
            <a:r>
              <a:rPr lang="en-US" sz="3200" dirty="0">
                <a:solidFill>
                  <a:srgbClr val="000000"/>
                </a:solidFill>
                <a:latin typeface="Times New Roman" panose="02020603050405020304" pitchFamily="18" charset="0"/>
              </a:rPr>
              <a:t>c) demand will increase</a:t>
            </a:r>
          </a:p>
          <a:p>
            <a:pPr>
              <a:spcBef>
                <a:spcPts val="0"/>
              </a:spcBef>
              <a:spcAft>
                <a:spcPts val="0"/>
              </a:spcAft>
            </a:pPr>
            <a:r>
              <a:rPr lang="en-US" sz="3200" dirty="0">
                <a:solidFill>
                  <a:srgbClr val="000000"/>
                </a:solidFill>
                <a:latin typeface="Times New Roman" panose="02020603050405020304" pitchFamily="18" charset="0"/>
              </a:rPr>
              <a:t>d) demand will decrease</a:t>
            </a:r>
            <a:endParaRPr lang="en-US" sz="3200" b="0" i="0" u="none" strike="noStrike" dirty="0">
              <a:solidFill>
                <a:srgbClr val="000000"/>
              </a:solidFill>
              <a:effectLst/>
              <a:latin typeface="Times New Roman" panose="02020603050405020304" pitchFamily="18" charset="0"/>
            </a:endParaRPr>
          </a:p>
        </p:txBody>
      </p:sp>
      <p:pic>
        <p:nvPicPr>
          <p:cNvPr id="7172" name="Picture 4">
            <a:extLst>
              <a:ext uri="{FF2B5EF4-FFF2-40B4-BE49-F238E27FC236}">
                <a16:creationId xmlns:a16="http://schemas.microsoft.com/office/drawing/2014/main" xmlns="" id="{5E9AE3D7-140A-4285-97C4-1412604A5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417" y="3429000"/>
            <a:ext cx="4826583" cy="295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33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BBB8CB-247C-4C85-8EA3-EA6FBA0A23FE}"/>
              </a:ext>
            </a:extLst>
          </p:cNvPr>
          <p:cNvSpPr>
            <a:spLocks noGrp="1"/>
          </p:cNvSpPr>
          <p:nvPr>
            <p:ph type="title"/>
          </p:nvPr>
        </p:nvSpPr>
        <p:spPr/>
        <p:txBody>
          <a:bodyPr/>
          <a:lstStyle/>
          <a:p>
            <a:r>
              <a:rPr lang="en-US" dirty="0"/>
              <a:t>Assessment Questions</a:t>
            </a:r>
          </a:p>
        </p:txBody>
      </p:sp>
      <p:sp>
        <p:nvSpPr>
          <p:cNvPr id="3" name="Content Placeholder 2">
            <a:extLst>
              <a:ext uri="{FF2B5EF4-FFF2-40B4-BE49-F238E27FC236}">
                <a16:creationId xmlns:a16="http://schemas.microsoft.com/office/drawing/2014/main" xmlns="" id="{5D16628A-F566-405F-9456-559A0332582A}"/>
              </a:ext>
            </a:extLst>
          </p:cNvPr>
          <p:cNvSpPr>
            <a:spLocks noGrp="1"/>
          </p:cNvSpPr>
          <p:nvPr>
            <p:ph idx="1"/>
          </p:nvPr>
        </p:nvSpPr>
        <p:spPr/>
        <p:txBody>
          <a:bodyPr/>
          <a:lstStyle/>
          <a:p>
            <a:pPr marL="0" indent="0">
              <a:buNone/>
            </a:pPr>
            <a:r>
              <a:rPr lang="en-US" dirty="0" smtClean="0"/>
              <a:t>2. What </a:t>
            </a:r>
            <a:r>
              <a:rPr lang="en-US" dirty="0"/>
              <a:t>sort of relationship is there between demand and price of a good?</a:t>
            </a:r>
          </a:p>
          <a:p>
            <a:pPr marL="0" indent="0">
              <a:buNone/>
            </a:pPr>
            <a:r>
              <a:rPr lang="en-US" dirty="0"/>
              <a:t>a) inflated</a:t>
            </a:r>
          </a:p>
          <a:p>
            <a:pPr marL="0" indent="0">
              <a:buNone/>
            </a:pPr>
            <a:r>
              <a:rPr lang="en-US" dirty="0">
                <a:highlight>
                  <a:srgbClr val="FFFF00"/>
                </a:highlight>
              </a:rPr>
              <a:t>b) inverse</a:t>
            </a:r>
          </a:p>
          <a:p>
            <a:pPr marL="0" indent="0">
              <a:buNone/>
            </a:pPr>
            <a:r>
              <a:rPr lang="en-US" dirty="0"/>
              <a:t>c) direct</a:t>
            </a:r>
          </a:p>
          <a:p>
            <a:pPr marL="0" indent="0">
              <a:buNone/>
            </a:pPr>
            <a:r>
              <a:rPr lang="en-US" dirty="0"/>
              <a:t>d) disproportionate</a:t>
            </a:r>
            <a:br>
              <a:rPr lang="en-US" dirty="0"/>
            </a:br>
            <a:endParaRPr lang="en-US" dirty="0"/>
          </a:p>
        </p:txBody>
      </p:sp>
    </p:spTree>
    <p:extLst>
      <p:ext uri="{BB962C8B-B14F-4D97-AF65-F5344CB8AC3E}">
        <p14:creationId xmlns:p14="http://schemas.microsoft.com/office/powerpoint/2010/main" val="906726010"/>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F637F3-8007-4FC9-BBF9-9E9B7805E625}"/>
              </a:ext>
            </a:extLst>
          </p:cNvPr>
          <p:cNvSpPr>
            <a:spLocks noGrp="1"/>
          </p:cNvSpPr>
          <p:nvPr>
            <p:ph type="title"/>
          </p:nvPr>
        </p:nvSpPr>
        <p:spPr/>
        <p:txBody>
          <a:bodyPr/>
          <a:lstStyle/>
          <a:p>
            <a:r>
              <a:rPr lang="en-US" dirty="0"/>
              <a:t>Assessment Questions</a:t>
            </a:r>
          </a:p>
        </p:txBody>
      </p:sp>
      <p:sp>
        <p:nvSpPr>
          <p:cNvPr id="3" name="Content Placeholder 2">
            <a:extLst>
              <a:ext uri="{FF2B5EF4-FFF2-40B4-BE49-F238E27FC236}">
                <a16:creationId xmlns:a16="http://schemas.microsoft.com/office/drawing/2014/main" xmlns="" id="{7D66FCC2-83CB-4A65-A0FF-89C875632272}"/>
              </a:ext>
            </a:extLst>
          </p:cNvPr>
          <p:cNvSpPr>
            <a:spLocks noGrp="1"/>
          </p:cNvSpPr>
          <p:nvPr>
            <p:ph idx="1"/>
          </p:nvPr>
        </p:nvSpPr>
        <p:spPr/>
        <p:txBody>
          <a:bodyPr/>
          <a:lstStyle/>
          <a:p>
            <a:pPr marL="0" indent="0">
              <a:buNone/>
            </a:pPr>
            <a:r>
              <a:rPr lang="en-US" dirty="0" smtClean="0"/>
              <a:t>3. </a:t>
            </a:r>
            <a:r>
              <a:rPr lang="en-US" dirty="0"/>
              <a:t>Changes in the </a:t>
            </a:r>
            <a:r>
              <a:rPr lang="en-US" b="1" dirty="0"/>
              <a:t>demand</a:t>
            </a:r>
            <a:r>
              <a:rPr lang="en-US" dirty="0"/>
              <a:t> of a good result from which of the following?</a:t>
            </a:r>
            <a:br>
              <a:rPr lang="en-US" dirty="0"/>
            </a:br>
            <a:r>
              <a:rPr lang="en-US" dirty="0">
                <a:highlight>
                  <a:srgbClr val="FFFF00"/>
                </a:highlight>
              </a:rPr>
              <a:t>a) changes in market size </a:t>
            </a:r>
          </a:p>
          <a:p>
            <a:pPr marL="0" indent="0">
              <a:buNone/>
            </a:pPr>
            <a:r>
              <a:rPr lang="en-US" dirty="0"/>
              <a:t>b) changes in technology</a:t>
            </a:r>
          </a:p>
          <a:p>
            <a:pPr marL="0" indent="0">
              <a:buNone/>
            </a:pPr>
            <a:r>
              <a:rPr lang="en-US" dirty="0"/>
              <a:t>c) change in the price of the good</a:t>
            </a:r>
          </a:p>
          <a:p>
            <a:pPr marL="0" indent="0">
              <a:buNone/>
            </a:pPr>
            <a:r>
              <a:rPr lang="en-US" dirty="0"/>
              <a:t>d) price changes of resources</a:t>
            </a:r>
          </a:p>
          <a:p>
            <a:pPr marL="0" indent="0">
              <a:buNone/>
            </a:pPr>
            <a:endParaRPr lang="en-US" dirty="0"/>
          </a:p>
        </p:txBody>
      </p:sp>
    </p:spTree>
    <p:extLst>
      <p:ext uri="{BB962C8B-B14F-4D97-AF65-F5344CB8AC3E}">
        <p14:creationId xmlns:p14="http://schemas.microsoft.com/office/powerpoint/2010/main" val="1736352779"/>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5F2D65-0BD9-44E6-9BEE-3F2BF08412DD}"/>
              </a:ext>
            </a:extLst>
          </p:cNvPr>
          <p:cNvSpPr>
            <a:spLocks noGrp="1"/>
          </p:cNvSpPr>
          <p:nvPr>
            <p:ph type="title"/>
          </p:nvPr>
        </p:nvSpPr>
        <p:spPr/>
        <p:txBody>
          <a:bodyPr/>
          <a:lstStyle/>
          <a:p>
            <a:r>
              <a:rPr lang="en-US" dirty="0"/>
              <a:t>Assessment Questions</a:t>
            </a:r>
          </a:p>
        </p:txBody>
      </p:sp>
      <p:sp>
        <p:nvSpPr>
          <p:cNvPr id="3" name="Content Placeholder 2">
            <a:extLst>
              <a:ext uri="{FF2B5EF4-FFF2-40B4-BE49-F238E27FC236}">
                <a16:creationId xmlns:a16="http://schemas.microsoft.com/office/drawing/2014/main" xmlns="" id="{0079A136-2EB6-4EE7-BB0D-3FE93611D9CA}"/>
              </a:ext>
            </a:extLst>
          </p:cNvPr>
          <p:cNvSpPr>
            <a:spLocks noGrp="1"/>
          </p:cNvSpPr>
          <p:nvPr>
            <p:ph idx="1"/>
          </p:nvPr>
        </p:nvSpPr>
        <p:spPr/>
        <p:txBody>
          <a:bodyPr/>
          <a:lstStyle/>
          <a:p>
            <a:pPr marL="0" indent="0">
              <a:buNone/>
            </a:pPr>
            <a:r>
              <a:rPr lang="en-US" dirty="0" smtClean="0"/>
              <a:t>4. </a:t>
            </a:r>
            <a:r>
              <a:rPr lang="en-US" dirty="0"/>
              <a:t>If the demand for a product stays the same, and the supply decreases, then what would be the result?</a:t>
            </a:r>
          </a:p>
          <a:p>
            <a:pPr marL="0" indent="0">
              <a:buNone/>
            </a:pPr>
            <a:r>
              <a:rPr lang="en-US" dirty="0">
                <a:highlight>
                  <a:srgbClr val="FFFF00"/>
                </a:highlight>
              </a:rPr>
              <a:t>a) The new equilibrium price would be higher.</a:t>
            </a:r>
          </a:p>
          <a:p>
            <a:pPr marL="0" indent="0">
              <a:buNone/>
            </a:pPr>
            <a:r>
              <a:rPr lang="en-US" dirty="0"/>
              <a:t>b) The new equilibrium price would be lower.</a:t>
            </a:r>
          </a:p>
          <a:p>
            <a:pPr marL="0" indent="0">
              <a:buNone/>
            </a:pPr>
            <a:r>
              <a:rPr lang="en-US" dirty="0"/>
              <a:t>c) The equilibrium price would be the same.</a:t>
            </a:r>
          </a:p>
          <a:p>
            <a:pPr marL="0" indent="0">
              <a:buNone/>
            </a:pPr>
            <a:r>
              <a:rPr lang="en-US" dirty="0"/>
              <a:t>d) There would be no equilibrium price.</a:t>
            </a:r>
          </a:p>
          <a:p>
            <a:pPr marL="0" indent="0">
              <a:buNone/>
            </a:pPr>
            <a:endParaRPr lang="en-US" dirty="0"/>
          </a:p>
        </p:txBody>
      </p:sp>
    </p:spTree>
    <p:extLst>
      <p:ext uri="{BB962C8B-B14F-4D97-AF65-F5344CB8AC3E}">
        <p14:creationId xmlns:p14="http://schemas.microsoft.com/office/powerpoint/2010/main" val="420289444"/>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518EA7-A3B7-47C8-8E1C-0A5C16EBCCD5}"/>
              </a:ext>
            </a:extLst>
          </p:cNvPr>
          <p:cNvSpPr>
            <a:spLocks noGrp="1"/>
          </p:cNvSpPr>
          <p:nvPr>
            <p:ph type="title"/>
          </p:nvPr>
        </p:nvSpPr>
        <p:spPr/>
        <p:txBody>
          <a:bodyPr/>
          <a:lstStyle/>
          <a:p>
            <a:r>
              <a:rPr lang="en-US" dirty="0"/>
              <a:t>Assessment Questions</a:t>
            </a:r>
          </a:p>
        </p:txBody>
      </p:sp>
      <p:sp>
        <p:nvSpPr>
          <p:cNvPr id="3" name="Content Placeholder 2">
            <a:extLst>
              <a:ext uri="{FF2B5EF4-FFF2-40B4-BE49-F238E27FC236}">
                <a16:creationId xmlns:a16="http://schemas.microsoft.com/office/drawing/2014/main" xmlns="" id="{3CCC296A-53A4-4070-941B-1D6FE1B73354}"/>
              </a:ext>
            </a:extLst>
          </p:cNvPr>
          <p:cNvSpPr>
            <a:spLocks noGrp="1"/>
          </p:cNvSpPr>
          <p:nvPr>
            <p:ph idx="1"/>
          </p:nvPr>
        </p:nvSpPr>
        <p:spPr/>
        <p:txBody>
          <a:bodyPr/>
          <a:lstStyle/>
          <a:p>
            <a:pPr marL="0" indent="0">
              <a:buNone/>
            </a:pPr>
            <a:r>
              <a:rPr lang="en-US" dirty="0" smtClean="0"/>
              <a:t>5. </a:t>
            </a:r>
            <a:r>
              <a:rPr lang="en-US" dirty="0"/>
              <a:t>Which of the following is NOT a supply shifter (determinant)?</a:t>
            </a:r>
          </a:p>
          <a:p>
            <a:pPr marL="0" indent="0">
              <a:buNone/>
            </a:pPr>
            <a:r>
              <a:rPr lang="en-US" dirty="0"/>
              <a:t/>
            </a:r>
            <a:br>
              <a:rPr lang="en-US" dirty="0"/>
            </a:br>
            <a:r>
              <a:rPr lang="en-US" dirty="0"/>
              <a:t>a) technology</a:t>
            </a:r>
          </a:p>
          <a:p>
            <a:pPr marL="0" indent="0">
              <a:buNone/>
            </a:pPr>
            <a:r>
              <a:rPr lang="en-US" dirty="0"/>
              <a:t>b) government tools (taxes/subsides)</a:t>
            </a:r>
          </a:p>
          <a:p>
            <a:pPr marL="0" indent="0">
              <a:buNone/>
            </a:pPr>
            <a:r>
              <a:rPr lang="en-US" dirty="0">
                <a:highlight>
                  <a:srgbClr val="FFFF00"/>
                </a:highlight>
              </a:rPr>
              <a:t>c) market size/population</a:t>
            </a:r>
          </a:p>
          <a:p>
            <a:pPr marL="0" indent="0">
              <a:buNone/>
            </a:pPr>
            <a:r>
              <a:rPr lang="en-US" dirty="0"/>
              <a:t>d) number of sellers/competition</a:t>
            </a:r>
          </a:p>
          <a:p>
            <a:pPr marL="0" indent="0">
              <a:buNone/>
            </a:pPr>
            <a:endParaRPr lang="en-US" dirty="0"/>
          </a:p>
        </p:txBody>
      </p:sp>
    </p:spTree>
    <p:extLst>
      <p:ext uri="{BB962C8B-B14F-4D97-AF65-F5344CB8AC3E}">
        <p14:creationId xmlns:p14="http://schemas.microsoft.com/office/powerpoint/2010/main" val="1181403296"/>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xmlns=""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xmlns=""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Agenda</a:t>
            </a:r>
            <a:endParaRPr lang="en-US" sz="5500" b="1">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03412" y="1871832"/>
            <a:ext cx="8229600" cy="4175760"/>
          </a:xfrm>
        </p:spPr>
        <p:txBody>
          <a:bodyPr/>
          <a:lstStyle/>
          <a:p>
            <a:r>
              <a:rPr lang="en-US" sz="2500" dirty="0">
                <a:latin typeface="Calibri Light"/>
                <a:ea typeface="ＭＳ Ｐゴシック"/>
                <a:cs typeface="Calibri Light"/>
              </a:rPr>
              <a:t>Roll Call! Collaboration Board</a:t>
            </a:r>
          </a:p>
          <a:p>
            <a:r>
              <a:rPr lang="en-US" sz="2500" dirty="0">
                <a:latin typeface="Calibri Light"/>
                <a:ea typeface="ＭＳ Ｐゴシック"/>
                <a:cs typeface="Calibri Light"/>
              </a:rPr>
              <a:t>Interactive Ways to Teach Demand &amp; Supply</a:t>
            </a:r>
          </a:p>
          <a:p>
            <a:pPr lvl="1"/>
            <a:r>
              <a:rPr lang="en-US" sz="2500" dirty="0">
                <a:latin typeface="Calibri Light"/>
                <a:ea typeface="ＭＳ Ｐゴシック"/>
                <a:cs typeface="Calibri Light"/>
              </a:rPr>
              <a:t>High tech and low tech! </a:t>
            </a:r>
          </a:p>
          <a:p>
            <a:r>
              <a:rPr lang="en-US" sz="2500" dirty="0">
                <a:latin typeface="Calibri Light"/>
                <a:ea typeface="ＭＳ Ｐゴシック"/>
                <a:cs typeface="Calibri Light"/>
              </a:rPr>
              <a:t>Demand or Supply? </a:t>
            </a:r>
          </a:p>
          <a:p>
            <a:r>
              <a:rPr lang="en-US" sz="2500" dirty="0">
                <a:latin typeface="Calibri Light"/>
                <a:ea typeface="ＭＳ Ｐゴシック"/>
                <a:cs typeface="Calibri Light"/>
              </a:rPr>
              <a:t>Equilibrium	</a:t>
            </a:r>
          </a:p>
          <a:p>
            <a:pPr lvl="1"/>
            <a:r>
              <a:rPr lang="en-US" sz="2500" dirty="0">
                <a:latin typeface="Calibri Light"/>
                <a:ea typeface="ＭＳ Ｐゴシック"/>
                <a:cs typeface="Calibri Light"/>
              </a:rPr>
              <a:t>Market Simulations and Sidewalk Chalk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Objectives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defTabSz="905255">
              <a:defRPr sz="3168"/>
            </a:pPr>
            <a:r>
              <a:rPr lang="en-US" sz="2500" dirty="0">
                <a:latin typeface="Calibri"/>
                <a:ea typeface="ＭＳ Ｐゴシック"/>
                <a:cs typeface="Calibri"/>
              </a:rPr>
              <a:t>I can: </a:t>
            </a:r>
          </a:p>
          <a:p>
            <a:pPr lvl="1" defTabSz="905255">
              <a:defRPr sz="3168"/>
            </a:pPr>
            <a:r>
              <a:rPr lang="en-US" sz="2500" dirty="0">
                <a:latin typeface="Calibri"/>
                <a:ea typeface="ＭＳ Ｐゴシック"/>
                <a:cs typeface="Calibri"/>
              </a:rPr>
              <a:t>Distinguish between a change in quantity demanded and supplied and </a:t>
            </a:r>
            <a:r>
              <a:rPr lang="en-US" sz="2500" dirty="0" err="1">
                <a:latin typeface="Calibri"/>
                <a:ea typeface="ＭＳ Ｐゴシック"/>
                <a:cs typeface="Calibri"/>
              </a:rPr>
              <a:t>and</a:t>
            </a:r>
            <a:r>
              <a:rPr lang="en-US" sz="2500" dirty="0">
                <a:latin typeface="Calibri"/>
                <a:ea typeface="ＭＳ Ｐゴシック"/>
                <a:cs typeface="Calibri"/>
              </a:rPr>
              <a:t> change in overall demand or supply. </a:t>
            </a:r>
          </a:p>
          <a:p>
            <a:pPr lvl="1" defTabSz="905255">
              <a:defRPr sz="3168"/>
            </a:pPr>
            <a:r>
              <a:rPr lang="en-US" sz="2500" dirty="0">
                <a:latin typeface="Calibri"/>
                <a:ea typeface="ＭＳ Ｐゴシック"/>
                <a:cs typeface="Calibri"/>
              </a:rPr>
              <a:t>Explain how price is determined in a market using interactive simulations. </a:t>
            </a:r>
            <a:endParaRPr lang="en-US" sz="2500" dirty="0"/>
          </a:p>
          <a:p>
            <a:pPr marL="0" indent="0" defTabSz="905255">
              <a:buNone/>
              <a:defRPr sz="3168"/>
            </a:pPr>
            <a:endParaRPr lang="en-US" sz="2750" dirty="0"/>
          </a:p>
        </p:txBody>
      </p:sp>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National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defTabSz="905255">
              <a:defRPr sz="3168"/>
            </a:pPr>
            <a:r>
              <a:rPr lang="en-US" sz="3600" b="1" u="sng" dirty="0">
                <a:latin typeface="Calibri"/>
                <a:ea typeface="ＭＳ Ｐゴシック"/>
                <a:cs typeface="Calibri"/>
              </a:rPr>
              <a:t>Standard 7: </a:t>
            </a:r>
            <a:endParaRPr lang="en-US" sz="3600" b="1" u="sng" dirty="0"/>
          </a:p>
          <a:p>
            <a:pPr marL="0" indent="0" defTabSz="905255">
              <a:buNone/>
              <a:defRPr sz="3168"/>
            </a:pPr>
            <a:r>
              <a:rPr lang="en-US" sz="3600" dirty="0"/>
              <a:t>A market exists when buyers and sellers interact. This interaction determines market prices and thereby allocates scarce goods and services. </a:t>
            </a:r>
          </a:p>
        </p:txBody>
      </p:sp>
    </p:spTree>
    <p:extLst>
      <p:ext uri="{BB962C8B-B14F-4D97-AF65-F5344CB8AC3E}">
        <p14:creationId xmlns:p14="http://schemas.microsoft.com/office/powerpoint/2010/main" val="4850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dirty="0"/>
              <a:t>Demand Auction</a:t>
            </a:r>
            <a:endParaRPr sz="4400" b="0" i="0" u="none" strike="noStrike" cap="none" dirty="0">
              <a:solidFill>
                <a:schemeClr val="dk1"/>
              </a:solidFill>
              <a:latin typeface="Calibri"/>
              <a:ea typeface="Calibri"/>
              <a:cs typeface="Calibri"/>
              <a:sym typeface="Calibri"/>
            </a:endParaRPr>
          </a:p>
        </p:txBody>
      </p:sp>
      <p:sp>
        <p:nvSpPr>
          <p:cNvPr id="153" name="Google Shape;153;p28"/>
          <p:cNvSpPr txBox="1">
            <a:spLocks noGrp="1"/>
          </p:cNvSpPr>
          <p:nvPr>
            <p:ph type="body" idx="1"/>
          </p:nvPr>
        </p:nvSpPr>
        <p:spPr>
          <a:xfrm>
            <a:off x="185075" y="1509475"/>
            <a:ext cx="4038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endParaRPr/>
          </a:p>
          <a:p>
            <a:pPr marL="342900" marR="0" lvl="0" indent="-342900" algn="l" rtl="0">
              <a:lnSpc>
                <a:spcPct val="80000"/>
              </a:lnSpc>
              <a:spcBef>
                <a:spcPts val="544"/>
              </a:spcBef>
              <a:spcAft>
                <a:spcPts val="0"/>
              </a:spcAft>
              <a:buClr>
                <a:schemeClr val="dk1"/>
              </a:buClr>
              <a:buSzPts val="2720"/>
              <a:buFont typeface="Arial"/>
              <a:buChar char="•"/>
            </a:pPr>
            <a:r>
              <a:rPr lang="en-US" sz="2720" b="0" i="0" u="none" strike="noStrike" cap="none">
                <a:solidFill>
                  <a:schemeClr val="dk1"/>
                </a:solidFill>
                <a:latin typeface="Calibri"/>
                <a:ea typeface="Calibri"/>
                <a:cs typeface="Calibri"/>
                <a:sym typeface="Calibri"/>
              </a:rPr>
              <a:t>How much would you be willing to pay for</a:t>
            </a:r>
            <a:r>
              <a:rPr lang="en-US" sz="2720"/>
              <a:t> a bag filled with treats?</a:t>
            </a:r>
            <a:r>
              <a:rPr lang="en-US" sz="2720" b="0" i="0" u="none" strike="noStrike" cap="none">
                <a:solidFill>
                  <a:schemeClr val="dk1"/>
                </a:solidFill>
                <a:latin typeface="Calibri"/>
                <a:ea typeface="Calibri"/>
                <a:cs typeface="Calibri"/>
                <a:sym typeface="Calibri"/>
              </a:rPr>
              <a:t> (you must have money with you)</a:t>
            </a:r>
            <a:endParaRPr/>
          </a:p>
          <a:p>
            <a:pPr marL="742950" marR="0" lvl="1" indent="-285750" algn="l" rtl="0">
              <a:lnSpc>
                <a:spcPct val="80000"/>
              </a:lnSpc>
              <a:spcBef>
                <a:spcPts val="476"/>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Write down your “bid” on a slip of paper.</a:t>
            </a:r>
            <a:endParaRPr/>
          </a:p>
          <a:p>
            <a:pPr marL="742950" marR="0" lvl="1" indent="-285750" algn="l" rtl="0">
              <a:lnSpc>
                <a:spcPct val="80000"/>
              </a:lnSpc>
              <a:spcBef>
                <a:spcPts val="476"/>
              </a:spcBef>
              <a:spcAft>
                <a:spcPts val="0"/>
              </a:spcAft>
              <a:buClr>
                <a:schemeClr val="dk1"/>
              </a:buClr>
              <a:buSzPts val="2380"/>
              <a:buFont typeface="Arial"/>
              <a:buChar char="–"/>
            </a:pPr>
            <a:r>
              <a:rPr lang="en-US" sz="2380" b="0" i="0" u="none" strike="noStrike" cap="none">
                <a:solidFill>
                  <a:schemeClr val="dk1"/>
                </a:solidFill>
                <a:latin typeface="Calibri"/>
                <a:ea typeface="Calibri"/>
                <a:cs typeface="Calibri"/>
                <a:sym typeface="Calibri"/>
              </a:rPr>
              <a:t>Highest bidder wins!</a:t>
            </a:r>
            <a:endParaRPr sz="2380" b="0" i="0" u="none" strike="noStrike" cap="none">
              <a:solidFill>
                <a:schemeClr val="dk1"/>
              </a:solidFill>
              <a:latin typeface="Calibri"/>
              <a:ea typeface="Calibri"/>
              <a:cs typeface="Calibri"/>
              <a:sym typeface="Calibri"/>
            </a:endParaRPr>
          </a:p>
        </p:txBody>
      </p:sp>
      <p:pic>
        <p:nvPicPr>
          <p:cNvPr id="154" name="Google Shape;154;p28"/>
          <p:cNvPicPr preferRelativeResize="0"/>
          <p:nvPr/>
        </p:nvPicPr>
        <p:blipFill>
          <a:blip r:embed="rId3">
            <a:alphaModFix/>
          </a:blip>
          <a:stretch>
            <a:fillRect/>
          </a:stretch>
        </p:blipFill>
        <p:spPr>
          <a:xfrm>
            <a:off x="4376075" y="1570038"/>
            <a:ext cx="3514725" cy="428625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685800" y="76200"/>
            <a:ext cx="7772400" cy="1371600"/>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Clr>
                <a:srgbClr val="FF3300"/>
              </a:buClr>
              <a:buFont typeface="Palatino"/>
              <a:buNone/>
            </a:pPr>
            <a:r>
              <a:rPr lang="en-US" sz="6000" b="1" i="0" u="none" strike="noStrike" cap="none">
                <a:solidFill>
                  <a:srgbClr val="FF3300"/>
                </a:solidFill>
                <a:latin typeface="Palatino"/>
                <a:ea typeface="Palatino"/>
                <a:cs typeface="Palatino"/>
                <a:sym typeface="Palatino"/>
              </a:rPr>
              <a:t>DEMAND</a:t>
            </a:r>
            <a:endParaRPr/>
          </a:p>
        </p:txBody>
      </p:sp>
      <p:sp>
        <p:nvSpPr>
          <p:cNvPr id="160" name="Google Shape;160;p29"/>
          <p:cNvSpPr txBox="1">
            <a:spLocks noGrp="1"/>
          </p:cNvSpPr>
          <p:nvPr>
            <p:ph type="body" idx="1"/>
          </p:nvPr>
        </p:nvSpPr>
        <p:spPr>
          <a:xfrm>
            <a:off x="0" y="1219200"/>
            <a:ext cx="4648200" cy="5638800"/>
          </a:xfrm>
          <a:prstGeom prst="rect">
            <a:avLst/>
          </a:prstGeom>
          <a:noFill/>
          <a:ln>
            <a:noFill/>
          </a:ln>
        </p:spPr>
        <p:txBody>
          <a:bodyPr spcFirstLastPara="1" wrap="square" lIns="92075" tIns="46025" rIns="92075" bIns="46025" anchor="t" anchorCtr="0">
            <a:noAutofit/>
          </a:bodyPr>
          <a:lstStyle/>
          <a:p>
            <a:pPr marL="342900" marR="0" lvl="0" indent="-342900" algn="l" rtl="0">
              <a:lnSpc>
                <a:spcPct val="90000"/>
              </a:lnSpc>
              <a:spcBef>
                <a:spcPts val="0"/>
              </a:spcBef>
              <a:spcAft>
                <a:spcPts val="0"/>
              </a:spcAft>
              <a:buClr>
                <a:srgbClr val="FF3300"/>
              </a:buClr>
              <a:buSzPts val="2800"/>
              <a:buFont typeface="Arial"/>
              <a:buChar char="•"/>
            </a:pPr>
            <a:r>
              <a:rPr lang="en-US" sz="2800" b="1" i="0" u="none" strike="noStrike" cap="none">
                <a:solidFill>
                  <a:srgbClr val="FF3300"/>
                </a:solidFill>
                <a:latin typeface="Calibri"/>
                <a:ea typeface="Calibri"/>
                <a:cs typeface="Calibri"/>
                <a:sym typeface="Calibri"/>
              </a:rPr>
              <a:t>DEMAND</a:t>
            </a:r>
            <a:r>
              <a:rPr lang="en-US" sz="2800" b="0" i="0" u="none" strike="noStrike" cap="none">
                <a:solidFill>
                  <a:schemeClr val="dk1"/>
                </a:solidFill>
                <a:latin typeface="Calibri"/>
                <a:ea typeface="Calibri"/>
                <a:cs typeface="Calibri"/>
                <a:sym typeface="Calibri"/>
              </a:rPr>
              <a:t>:     The </a:t>
            </a:r>
            <a:r>
              <a:rPr lang="en-US" sz="2800" b="1" i="0" u="none" strike="noStrike" cap="none">
                <a:solidFill>
                  <a:srgbClr val="660066"/>
                </a:solidFill>
                <a:latin typeface="Calibri"/>
                <a:ea typeface="Calibri"/>
                <a:cs typeface="Calibri"/>
                <a:sym typeface="Calibri"/>
              </a:rPr>
              <a:t>WILLINGNESS</a:t>
            </a:r>
            <a:r>
              <a:rPr lang="en-US" sz="2800" b="0" i="0" u="none" strike="noStrike" cap="none">
                <a:solidFill>
                  <a:schemeClr val="dk1"/>
                </a:solidFill>
                <a:latin typeface="Calibri"/>
                <a:ea typeface="Calibri"/>
                <a:cs typeface="Calibri"/>
                <a:sym typeface="Calibri"/>
              </a:rPr>
              <a:t> </a:t>
            </a:r>
            <a:endParaRPr/>
          </a:p>
          <a:p>
            <a:pPr marL="342900" marR="0" lvl="0" indent="-342900" algn="l" rtl="0">
              <a:lnSpc>
                <a:spcPct val="90000"/>
              </a:lnSpc>
              <a:spcBef>
                <a:spcPts val="560"/>
              </a:spcBef>
              <a:spcAft>
                <a:spcPts val="0"/>
              </a:spcAft>
              <a:buClr>
                <a:schemeClr val="dk1"/>
              </a:buClr>
              <a:buFont typeface="Arial"/>
              <a:buNone/>
            </a:pPr>
            <a:r>
              <a:rPr lang="en-US" sz="2800" b="0" i="0" u="none" strike="noStrike" cap="none">
                <a:solidFill>
                  <a:schemeClr val="dk1"/>
                </a:solidFill>
                <a:latin typeface="Calibri"/>
                <a:ea typeface="Calibri"/>
                <a:cs typeface="Calibri"/>
                <a:sym typeface="Calibri"/>
              </a:rPr>
              <a:t>   and </a:t>
            </a:r>
            <a:r>
              <a:rPr lang="en-US" sz="2800" b="1" i="0" u="none" strike="noStrike" cap="none">
                <a:solidFill>
                  <a:srgbClr val="660066"/>
                </a:solidFill>
                <a:latin typeface="Calibri"/>
                <a:ea typeface="Calibri"/>
                <a:cs typeface="Calibri"/>
                <a:sym typeface="Calibri"/>
              </a:rPr>
              <a:t>ABILITY</a:t>
            </a:r>
            <a:r>
              <a:rPr lang="en-US" sz="2800" b="0" i="0" u="none" strike="noStrike" cap="none">
                <a:solidFill>
                  <a:schemeClr val="dk1"/>
                </a:solidFill>
                <a:latin typeface="Calibri"/>
                <a:ea typeface="Calibri"/>
                <a:cs typeface="Calibri"/>
                <a:sym typeface="Calibri"/>
              </a:rPr>
              <a:t> to buy a product at a given price.</a:t>
            </a:r>
            <a:endParaRPr/>
          </a:p>
          <a:p>
            <a:pPr marL="342900" marR="0" lvl="0" indent="-342900" algn="l" rtl="0">
              <a:lnSpc>
                <a:spcPct val="90000"/>
              </a:lnSpc>
              <a:spcBef>
                <a:spcPts val="560"/>
              </a:spcBef>
              <a:spcAft>
                <a:spcPts val="0"/>
              </a:spcAft>
              <a:buClr>
                <a:schemeClr val="dk1"/>
              </a:buClr>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560"/>
              </a:spcBef>
              <a:spcAft>
                <a:spcPts val="0"/>
              </a:spcAft>
              <a:buClr>
                <a:schemeClr val="dk1"/>
              </a:buClr>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560"/>
              </a:spcBef>
              <a:spcAft>
                <a:spcPts val="0"/>
              </a:spcAft>
              <a:buClr>
                <a:srgbClr val="FF3300"/>
              </a:buClr>
              <a:buSzPts val="2800"/>
              <a:buFont typeface="Arial"/>
              <a:buChar char="•"/>
            </a:pPr>
            <a:r>
              <a:rPr lang="en-US" sz="2800" b="1" i="0" u="none" strike="noStrike" cap="none">
                <a:solidFill>
                  <a:srgbClr val="FF3300"/>
                </a:solidFill>
                <a:latin typeface="Calibri"/>
                <a:ea typeface="Calibri"/>
                <a:cs typeface="Calibri"/>
                <a:sym typeface="Calibri"/>
              </a:rPr>
              <a:t>THE LAW OF DEMAND</a:t>
            </a:r>
            <a:r>
              <a:rPr lang="en-US" sz="2800" b="0" i="0" u="none" strike="noStrike" cap="none">
                <a:solidFill>
                  <a:schemeClr val="dk1"/>
                </a:solidFill>
                <a:latin typeface="Calibri"/>
                <a:ea typeface="Calibri"/>
                <a:cs typeface="Calibri"/>
                <a:sym typeface="Calibri"/>
              </a:rPr>
              <a:t>:  The quantity demanded of a product varies </a:t>
            </a:r>
            <a:r>
              <a:rPr lang="en-US" sz="2800" b="1" i="0" u="none" strike="noStrike" cap="none">
                <a:solidFill>
                  <a:srgbClr val="660066"/>
                </a:solidFill>
                <a:latin typeface="Calibri"/>
                <a:ea typeface="Calibri"/>
                <a:cs typeface="Calibri"/>
                <a:sym typeface="Calibri"/>
              </a:rPr>
              <a:t>INVERSELY</a:t>
            </a:r>
            <a:r>
              <a:rPr lang="en-US" sz="2800" b="0" i="0" u="none" strike="noStrike" cap="none">
                <a:solidFill>
                  <a:schemeClr val="dk1"/>
                </a:solidFill>
                <a:latin typeface="Calibri"/>
                <a:ea typeface="Calibri"/>
                <a:cs typeface="Calibri"/>
                <a:sym typeface="Calibri"/>
              </a:rPr>
              <a:t> with its price.								</a:t>
            </a:r>
            <a:endParaRPr/>
          </a:p>
        </p:txBody>
      </p:sp>
      <p:sp>
        <p:nvSpPr>
          <p:cNvPr id="161" name="Google Shape;161;p29"/>
          <p:cNvSpPr/>
          <p:nvPr/>
        </p:nvSpPr>
        <p:spPr>
          <a:xfrm>
            <a:off x="6705600" y="2362200"/>
            <a:ext cx="679450" cy="91440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5400" b="1" i="0" u="none" strike="noStrike" cap="none">
                <a:solidFill>
                  <a:srgbClr val="FF3300"/>
                </a:solidFill>
                <a:latin typeface="Arial"/>
                <a:ea typeface="Arial"/>
                <a:cs typeface="Arial"/>
                <a:sym typeface="Arial"/>
              </a:rPr>
              <a:t>D</a:t>
            </a:r>
            <a:endParaRPr/>
          </a:p>
        </p:txBody>
      </p:sp>
      <p:cxnSp>
        <p:nvCxnSpPr>
          <p:cNvPr id="162" name="Google Shape;162;p29"/>
          <p:cNvCxnSpPr/>
          <p:nvPr/>
        </p:nvCxnSpPr>
        <p:spPr>
          <a:xfrm>
            <a:off x="5410200" y="6096000"/>
            <a:ext cx="3733800" cy="0"/>
          </a:xfrm>
          <a:prstGeom prst="straightConnector1">
            <a:avLst/>
          </a:prstGeom>
          <a:noFill/>
          <a:ln w="101600" cap="flat" cmpd="sng">
            <a:solidFill>
              <a:schemeClr val="dk1"/>
            </a:solidFill>
            <a:prstDash val="solid"/>
            <a:round/>
            <a:headEnd type="none" w="sm" len="sm"/>
            <a:tailEnd type="triangle" w="med" len="med"/>
          </a:ln>
        </p:spPr>
      </p:cxnSp>
      <p:cxnSp>
        <p:nvCxnSpPr>
          <p:cNvPr id="163" name="Google Shape;163;p29"/>
          <p:cNvCxnSpPr/>
          <p:nvPr/>
        </p:nvCxnSpPr>
        <p:spPr>
          <a:xfrm>
            <a:off x="5410200" y="1143000"/>
            <a:ext cx="0" cy="4953000"/>
          </a:xfrm>
          <a:prstGeom prst="straightConnector1">
            <a:avLst/>
          </a:prstGeom>
          <a:noFill/>
          <a:ln w="101600" cap="flat" cmpd="sng">
            <a:solidFill>
              <a:schemeClr val="dk1"/>
            </a:solidFill>
            <a:prstDash val="solid"/>
            <a:round/>
            <a:headEnd type="triangle" w="med" len="med"/>
            <a:tailEnd type="none" w="sm" len="sm"/>
          </a:ln>
        </p:spPr>
      </p:cxnSp>
      <p:sp>
        <p:nvSpPr>
          <p:cNvPr id="164" name="Google Shape;164;p29"/>
          <p:cNvSpPr txBox="1"/>
          <p:nvPr/>
        </p:nvSpPr>
        <p:spPr>
          <a:xfrm>
            <a:off x="3886200" y="3429000"/>
            <a:ext cx="420688" cy="519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0" u="none" strike="noStrike" cap="none">
                <a:solidFill>
                  <a:schemeClr val="dk1"/>
                </a:solidFill>
                <a:latin typeface="Calibri"/>
                <a:ea typeface="Calibri"/>
                <a:cs typeface="Calibri"/>
                <a:sym typeface="Calibri"/>
              </a:rPr>
              <a:t>P</a:t>
            </a:r>
            <a:endParaRPr/>
          </a:p>
        </p:txBody>
      </p:sp>
      <p:sp>
        <p:nvSpPr>
          <p:cNvPr id="165" name="Google Shape;165;p29"/>
          <p:cNvSpPr txBox="1"/>
          <p:nvPr/>
        </p:nvSpPr>
        <p:spPr>
          <a:xfrm>
            <a:off x="6858000" y="6338888"/>
            <a:ext cx="838200" cy="5191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0" u="none" strike="noStrike" cap="none">
                <a:solidFill>
                  <a:schemeClr val="dk1"/>
                </a:solidFill>
                <a:latin typeface="Calibri"/>
                <a:ea typeface="Calibri"/>
                <a:cs typeface="Calibri"/>
                <a:sym typeface="Calibri"/>
              </a:rPr>
              <a:t>Q</a:t>
            </a:r>
            <a:endParaRPr/>
          </a:p>
        </p:txBody>
      </p:sp>
      <p:sp>
        <p:nvSpPr>
          <p:cNvPr id="166" name="Google Shape;166;p29"/>
          <p:cNvSpPr txBox="1"/>
          <p:nvPr/>
        </p:nvSpPr>
        <p:spPr>
          <a:xfrm>
            <a:off x="4495800" y="1371600"/>
            <a:ext cx="755650" cy="4760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a:t>
            </a:r>
            <a:r>
              <a:rPr lang="en-US" sz="1800" b="1" i="0" u="none" strike="noStrike" cap="none">
                <a:solidFill>
                  <a:schemeClr val="dk1"/>
                </a:solidFill>
                <a:latin typeface="Arial"/>
                <a:ea typeface="Arial"/>
                <a:cs typeface="Arial"/>
                <a:sym typeface="Arial"/>
              </a:rPr>
              <a:t>2.00</a:t>
            </a:r>
            <a:endParaRPr/>
          </a:p>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a:t>
            </a:r>
            <a:r>
              <a:rPr lang="en-US" sz="1800" b="1" i="0" u="none" strike="noStrike" cap="none">
                <a:solidFill>
                  <a:schemeClr val="dk1"/>
                </a:solidFill>
                <a:latin typeface="Arial"/>
                <a:ea typeface="Arial"/>
                <a:cs typeface="Arial"/>
                <a:sym typeface="Arial"/>
              </a:rPr>
              <a:t>1.75</a:t>
            </a:r>
            <a:endParaRPr/>
          </a:p>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a:t>
            </a:r>
            <a:r>
              <a:rPr lang="en-US" sz="1800" b="1" i="0" u="none" strike="noStrike" cap="none">
                <a:solidFill>
                  <a:schemeClr val="dk1"/>
                </a:solidFill>
                <a:latin typeface="Arial"/>
                <a:ea typeface="Arial"/>
                <a:cs typeface="Arial"/>
                <a:sym typeface="Arial"/>
              </a:rPr>
              <a:t>1.50</a:t>
            </a:r>
            <a:endParaRPr/>
          </a:p>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a:t>
            </a:r>
            <a:r>
              <a:rPr lang="en-US" sz="1800" b="1" i="0" u="none" strike="noStrike" cap="none">
                <a:solidFill>
                  <a:schemeClr val="dk1"/>
                </a:solidFill>
                <a:latin typeface="Arial"/>
                <a:ea typeface="Arial"/>
                <a:cs typeface="Arial"/>
                <a:sym typeface="Arial"/>
              </a:rPr>
              <a:t>1.25</a:t>
            </a:r>
            <a:endParaRPr/>
          </a:p>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a:t>
            </a:r>
            <a:r>
              <a:rPr lang="en-US" sz="1800" b="1" i="0" u="none" strike="noStrike" cap="none">
                <a:solidFill>
                  <a:schemeClr val="dk1"/>
                </a:solidFill>
                <a:latin typeface="Arial"/>
                <a:ea typeface="Arial"/>
                <a:cs typeface="Arial"/>
                <a:sym typeface="Arial"/>
              </a:rPr>
              <a:t>1.00</a:t>
            </a:r>
            <a:endParaRPr/>
          </a:p>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  </a:t>
            </a:r>
            <a:r>
              <a:rPr lang="en-US" sz="1800" b="1" i="0" u="none" strike="noStrike" cap="none">
                <a:solidFill>
                  <a:schemeClr val="dk1"/>
                </a:solidFill>
                <a:latin typeface="Arial"/>
                <a:ea typeface="Arial"/>
                <a:cs typeface="Arial"/>
                <a:sym typeface="Arial"/>
              </a:rPr>
              <a:t>.75</a:t>
            </a:r>
            <a:endParaRPr/>
          </a:p>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  </a:t>
            </a:r>
            <a:r>
              <a:rPr lang="en-US" sz="1800" b="1" i="0" u="none" strike="noStrike" cap="none">
                <a:solidFill>
                  <a:schemeClr val="dk1"/>
                </a:solidFill>
                <a:latin typeface="Arial"/>
                <a:ea typeface="Arial"/>
                <a:cs typeface="Arial"/>
                <a:sym typeface="Arial"/>
              </a:rPr>
              <a:t>.50</a:t>
            </a:r>
            <a:endParaRPr/>
          </a:p>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  </a:t>
            </a:r>
            <a:r>
              <a:rPr lang="en-US" sz="1800" b="1" i="0" u="none" strike="noStrike" cap="none">
                <a:solidFill>
                  <a:schemeClr val="dk1"/>
                </a:solidFill>
                <a:latin typeface="Arial"/>
                <a:ea typeface="Arial"/>
                <a:cs typeface="Arial"/>
                <a:sym typeface="Arial"/>
              </a:rPr>
              <a:t>.25</a:t>
            </a:r>
            <a:endParaRPr/>
          </a:p>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  </a:t>
            </a:r>
            <a:r>
              <a:rPr lang="en-US" sz="1800" b="1" i="0" u="none" strike="noStrike" cap="none">
                <a:solidFill>
                  <a:schemeClr val="dk1"/>
                </a:solidFill>
                <a:latin typeface="Arial"/>
                <a:ea typeface="Arial"/>
                <a:cs typeface="Arial"/>
                <a:sym typeface="Arial"/>
              </a:rPr>
              <a:t>.00</a:t>
            </a:r>
            <a:endParaRPr/>
          </a:p>
        </p:txBody>
      </p:sp>
      <p:sp>
        <p:nvSpPr>
          <p:cNvPr id="167" name="Google Shape;167;p29"/>
          <p:cNvSpPr txBox="1"/>
          <p:nvPr/>
        </p:nvSpPr>
        <p:spPr>
          <a:xfrm>
            <a:off x="5334000" y="1295400"/>
            <a:ext cx="381000" cy="4760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_</a:t>
            </a:r>
            <a:endParaRPr/>
          </a:p>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_</a:t>
            </a:r>
            <a:endParaRPr/>
          </a:p>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_</a:t>
            </a:r>
            <a:endParaRPr/>
          </a:p>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_</a:t>
            </a:r>
            <a:endParaRPr/>
          </a:p>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_</a:t>
            </a:r>
            <a:br>
              <a:rPr lang="en-US" sz="1800" b="0" i="0" u="none" strike="noStrike" cap="none">
                <a:solidFill>
                  <a:schemeClr val="dk1"/>
                </a:solidFill>
                <a:latin typeface="Arial"/>
                <a:ea typeface="Arial"/>
                <a:cs typeface="Arial"/>
                <a:sym typeface="Arial"/>
              </a:rPr>
            </a:b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r>
              <a:rPr lang="en-US" sz="1800" b="0" i="0" u="none" strike="noStrike" cap="none">
                <a:solidFill>
                  <a:schemeClr val="dk1"/>
                </a:solidFill>
                <a:latin typeface="Arial"/>
                <a:ea typeface="Arial"/>
                <a:cs typeface="Arial"/>
                <a:sym typeface="Arial"/>
              </a:rPr>
              <a:t>_</a:t>
            </a:r>
            <a:br>
              <a:rPr lang="en-US" sz="1800" b="0" i="0" u="none" strike="noStrike" cap="none">
                <a:solidFill>
                  <a:schemeClr val="dk1"/>
                </a:solidFill>
                <a:latin typeface="Arial"/>
                <a:ea typeface="Arial"/>
                <a:cs typeface="Arial"/>
                <a:sym typeface="Arial"/>
              </a:rPr>
            </a:b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r>
              <a:rPr lang="en-US" sz="1800" b="0" i="0" u="none" strike="noStrike" cap="none">
                <a:solidFill>
                  <a:schemeClr val="dk1"/>
                </a:solidFill>
                <a:latin typeface="Arial"/>
                <a:ea typeface="Arial"/>
                <a:cs typeface="Arial"/>
                <a:sym typeface="Arial"/>
              </a:rPr>
              <a:t>_</a:t>
            </a:r>
            <a:br>
              <a:rPr lang="en-US" sz="1800" b="0" i="0" u="none" strike="noStrike" cap="none">
                <a:solidFill>
                  <a:schemeClr val="dk1"/>
                </a:solidFill>
                <a:latin typeface="Arial"/>
                <a:ea typeface="Arial"/>
                <a:cs typeface="Arial"/>
                <a:sym typeface="Arial"/>
              </a:rPr>
            </a:b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r>
              <a:rPr lang="en-US" sz="1800" b="0" i="0" u="none" strike="noStrike" cap="none">
                <a:solidFill>
                  <a:schemeClr val="dk1"/>
                </a:solidFill>
                <a:latin typeface="Arial"/>
                <a:ea typeface="Arial"/>
                <a:cs typeface="Arial"/>
                <a:sym typeface="Arial"/>
              </a:rPr>
              <a:t>_</a:t>
            </a:r>
            <a:br>
              <a:rPr lang="en-US" sz="1800" b="0" i="0" u="none" strike="noStrike" cap="none">
                <a:solidFill>
                  <a:schemeClr val="dk1"/>
                </a:solidFill>
                <a:latin typeface="Arial"/>
                <a:ea typeface="Arial"/>
                <a:cs typeface="Arial"/>
                <a:sym typeface="Arial"/>
              </a:rPr>
            </a:b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r>
              <a:rPr lang="en-US" sz="1800" b="0" i="0" u="none" strike="noStrike" cap="none">
                <a:solidFill>
                  <a:schemeClr val="dk1"/>
                </a:solidFill>
                <a:latin typeface="Arial"/>
                <a:ea typeface="Arial"/>
                <a:cs typeface="Arial"/>
                <a:sym typeface="Arial"/>
              </a:rPr>
              <a:t>_</a:t>
            </a:r>
            <a:endParaRPr/>
          </a:p>
        </p:txBody>
      </p:sp>
      <p:sp>
        <p:nvSpPr>
          <p:cNvPr id="168" name="Google Shape;168;p29"/>
          <p:cNvSpPr txBox="1"/>
          <p:nvPr/>
        </p:nvSpPr>
        <p:spPr>
          <a:xfrm>
            <a:off x="5597525" y="5867400"/>
            <a:ext cx="3546475"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chemeClr val="dk1"/>
                </a:solidFill>
                <a:latin typeface="Arial"/>
                <a:ea typeface="Arial"/>
                <a:cs typeface="Arial"/>
                <a:sym typeface="Arial"/>
              </a:rPr>
              <a:t>+   +   +   +   +   +   +   +   +   +</a:t>
            </a:r>
            <a:endParaRPr/>
          </a:p>
        </p:txBody>
      </p:sp>
      <p:sp>
        <p:nvSpPr>
          <p:cNvPr id="169" name="Google Shape;169;p29"/>
          <p:cNvSpPr txBox="1"/>
          <p:nvPr/>
        </p:nvSpPr>
        <p:spPr>
          <a:xfrm>
            <a:off x="5546725" y="6132513"/>
            <a:ext cx="3359150" cy="36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chemeClr val="dk1"/>
                </a:solidFill>
                <a:latin typeface="Arial"/>
                <a:ea typeface="Arial"/>
                <a:cs typeface="Arial"/>
                <a:sym typeface="Arial"/>
              </a:rPr>
              <a:t> 1    2   3    4    5   6    7   8   9</a:t>
            </a:r>
            <a:r>
              <a:rPr lang="en-US" sz="1800" b="0" i="0" u="none" strike="noStrike" cap="none">
                <a:solidFill>
                  <a:schemeClr val="dk1"/>
                </a:solidFill>
                <a:latin typeface="Arial"/>
                <a:ea typeface="Arial"/>
                <a:cs typeface="Arial"/>
                <a:sym typeface="Arial"/>
              </a:rPr>
              <a:t>   </a:t>
            </a:r>
            <a:endParaRPr/>
          </a:p>
        </p:txBody>
      </p:sp>
      <p:sp>
        <p:nvSpPr>
          <p:cNvPr id="170" name="Google Shape;170;p29"/>
          <p:cNvSpPr/>
          <p:nvPr/>
        </p:nvSpPr>
        <p:spPr>
          <a:xfrm>
            <a:off x="6019800" y="2514600"/>
            <a:ext cx="228600" cy="228600"/>
          </a:xfrm>
          <a:prstGeom prst="ellipse">
            <a:avLst/>
          </a:prstGeom>
          <a:solidFill>
            <a:srgbClr val="CC66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29"/>
          <p:cNvSpPr/>
          <p:nvPr/>
        </p:nvSpPr>
        <p:spPr>
          <a:xfrm>
            <a:off x="6477000" y="3124200"/>
            <a:ext cx="228600" cy="228600"/>
          </a:xfrm>
          <a:prstGeom prst="ellipse">
            <a:avLst/>
          </a:prstGeom>
          <a:solidFill>
            <a:srgbClr val="CC66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29"/>
          <p:cNvSpPr/>
          <p:nvPr/>
        </p:nvSpPr>
        <p:spPr>
          <a:xfrm>
            <a:off x="7162800" y="3657600"/>
            <a:ext cx="228600" cy="228600"/>
          </a:xfrm>
          <a:prstGeom prst="ellipse">
            <a:avLst/>
          </a:prstGeom>
          <a:solidFill>
            <a:srgbClr val="CC66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29"/>
          <p:cNvSpPr/>
          <p:nvPr/>
        </p:nvSpPr>
        <p:spPr>
          <a:xfrm>
            <a:off x="7696200" y="4267200"/>
            <a:ext cx="228600" cy="228600"/>
          </a:xfrm>
          <a:prstGeom prst="ellipse">
            <a:avLst/>
          </a:prstGeom>
          <a:solidFill>
            <a:srgbClr val="CC66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29"/>
          <p:cNvSpPr/>
          <p:nvPr/>
        </p:nvSpPr>
        <p:spPr>
          <a:xfrm>
            <a:off x="8153400" y="4800600"/>
            <a:ext cx="228600" cy="228600"/>
          </a:xfrm>
          <a:prstGeom prst="ellipse">
            <a:avLst/>
          </a:prstGeom>
          <a:solidFill>
            <a:srgbClr val="CC66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29"/>
          <p:cNvSpPr/>
          <p:nvPr/>
        </p:nvSpPr>
        <p:spPr>
          <a:xfrm>
            <a:off x="8534400" y="5410200"/>
            <a:ext cx="228600" cy="228600"/>
          </a:xfrm>
          <a:prstGeom prst="ellipse">
            <a:avLst/>
          </a:prstGeom>
          <a:solidFill>
            <a:srgbClr val="CC66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29"/>
          <p:cNvSpPr/>
          <p:nvPr/>
        </p:nvSpPr>
        <p:spPr>
          <a:xfrm>
            <a:off x="5715000" y="2057400"/>
            <a:ext cx="228600" cy="228600"/>
          </a:xfrm>
          <a:prstGeom prst="ellipse">
            <a:avLst/>
          </a:prstGeom>
          <a:solidFill>
            <a:srgbClr val="CC66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29"/>
          <p:cNvSpPr/>
          <p:nvPr/>
        </p:nvSpPr>
        <p:spPr>
          <a:xfrm>
            <a:off x="5257800" y="1447800"/>
            <a:ext cx="228600" cy="228600"/>
          </a:xfrm>
          <a:prstGeom prst="ellipse">
            <a:avLst/>
          </a:prstGeom>
          <a:solidFill>
            <a:srgbClr val="CC66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78" name="Google Shape;178;p29"/>
          <p:cNvCxnSpPr/>
          <p:nvPr/>
        </p:nvCxnSpPr>
        <p:spPr>
          <a:xfrm>
            <a:off x="5334000" y="1600200"/>
            <a:ext cx="1295400" cy="1600200"/>
          </a:xfrm>
          <a:prstGeom prst="straightConnector1">
            <a:avLst/>
          </a:prstGeom>
          <a:noFill/>
          <a:ln w="76200" cap="flat" cmpd="sng">
            <a:solidFill>
              <a:schemeClr val="dk1"/>
            </a:solidFill>
            <a:prstDash val="solid"/>
            <a:round/>
            <a:headEnd type="none" w="sm" len="sm"/>
            <a:tailEnd type="none" w="sm" len="sm"/>
          </a:ln>
        </p:spPr>
      </p:cxnSp>
      <p:cxnSp>
        <p:nvCxnSpPr>
          <p:cNvPr id="179" name="Google Shape;179;p29"/>
          <p:cNvCxnSpPr/>
          <p:nvPr/>
        </p:nvCxnSpPr>
        <p:spPr>
          <a:xfrm>
            <a:off x="6629400" y="3200400"/>
            <a:ext cx="609600" cy="609600"/>
          </a:xfrm>
          <a:prstGeom prst="straightConnector1">
            <a:avLst/>
          </a:prstGeom>
          <a:noFill/>
          <a:ln w="76200" cap="flat" cmpd="sng">
            <a:solidFill>
              <a:schemeClr val="dk1"/>
            </a:solidFill>
            <a:prstDash val="solid"/>
            <a:round/>
            <a:headEnd type="none" w="sm" len="sm"/>
            <a:tailEnd type="none" w="sm" len="sm"/>
          </a:ln>
        </p:spPr>
      </p:cxnSp>
      <p:cxnSp>
        <p:nvCxnSpPr>
          <p:cNvPr id="180" name="Google Shape;180;p29"/>
          <p:cNvCxnSpPr/>
          <p:nvPr/>
        </p:nvCxnSpPr>
        <p:spPr>
          <a:xfrm>
            <a:off x="7162800" y="3733800"/>
            <a:ext cx="609600" cy="609600"/>
          </a:xfrm>
          <a:prstGeom prst="straightConnector1">
            <a:avLst/>
          </a:prstGeom>
          <a:noFill/>
          <a:ln w="76200" cap="flat" cmpd="sng">
            <a:solidFill>
              <a:schemeClr val="dk1"/>
            </a:solidFill>
            <a:prstDash val="solid"/>
            <a:round/>
            <a:headEnd type="none" w="sm" len="sm"/>
            <a:tailEnd type="none" w="sm" len="sm"/>
          </a:ln>
        </p:spPr>
      </p:cxnSp>
      <p:cxnSp>
        <p:nvCxnSpPr>
          <p:cNvPr id="181" name="Google Shape;181;p29"/>
          <p:cNvCxnSpPr/>
          <p:nvPr/>
        </p:nvCxnSpPr>
        <p:spPr>
          <a:xfrm>
            <a:off x="7772400" y="4343400"/>
            <a:ext cx="533400" cy="609600"/>
          </a:xfrm>
          <a:prstGeom prst="straightConnector1">
            <a:avLst/>
          </a:prstGeom>
          <a:noFill/>
          <a:ln w="76200" cap="flat" cmpd="sng">
            <a:solidFill>
              <a:schemeClr val="dk1"/>
            </a:solidFill>
            <a:prstDash val="solid"/>
            <a:round/>
            <a:headEnd type="none" w="sm" len="sm"/>
            <a:tailEnd type="none" w="sm" len="sm"/>
          </a:ln>
        </p:spPr>
      </p:cxnSp>
      <p:cxnSp>
        <p:nvCxnSpPr>
          <p:cNvPr id="182" name="Google Shape;182;p29"/>
          <p:cNvCxnSpPr/>
          <p:nvPr/>
        </p:nvCxnSpPr>
        <p:spPr>
          <a:xfrm>
            <a:off x="8305800" y="4953000"/>
            <a:ext cx="304800" cy="533400"/>
          </a:xfrm>
          <a:prstGeom prst="straightConnector1">
            <a:avLst/>
          </a:prstGeom>
          <a:noFill/>
          <a:ln w="76200" cap="flat" cmpd="sng">
            <a:solidFill>
              <a:schemeClr val="dk1"/>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p:tgtEl>
                                          <p:spTgt spid="17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6"/>
                                        </p:tgtEl>
                                        <p:attrNameLst>
                                          <p:attrName>style.visibility</p:attrName>
                                        </p:attrNameLst>
                                      </p:cBhvr>
                                      <p:to>
                                        <p:strVal val="visible"/>
                                      </p:to>
                                    </p:set>
                                    <p:anim calcmode="lin" valueType="num">
                                      <p:cBhvr additive="base">
                                        <p:cTn id="12" dur="500"/>
                                        <p:tgtEl>
                                          <p:spTgt spid="17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 calcmode="lin" valueType="num">
                                      <p:cBhvr additive="base">
                                        <p:cTn id="17" dur="500"/>
                                        <p:tgtEl>
                                          <p:spTgt spid="17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1"/>
                                        </p:tgtEl>
                                        <p:attrNameLst>
                                          <p:attrName>style.visibility</p:attrName>
                                        </p:attrNameLst>
                                      </p:cBhvr>
                                      <p:to>
                                        <p:strVal val="visible"/>
                                      </p:to>
                                    </p:set>
                                    <p:anim calcmode="lin" valueType="num">
                                      <p:cBhvr additive="base">
                                        <p:cTn id="22" dur="500"/>
                                        <p:tgtEl>
                                          <p:spTgt spid="17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2"/>
                                        </p:tgtEl>
                                        <p:attrNameLst>
                                          <p:attrName>style.visibility</p:attrName>
                                        </p:attrNameLst>
                                      </p:cBhvr>
                                      <p:to>
                                        <p:strVal val="visible"/>
                                      </p:to>
                                    </p:set>
                                    <p:anim calcmode="lin" valueType="num">
                                      <p:cBhvr additive="base">
                                        <p:cTn id="27" dur="500"/>
                                        <p:tgtEl>
                                          <p:spTgt spid="17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3"/>
                                        </p:tgtEl>
                                        <p:attrNameLst>
                                          <p:attrName>style.visibility</p:attrName>
                                        </p:attrNameLst>
                                      </p:cBhvr>
                                      <p:to>
                                        <p:strVal val="visible"/>
                                      </p:to>
                                    </p:set>
                                    <p:anim calcmode="lin" valueType="num">
                                      <p:cBhvr additive="base">
                                        <p:cTn id="32" dur="500"/>
                                        <p:tgtEl>
                                          <p:spTgt spid="17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4"/>
                                        </p:tgtEl>
                                        <p:attrNameLst>
                                          <p:attrName>style.visibility</p:attrName>
                                        </p:attrNameLst>
                                      </p:cBhvr>
                                      <p:to>
                                        <p:strVal val="visible"/>
                                      </p:to>
                                    </p:set>
                                    <p:anim calcmode="lin" valueType="num">
                                      <p:cBhvr additive="base">
                                        <p:cTn id="37" dur="500"/>
                                        <p:tgtEl>
                                          <p:spTgt spid="17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75"/>
                                        </p:tgtEl>
                                        <p:attrNameLst>
                                          <p:attrName>style.visibility</p:attrName>
                                        </p:attrNameLst>
                                      </p:cBhvr>
                                      <p:to>
                                        <p:strVal val="visible"/>
                                      </p:to>
                                    </p:set>
                                    <p:anim calcmode="lin" valueType="num">
                                      <p:cBhvr additive="base">
                                        <p:cTn id="42" dur="500"/>
                                        <p:tgtEl>
                                          <p:spTgt spid="17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0">
                                            <p:txEl>
                                              <p:pRg st="0" end="0"/>
                                            </p:txEl>
                                          </p:spTgt>
                                        </p:tgtEl>
                                        <p:attrNameLst>
                                          <p:attrName>style.visibility</p:attrName>
                                        </p:attrNameLst>
                                      </p:cBhvr>
                                      <p:to>
                                        <p:strVal val="visible"/>
                                      </p:to>
                                    </p:set>
                                    <p:animEffect transition="in" filter="fade">
                                      <p:cBhvr>
                                        <p:cTn id="47" dur="500"/>
                                        <p:tgtEl>
                                          <p:spTgt spid="16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0">
                                            <p:txEl>
                                              <p:pRg st="1" end="1"/>
                                            </p:txEl>
                                          </p:spTgt>
                                        </p:tgtEl>
                                        <p:attrNameLst>
                                          <p:attrName>style.visibility</p:attrName>
                                        </p:attrNameLst>
                                      </p:cBhvr>
                                      <p:to>
                                        <p:strVal val="visible"/>
                                      </p:to>
                                    </p:set>
                                    <p:animEffect transition="in" filter="fade">
                                      <p:cBhvr>
                                        <p:cTn id="52" dur="500"/>
                                        <p:tgtEl>
                                          <p:spTgt spid="160">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0">
                                            <p:txEl>
                                              <p:pRg st="2" end="2"/>
                                            </p:txEl>
                                          </p:spTgt>
                                        </p:tgtEl>
                                        <p:attrNameLst>
                                          <p:attrName>style.visibility</p:attrName>
                                        </p:attrNameLst>
                                      </p:cBhvr>
                                      <p:to>
                                        <p:strVal val="visible"/>
                                      </p:to>
                                    </p:set>
                                    <p:animEffect transition="in" filter="fade">
                                      <p:cBhvr>
                                        <p:cTn id="57" dur="500"/>
                                        <p:tgtEl>
                                          <p:spTgt spid="160">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0">
                                            <p:txEl>
                                              <p:pRg st="3" end="3"/>
                                            </p:txEl>
                                          </p:spTgt>
                                        </p:tgtEl>
                                        <p:attrNameLst>
                                          <p:attrName>style.visibility</p:attrName>
                                        </p:attrNameLst>
                                      </p:cBhvr>
                                      <p:to>
                                        <p:strVal val="visible"/>
                                      </p:to>
                                    </p:set>
                                    <p:animEffect transition="in" filter="fade">
                                      <p:cBhvr>
                                        <p:cTn id="62" dur="500"/>
                                        <p:tgtEl>
                                          <p:spTgt spid="160">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0">
                                            <p:txEl>
                                              <p:pRg st="4" end="4"/>
                                            </p:txEl>
                                          </p:spTgt>
                                        </p:tgtEl>
                                        <p:attrNameLst>
                                          <p:attrName>style.visibility</p:attrName>
                                        </p:attrNameLst>
                                      </p:cBhvr>
                                      <p:to>
                                        <p:strVal val="visible"/>
                                      </p:to>
                                    </p:set>
                                    <p:animEffect transition="in" filter="fade">
                                      <p:cBhvr>
                                        <p:cTn id="67" dur="500"/>
                                        <p:tgtEl>
                                          <p:spTgt spid="160">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8"/>
                                        </p:tgtEl>
                                        <p:attrNameLst>
                                          <p:attrName>style.visibility</p:attrName>
                                        </p:attrNameLst>
                                      </p:cBhvr>
                                      <p:to>
                                        <p:strVal val="visible"/>
                                      </p:to>
                                    </p:set>
                                    <p:animEffect transition="in" filter="fade">
                                      <p:cBhvr>
                                        <p:cTn id="72" dur="500"/>
                                        <p:tgtEl>
                                          <p:spTgt spid="178"/>
                                        </p:tgtEl>
                                      </p:cBhvr>
                                    </p:animEffec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179"/>
                                        </p:tgtEl>
                                        <p:attrNameLst>
                                          <p:attrName>style.visibility</p:attrName>
                                        </p:attrNameLst>
                                      </p:cBhvr>
                                      <p:to>
                                        <p:strVal val="visible"/>
                                      </p:to>
                                    </p:set>
                                    <p:animEffect transition="in" filter="fade">
                                      <p:cBhvr>
                                        <p:cTn id="76" dur="500"/>
                                        <p:tgtEl>
                                          <p:spTgt spid="179"/>
                                        </p:tgtEl>
                                      </p:cBhvr>
                                    </p:animEffect>
                                  </p:childTnLst>
                                </p:cTn>
                              </p:par>
                            </p:childTnLst>
                          </p:cTn>
                        </p:par>
                        <p:par>
                          <p:cTn id="77" fill="hold">
                            <p:stCondLst>
                              <p:cond delay="1000"/>
                            </p:stCondLst>
                            <p:childTnLst>
                              <p:par>
                                <p:cTn id="78" presetID="10" presetClass="entr" presetSubtype="0" fill="hold" nodeType="afterEffect">
                                  <p:stCondLst>
                                    <p:cond delay="0"/>
                                  </p:stCondLst>
                                  <p:childTnLst>
                                    <p:set>
                                      <p:cBhvr>
                                        <p:cTn id="79" dur="1" fill="hold">
                                          <p:stCondLst>
                                            <p:cond delay="0"/>
                                          </p:stCondLst>
                                        </p:cTn>
                                        <p:tgtEl>
                                          <p:spTgt spid="180"/>
                                        </p:tgtEl>
                                        <p:attrNameLst>
                                          <p:attrName>style.visibility</p:attrName>
                                        </p:attrNameLst>
                                      </p:cBhvr>
                                      <p:to>
                                        <p:strVal val="visible"/>
                                      </p:to>
                                    </p:set>
                                    <p:animEffect transition="in" filter="fade">
                                      <p:cBhvr>
                                        <p:cTn id="80" dur="500"/>
                                        <p:tgtEl>
                                          <p:spTgt spid="180"/>
                                        </p:tgtEl>
                                      </p:cBhvr>
                                    </p:animEffect>
                                  </p:childTnLst>
                                </p:cTn>
                              </p:par>
                            </p:childTnLst>
                          </p:cTn>
                        </p:par>
                        <p:par>
                          <p:cTn id="81" fill="hold">
                            <p:stCondLst>
                              <p:cond delay="1500"/>
                            </p:stCondLst>
                            <p:childTnLst>
                              <p:par>
                                <p:cTn id="82" presetID="10" presetClass="entr" presetSubtype="0" fill="hold" nodeType="afterEffect">
                                  <p:stCondLst>
                                    <p:cond delay="0"/>
                                  </p:stCondLst>
                                  <p:childTnLst>
                                    <p:set>
                                      <p:cBhvr>
                                        <p:cTn id="83" dur="1" fill="hold">
                                          <p:stCondLst>
                                            <p:cond delay="0"/>
                                          </p:stCondLst>
                                        </p:cTn>
                                        <p:tgtEl>
                                          <p:spTgt spid="181"/>
                                        </p:tgtEl>
                                        <p:attrNameLst>
                                          <p:attrName>style.visibility</p:attrName>
                                        </p:attrNameLst>
                                      </p:cBhvr>
                                      <p:to>
                                        <p:strVal val="visible"/>
                                      </p:to>
                                    </p:set>
                                    <p:animEffect transition="in" filter="fade">
                                      <p:cBhvr>
                                        <p:cTn id="84" dur="500"/>
                                        <p:tgtEl>
                                          <p:spTgt spid="181"/>
                                        </p:tgtEl>
                                      </p:cBhvr>
                                    </p:animEffect>
                                  </p:childTnLst>
                                </p:cTn>
                              </p:par>
                            </p:childTnLst>
                          </p:cTn>
                        </p:par>
                        <p:par>
                          <p:cTn id="85" fill="hold">
                            <p:stCondLst>
                              <p:cond delay="2000"/>
                            </p:stCondLst>
                            <p:childTnLst>
                              <p:par>
                                <p:cTn id="86" presetID="10" presetClass="entr" presetSubtype="0" fill="hold" nodeType="afterEffect">
                                  <p:stCondLst>
                                    <p:cond delay="0"/>
                                  </p:stCondLst>
                                  <p:childTnLst>
                                    <p:set>
                                      <p:cBhvr>
                                        <p:cTn id="87" dur="1" fill="hold">
                                          <p:stCondLst>
                                            <p:cond delay="0"/>
                                          </p:stCondLst>
                                        </p:cTn>
                                        <p:tgtEl>
                                          <p:spTgt spid="182"/>
                                        </p:tgtEl>
                                        <p:attrNameLst>
                                          <p:attrName>style.visibility</p:attrName>
                                        </p:attrNameLst>
                                      </p:cBhvr>
                                      <p:to>
                                        <p:strVal val="visible"/>
                                      </p:to>
                                    </p:set>
                                    <p:animEffect transition="in" filter="fade">
                                      <p:cBhvr>
                                        <p:cTn id="88"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B9D676-BCF3-41BD-8408-B812F2422751}"/>
              </a:ext>
            </a:extLst>
          </p:cNvPr>
          <p:cNvSpPr>
            <a:spLocks noGrp="1"/>
          </p:cNvSpPr>
          <p:nvPr>
            <p:ph type="title"/>
          </p:nvPr>
        </p:nvSpPr>
        <p:spPr>
          <a:xfrm>
            <a:off x="127519" y="1069848"/>
            <a:ext cx="8839199" cy="1143000"/>
          </a:xfrm>
        </p:spPr>
        <p:txBody>
          <a:bodyPr/>
          <a:lstStyle/>
          <a:p>
            <a:r>
              <a:rPr lang="en-US" sz="4600" dirty="0"/>
              <a:t>Changes in QUANTITY Demanded and Demand</a:t>
            </a:r>
          </a:p>
        </p:txBody>
      </p:sp>
      <p:sp>
        <p:nvSpPr>
          <p:cNvPr id="6" name="Text Placeholder 5">
            <a:extLst>
              <a:ext uri="{FF2B5EF4-FFF2-40B4-BE49-F238E27FC236}">
                <a16:creationId xmlns:a16="http://schemas.microsoft.com/office/drawing/2014/main" xmlns="" id="{B3A9FEE0-D639-4A05-8426-028C34B1B1C0}"/>
              </a:ext>
            </a:extLst>
          </p:cNvPr>
          <p:cNvSpPr>
            <a:spLocks noGrp="1"/>
          </p:cNvSpPr>
          <p:nvPr>
            <p:ph type="body" idx="1"/>
          </p:nvPr>
        </p:nvSpPr>
        <p:spPr>
          <a:xfrm>
            <a:off x="177282" y="2174875"/>
            <a:ext cx="4040188" cy="639762"/>
          </a:xfrm>
        </p:spPr>
        <p:txBody>
          <a:bodyPr/>
          <a:lstStyle/>
          <a:p>
            <a:r>
              <a:rPr lang="en-US" dirty="0"/>
              <a:t>Quantity Demanded </a:t>
            </a:r>
          </a:p>
        </p:txBody>
      </p:sp>
      <p:sp>
        <p:nvSpPr>
          <p:cNvPr id="7" name="Content Placeholder 6">
            <a:extLst>
              <a:ext uri="{FF2B5EF4-FFF2-40B4-BE49-F238E27FC236}">
                <a16:creationId xmlns:a16="http://schemas.microsoft.com/office/drawing/2014/main" xmlns="" id="{DC5E57C3-3714-4185-BA54-C703DCAB6C16}"/>
              </a:ext>
            </a:extLst>
          </p:cNvPr>
          <p:cNvSpPr>
            <a:spLocks noGrp="1"/>
          </p:cNvSpPr>
          <p:nvPr>
            <p:ph sz="half" idx="2"/>
          </p:nvPr>
        </p:nvSpPr>
        <p:spPr>
          <a:xfrm>
            <a:off x="127519" y="2824486"/>
            <a:ext cx="4040188" cy="1893272"/>
          </a:xfrm>
        </p:spPr>
        <p:txBody>
          <a:bodyPr/>
          <a:lstStyle/>
          <a:p>
            <a:pPr lvl="1"/>
            <a:r>
              <a:rPr lang="en-US" dirty="0"/>
              <a:t>Only a change in PRICE can alter</a:t>
            </a:r>
          </a:p>
          <a:p>
            <a:pPr lvl="1"/>
            <a:r>
              <a:rPr lang="en-US" dirty="0"/>
              <a:t>Movement along the SAME demand curve</a:t>
            </a:r>
          </a:p>
          <a:p>
            <a:endParaRPr lang="en-US" dirty="0"/>
          </a:p>
        </p:txBody>
      </p:sp>
      <p:sp>
        <p:nvSpPr>
          <p:cNvPr id="8" name="Text Placeholder 7">
            <a:extLst>
              <a:ext uri="{FF2B5EF4-FFF2-40B4-BE49-F238E27FC236}">
                <a16:creationId xmlns:a16="http://schemas.microsoft.com/office/drawing/2014/main" xmlns="" id="{7D5A2F09-86F8-469F-990E-8A59C7887385}"/>
              </a:ext>
            </a:extLst>
          </p:cNvPr>
          <p:cNvSpPr>
            <a:spLocks noGrp="1"/>
          </p:cNvSpPr>
          <p:nvPr>
            <p:ph type="body" sz="quarter" idx="3"/>
          </p:nvPr>
        </p:nvSpPr>
        <p:spPr>
          <a:xfrm>
            <a:off x="4818384" y="2107101"/>
            <a:ext cx="4041775" cy="639762"/>
          </a:xfrm>
        </p:spPr>
        <p:txBody>
          <a:bodyPr/>
          <a:lstStyle/>
          <a:p>
            <a:r>
              <a:rPr lang="en-US" dirty="0"/>
              <a:t>Change in Demand</a:t>
            </a:r>
          </a:p>
        </p:txBody>
      </p:sp>
      <p:sp>
        <p:nvSpPr>
          <p:cNvPr id="9" name="Content Placeholder 8">
            <a:extLst>
              <a:ext uri="{FF2B5EF4-FFF2-40B4-BE49-F238E27FC236}">
                <a16:creationId xmlns:a16="http://schemas.microsoft.com/office/drawing/2014/main" xmlns="" id="{FE03D248-0EF2-4137-AA4F-FF48C681EC02}"/>
              </a:ext>
            </a:extLst>
          </p:cNvPr>
          <p:cNvSpPr>
            <a:spLocks noGrp="1"/>
          </p:cNvSpPr>
          <p:nvPr>
            <p:ph sz="quarter" idx="4"/>
          </p:nvPr>
        </p:nvSpPr>
        <p:spPr>
          <a:xfrm>
            <a:off x="4662062" y="2647757"/>
            <a:ext cx="4354417" cy="2272717"/>
          </a:xfrm>
        </p:spPr>
        <p:txBody>
          <a:bodyPr/>
          <a:lstStyle/>
          <a:p>
            <a:r>
              <a:rPr lang="en-US" sz="2000" dirty="0"/>
              <a:t>caused by an outside factor, such as:</a:t>
            </a:r>
          </a:p>
          <a:p>
            <a:pPr lvl="1"/>
            <a:r>
              <a:rPr lang="en-US" b="1" dirty="0">
                <a:solidFill>
                  <a:srgbClr val="FF0000"/>
                </a:solidFill>
              </a:rPr>
              <a:t>T</a:t>
            </a:r>
            <a:r>
              <a:rPr lang="en-US" dirty="0"/>
              <a:t>astes, </a:t>
            </a:r>
            <a:r>
              <a:rPr lang="en-US" b="1" dirty="0">
                <a:solidFill>
                  <a:srgbClr val="FF0000"/>
                </a:solidFill>
              </a:rPr>
              <a:t>I</a:t>
            </a:r>
            <a:r>
              <a:rPr lang="en-US" dirty="0"/>
              <a:t>ncome, </a:t>
            </a:r>
            <a:r>
              <a:rPr lang="en-US" b="1" dirty="0">
                <a:solidFill>
                  <a:srgbClr val="FF0000"/>
                </a:solidFill>
              </a:rPr>
              <a:t>M</a:t>
            </a:r>
            <a:r>
              <a:rPr lang="en-US" dirty="0"/>
              <a:t>arket Size, </a:t>
            </a:r>
            <a:r>
              <a:rPr lang="en-US" b="1" dirty="0">
                <a:solidFill>
                  <a:srgbClr val="FF0000"/>
                </a:solidFill>
              </a:rPr>
              <a:t>E</a:t>
            </a:r>
            <a:r>
              <a:rPr lang="en-US" dirty="0"/>
              <a:t>xpectations, </a:t>
            </a:r>
            <a:r>
              <a:rPr lang="en-US" b="1" dirty="0">
                <a:solidFill>
                  <a:srgbClr val="FF0000"/>
                </a:solidFill>
              </a:rPr>
              <a:t>R</a:t>
            </a:r>
            <a:r>
              <a:rPr lang="en-US" dirty="0"/>
              <a:t>elated Goods (</a:t>
            </a:r>
            <a:r>
              <a:rPr lang="en-US" b="1" dirty="0">
                <a:solidFill>
                  <a:srgbClr val="FF0000"/>
                </a:solidFill>
              </a:rPr>
              <a:t>TIMER</a:t>
            </a:r>
            <a:r>
              <a:rPr lang="en-US" dirty="0"/>
              <a:t>)</a:t>
            </a:r>
          </a:p>
          <a:p>
            <a:r>
              <a:rPr lang="en-US" sz="2000" dirty="0"/>
              <a:t>shifts to a NEW demand curve (to the left or right)</a:t>
            </a:r>
          </a:p>
          <a:p>
            <a:pPr marL="0" indent="0">
              <a:buNone/>
            </a:pPr>
            <a:r>
              <a:rPr lang="en-US" sz="1600" dirty="0"/>
              <a:t/>
            </a:r>
            <a:br>
              <a:rPr lang="en-US" sz="1600" dirty="0"/>
            </a:br>
            <a:endParaRPr lang="en-US" sz="1600" dirty="0"/>
          </a:p>
        </p:txBody>
      </p:sp>
      <p:pic>
        <p:nvPicPr>
          <p:cNvPr id="4098" name="Picture 2" descr="See the source image">
            <a:extLst>
              <a:ext uri="{FF2B5EF4-FFF2-40B4-BE49-F238E27FC236}">
                <a16:creationId xmlns:a16="http://schemas.microsoft.com/office/drawing/2014/main" xmlns="" id="{AEE97FDC-6637-4034-8322-8DE60400A2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7947" y="4717758"/>
            <a:ext cx="2978632" cy="18945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e the source image">
            <a:extLst>
              <a:ext uri="{FF2B5EF4-FFF2-40B4-BE49-F238E27FC236}">
                <a16:creationId xmlns:a16="http://schemas.microsoft.com/office/drawing/2014/main" xmlns="" id="{0214F255-CCB2-4919-B973-BDE5471E69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431" y="4238362"/>
            <a:ext cx="2978631" cy="2233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12015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8332A4-542C-494D-8506-1C720B46413C}">
  <ds:schemaRefs>
    <ds:schemaRef ds:uri="http://purl.org/dc/terms/"/>
    <ds:schemaRef ds:uri="9cd82c5b-74c9-4827-94f1-5bf219ae6b20"/>
    <ds:schemaRef ds:uri="bfa4db11-c700-41fb-b639-f7e6b4e680b5"/>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3.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4954</TotalTime>
  <Words>1407</Words>
  <Application>Microsoft Office PowerPoint</Application>
  <PresentationFormat>On-screen Show (4:3)</PresentationFormat>
  <Paragraphs>286</Paragraphs>
  <Slides>35</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ＭＳ Ｐゴシック</vt:lpstr>
      <vt:lpstr>Arial</vt:lpstr>
      <vt:lpstr>Arial Black</vt:lpstr>
      <vt:lpstr>Arial,Sans-Serif</vt:lpstr>
      <vt:lpstr>Baumans</vt:lpstr>
      <vt:lpstr>Calibri</vt:lpstr>
      <vt:lpstr>Calibri Light</vt:lpstr>
      <vt:lpstr>Kaushan Script</vt:lpstr>
      <vt:lpstr>Palatino</vt:lpstr>
      <vt:lpstr>Play</vt:lpstr>
      <vt:lpstr>Roboto</vt:lpstr>
      <vt:lpstr>Times New Roman</vt:lpstr>
      <vt:lpstr>Office Theme</vt:lpstr>
      <vt:lpstr>  Microeconomics 201: Equilibrium, Goods and Services &amp; Supply and Demand Presented by Amanda Stiglbauer Blythewood High School, SC  June 2, 2020 Amanda.Stiglbauer@moore.sc.edu </vt:lpstr>
      <vt:lpstr>EconEdLink Membership</vt:lpstr>
      <vt:lpstr>Professional Development Certificate</vt:lpstr>
      <vt:lpstr>Agenda</vt:lpstr>
      <vt:lpstr>Objectives</vt:lpstr>
      <vt:lpstr>National Standards</vt:lpstr>
      <vt:lpstr>Demand Auction</vt:lpstr>
      <vt:lpstr>DEMAND</vt:lpstr>
      <vt:lpstr>Changes in QUANTITY Demanded and Demand</vt:lpstr>
      <vt:lpstr>Concept Building</vt:lpstr>
      <vt:lpstr>PowerPoint Presentation</vt:lpstr>
      <vt:lpstr>Change in Demand</vt:lpstr>
      <vt:lpstr>Coronavirus &amp; Demand</vt:lpstr>
      <vt:lpstr>Other Interactive Ways to Teach Demand</vt:lpstr>
      <vt:lpstr>Demand News Headlines</vt:lpstr>
      <vt:lpstr>Demand Cartoons</vt:lpstr>
      <vt:lpstr>                                Determinant:  Income</vt:lpstr>
      <vt:lpstr>Products: Disinfectants &amp; TP</vt:lpstr>
      <vt:lpstr>SUPPLY </vt:lpstr>
      <vt:lpstr>Changes in QUANTITY Supplied and Supply</vt:lpstr>
      <vt:lpstr>Supply Foldable</vt:lpstr>
      <vt:lpstr>Chocopalypse? </vt:lpstr>
      <vt:lpstr>Market Simulations</vt:lpstr>
      <vt:lpstr>Buyers: Black Cards</vt:lpstr>
      <vt:lpstr>Sellers: Red Cards</vt:lpstr>
      <vt:lpstr>Rules</vt:lpstr>
      <vt:lpstr>Score</vt:lpstr>
      <vt:lpstr>Rounds</vt:lpstr>
      <vt:lpstr>PowerPoint Presentation</vt:lpstr>
      <vt:lpstr>Assessment Questions</vt:lpstr>
      <vt:lpstr>Assessment Questions</vt:lpstr>
      <vt:lpstr>Assessment Questions</vt:lpstr>
      <vt:lpstr>Assessment Questions</vt:lpstr>
      <vt:lpstr>Assessment Questions</vt:lpstr>
      <vt:lpstr>CEE Affiliates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Conference3 NoteBook</cp:lastModifiedBy>
  <cp:revision>103</cp:revision>
  <dcterms:created xsi:type="dcterms:W3CDTF">2012-09-11T15:07:18Z</dcterms:created>
  <dcterms:modified xsi:type="dcterms:W3CDTF">2020-06-01T13:24:07Z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