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0" r:id="rId1"/>
  </p:sldMasterIdLst>
  <p:notesMasterIdLst>
    <p:notesMasterId r:id="rId16"/>
  </p:notesMasterIdLst>
  <p:sldIdLst>
    <p:sldId id="268" r:id="rId2"/>
    <p:sldId id="270" r:id="rId3"/>
    <p:sldId id="271" r:id="rId4"/>
    <p:sldId id="261" r:id="rId5"/>
    <p:sldId id="257" r:id="rId6"/>
    <p:sldId id="258" r:id="rId7"/>
    <p:sldId id="263" r:id="rId8"/>
    <p:sldId id="273" r:id="rId9"/>
    <p:sldId id="266" r:id="rId10"/>
    <p:sldId id="259" r:id="rId11"/>
    <p:sldId id="274" r:id="rId12"/>
    <p:sldId id="265" r:id="rId13"/>
    <p:sldId id="260"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07"/>
    <p:restoredTop sz="93209"/>
  </p:normalViewPr>
  <p:slideViewPr>
    <p:cSldViewPr snapToGrid="0" snapToObjects="1">
      <p:cViewPr varScale="1">
        <p:scale>
          <a:sx n="105" d="100"/>
          <a:sy n="105" d="100"/>
        </p:scale>
        <p:origin x="200"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2BD93-6820-E74C-9FF9-8FCB17FB280A}" type="datetimeFigureOut">
              <a:rPr lang="en-US" smtClean="0"/>
              <a:t>4/27/20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67CA3-2ED4-3D47-AA62-B3B8E067E1C4}" type="slidenum">
              <a:rPr lang="en-US" smtClean="0"/>
              <a:t>‹#›</a:t>
            </a:fld>
            <a:endParaRPr lang="en-US"/>
          </a:p>
        </p:txBody>
      </p:sp>
    </p:spTree>
    <p:extLst>
      <p:ext uri="{BB962C8B-B14F-4D97-AF65-F5344CB8AC3E}">
        <p14:creationId xmlns:p14="http://schemas.microsoft.com/office/powerpoint/2010/main" val="356684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Trade also known as International trade is</a:t>
            </a:r>
            <a:r>
              <a:rPr lang="en-US" sz="1200" b="0" i="0" kern="1200" dirty="0">
                <a:solidFill>
                  <a:schemeClr val="tx1"/>
                </a:solidFill>
                <a:effectLst/>
                <a:latin typeface="+mn-lt"/>
                <a:ea typeface="+mn-ea"/>
                <a:cs typeface="+mn-cs"/>
              </a:rPr>
              <a:t> the exchange of goods and services between countries. Trading globally gives consumers and countries the opportunity to be exposed to goods and services not available in their own countries, or which would be more expensive domestically. This means that it is less expensive, at times, to acquire consumer goods and services from other countries than to produce it in our own country or we may not even have a particular good or service existent in our own country so we have to get it from another country. We have coffee drinkers in the room according to the poll results. Well, the United States is the largest importer of coffee in the world. Some of the countries that the US imports coffee from are Brazil. Colombia, Ethiopia, and Vietnam.    </a:t>
            </a:r>
            <a:endParaRPr lang="en-US" dirty="0"/>
          </a:p>
        </p:txBody>
      </p:sp>
      <p:sp>
        <p:nvSpPr>
          <p:cNvPr id="4" name="Slide Number Placeholder 3"/>
          <p:cNvSpPr>
            <a:spLocks noGrp="1"/>
          </p:cNvSpPr>
          <p:nvPr>
            <p:ph type="sldNum" sz="quarter" idx="5"/>
          </p:nvPr>
        </p:nvSpPr>
        <p:spPr/>
        <p:txBody>
          <a:bodyPr/>
          <a:lstStyle/>
          <a:p>
            <a:fld id="{AD967CA3-2ED4-3D47-AA62-B3B8E067E1C4}" type="slidenum">
              <a:rPr lang="en-US" smtClean="0"/>
              <a:t>5</a:t>
            </a:fld>
            <a:endParaRPr lang="en-US"/>
          </a:p>
        </p:txBody>
      </p:sp>
    </p:spTree>
    <p:extLst>
      <p:ext uri="{BB962C8B-B14F-4D97-AF65-F5344CB8AC3E}">
        <p14:creationId xmlns:p14="http://schemas.microsoft.com/office/powerpoint/2010/main" val="223902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is the correct answer but all 5 are the United States top countries for imports. China is #1 with an import value of 452 Billion dollars in 2019, then Mexico, Canada, Japan, and Germany in that order. </a:t>
            </a:r>
            <a:r>
              <a:rPr lang="en-US" sz="1200" b="0" i="0" kern="1200" dirty="0">
                <a:solidFill>
                  <a:schemeClr val="tx1"/>
                </a:solidFill>
                <a:effectLst/>
                <a:latin typeface="+mn-lt"/>
                <a:ea typeface="+mn-ea"/>
                <a:cs typeface="+mn-cs"/>
              </a:rPr>
              <a:t>Although the United States can manufacture goods it imports, these exporting countries have the comparative advantage over it. Comparative Advantage means that these countries have the capability to produce either at low cost or at a very high quality compared to what U.S. companies are capable of. Capital goods and consumer goods make up a large portion of U.S. imports. Capital goods help produce consumer goods such as machinery and equipment</a:t>
            </a:r>
          </a:p>
          <a:p>
            <a:r>
              <a:rPr lang="en-US" dirty="0"/>
              <a:t>Top 10 US imports in 2019 </a:t>
            </a:r>
            <a:r>
              <a:rPr lang="en-US" sz="1200" b="0" i="0" kern="1200" dirty="0">
                <a:solidFill>
                  <a:schemeClr val="tx1"/>
                </a:solidFill>
                <a:effectLst/>
                <a:latin typeface="+mn-lt"/>
                <a:ea typeface="+mn-ea"/>
                <a:cs typeface="+mn-cs"/>
              </a:rPr>
              <a:t>Machinery including computers: US$379 billion (14.8% of total imports), Electrical machinery, equipment: $352.3 billion (13.7%), Vehicles: $310.1 billion (12.1%), Mineral fuels including oil: $210.1 billion (8.2%), Pharmaceuticals: $128.2 billion (5%), Optical, technical, medical apparatus: $96.9 billion (3.8%), Furniture, bedding, lighting, signs, prefab buildings: $67.2 billion (2.6%) Plastics, plastic articles: $60.6 billion (2.4%), Gems, precious metals: $58.1 billion (2.3%), and Organic chemicals: $54.5 billion (2.1%)</a:t>
            </a:r>
          </a:p>
          <a:p>
            <a:endParaRPr lang="en-US" dirty="0"/>
          </a:p>
        </p:txBody>
      </p:sp>
      <p:sp>
        <p:nvSpPr>
          <p:cNvPr id="4" name="Slide Number Placeholder 3"/>
          <p:cNvSpPr>
            <a:spLocks noGrp="1"/>
          </p:cNvSpPr>
          <p:nvPr>
            <p:ph type="sldNum" sz="quarter" idx="5"/>
          </p:nvPr>
        </p:nvSpPr>
        <p:spPr/>
        <p:txBody>
          <a:bodyPr/>
          <a:lstStyle/>
          <a:p>
            <a:fld id="{AD967CA3-2ED4-3D47-AA62-B3B8E067E1C4}" type="slidenum">
              <a:rPr lang="en-US" smtClean="0"/>
              <a:t>6</a:t>
            </a:fld>
            <a:endParaRPr lang="en-US"/>
          </a:p>
        </p:txBody>
      </p:sp>
    </p:spTree>
    <p:extLst>
      <p:ext uri="{BB962C8B-B14F-4D97-AF65-F5344CB8AC3E}">
        <p14:creationId xmlns:p14="http://schemas.microsoft.com/office/powerpoint/2010/main" val="38531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is the correct answer but all 5 are the United States top countries for imports. China is #1 with an import value of 452 Billion dollars in 2019, then Mexico, Canada, Japan, and Germany in that order. </a:t>
            </a:r>
            <a:r>
              <a:rPr lang="en-US" sz="1200" b="0" i="0" kern="1200" dirty="0">
                <a:solidFill>
                  <a:schemeClr val="tx1"/>
                </a:solidFill>
                <a:effectLst/>
                <a:latin typeface="+mn-lt"/>
                <a:ea typeface="+mn-ea"/>
                <a:cs typeface="+mn-cs"/>
              </a:rPr>
              <a:t>Although the United States can manufacture goods it imports, these exporting countries have the comparative advantage over it. Comparative Advantage means that these countries have the capability to produce either at low cost or at a very high quality compared to what U.S. companies are capable of. Capital goods and consumer goods make up a large portion of U.S. imports. Capital goods help produce consumer goods such as machinery and equipment</a:t>
            </a:r>
          </a:p>
          <a:p>
            <a:endParaRPr lang="en-US" dirty="0"/>
          </a:p>
        </p:txBody>
      </p:sp>
      <p:sp>
        <p:nvSpPr>
          <p:cNvPr id="4" name="Slide Number Placeholder 3"/>
          <p:cNvSpPr>
            <a:spLocks noGrp="1"/>
          </p:cNvSpPr>
          <p:nvPr>
            <p:ph type="sldNum" sz="quarter" idx="5"/>
          </p:nvPr>
        </p:nvSpPr>
        <p:spPr/>
        <p:txBody>
          <a:bodyPr/>
          <a:lstStyle/>
          <a:p>
            <a:fld id="{AD967CA3-2ED4-3D47-AA62-B3B8E067E1C4}" type="slidenum">
              <a:rPr lang="en-US" smtClean="0"/>
              <a:t>7</a:t>
            </a:fld>
            <a:endParaRPr lang="en-US"/>
          </a:p>
        </p:txBody>
      </p:sp>
    </p:spTree>
    <p:extLst>
      <p:ext uri="{BB962C8B-B14F-4D97-AF65-F5344CB8AC3E}">
        <p14:creationId xmlns:p14="http://schemas.microsoft.com/office/powerpoint/2010/main" val="2751003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is #1 with an import value of 452 Billion dollars in 2019, then Mexico, Canada, Japan, and Germany in that order. </a:t>
            </a:r>
            <a:r>
              <a:rPr lang="en-US" sz="1200" b="0" i="0" kern="1200" dirty="0">
                <a:solidFill>
                  <a:schemeClr val="tx1"/>
                </a:solidFill>
                <a:effectLst/>
                <a:latin typeface="+mn-lt"/>
                <a:ea typeface="+mn-ea"/>
                <a:cs typeface="+mn-cs"/>
              </a:rPr>
              <a:t>Although the United States can manufacture goods it imports, these exporting countries have the comparative advantage over it. Comparative Advantage means that these countries have the capability to produce either at low cost or at a very high quality compared to what U.S. companies are capable of. Capital goods and consumer goods make up a large portion of U.S. imports. Capital goods help produce consumer goods such as machinery and equipment</a:t>
            </a:r>
            <a:endParaRPr lang="en-US" dirty="0"/>
          </a:p>
        </p:txBody>
      </p:sp>
      <p:sp>
        <p:nvSpPr>
          <p:cNvPr id="4" name="Slide Number Placeholder 3"/>
          <p:cNvSpPr>
            <a:spLocks noGrp="1"/>
          </p:cNvSpPr>
          <p:nvPr>
            <p:ph type="sldNum" sz="quarter" idx="5"/>
          </p:nvPr>
        </p:nvSpPr>
        <p:spPr/>
        <p:txBody>
          <a:bodyPr/>
          <a:lstStyle/>
          <a:p>
            <a:fld id="{AD967CA3-2ED4-3D47-AA62-B3B8E067E1C4}" type="slidenum">
              <a:rPr lang="en-US" smtClean="0"/>
              <a:t>8</a:t>
            </a:fld>
            <a:endParaRPr lang="en-US"/>
          </a:p>
        </p:txBody>
      </p:sp>
    </p:spTree>
    <p:extLst>
      <p:ext uri="{BB962C8B-B14F-4D97-AF65-F5344CB8AC3E}">
        <p14:creationId xmlns:p14="http://schemas.microsoft.com/office/powerpoint/2010/main" val="385992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Organic chemicals</a:t>
            </a:r>
            <a:r>
              <a:rPr lang="en-US" sz="1200" b="0" i="0" kern="1200" dirty="0">
                <a:solidFill>
                  <a:schemeClr val="tx1"/>
                </a:solidFill>
                <a:effectLst/>
                <a:latin typeface="+mn-lt"/>
                <a:ea typeface="+mn-ea"/>
                <a:cs typeface="+mn-cs"/>
              </a:rPr>
              <a:t> are </a:t>
            </a:r>
            <a:r>
              <a:rPr lang="en-US" sz="1200" b="1" i="0" kern="1200" dirty="0">
                <a:solidFill>
                  <a:schemeClr val="tx1"/>
                </a:solidFill>
                <a:effectLst/>
                <a:latin typeface="+mn-lt"/>
                <a:ea typeface="+mn-ea"/>
                <a:cs typeface="+mn-cs"/>
              </a:rPr>
              <a:t>used</a:t>
            </a:r>
            <a:r>
              <a:rPr lang="en-US" sz="1200" b="0" i="0" kern="1200" dirty="0">
                <a:solidFill>
                  <a:schemeClr val="tx1"/>
                </a:solidFill>
                <a:effectLst/>
                <a:latin typeface="+mn-lt"/>
                <a:ea typeface="+mn-ea"/>
                <a:cs typeface="+mn-cs"/>
              </a:rPr>
              <a:t> in many different industries. Some are suitable as feedstock for medical, pharmaceutical, biochemical, or bioengineering applications. Others are </a:t>
            </a:r>
            <a:r>
              <a:rPr lang="en-US" sz="1200" b="1" i="0" kern="1200" dirty="0">
                <a:solidFill>
                  <a:schemeClr val="tx1"/>
                </a:solidFill>
                <a:effectLst/>
                <a:latin typeface="+mn-lt"/>
                <a:ea typeface="+mn-ea"/>
                <a:cs typeface="+mn-cs"/>
              </a:rPr>
              <a:t>used as</a:t>
            </a:r>
            <a:r>
              <a:rPr lang="en-US" sz="1200" b="0" i="0" kern="1200" dirty="0">
                <a:solidFill>
                  <a:schemeClr val="tx1"/>
                </a:solidFill>
                <a:effectLst/>
                <a:latin typeface="+mn-lt"/>
                <a:ea typeface="+mn-ea"/>
                <a:cs typeface="+mn-cs"/>
              </a:rPr>
              <a:t> ingredients in polymer and plastics production, as solvents for cleaning agents, and as various additives.</a:t>
            </a:r>
            <a:endParaRPr lang="en-US" dirty="0"/>
          </a:p>
        </p:txBody>
      </p:sp>
      <p:sp>
        <p:nvSpPr>
          <p:cNvPr id="4" name="Slide Number Placeholder 3"/>
          <p:cNvSpPr>
            <a:spLocks noGrp="1"/>
          </p:cNvSpPr>
          <p:nvPr>
            <p:ph type="sldNum" sz="quarter" idx="5"/>
          </p:nvPr>
        </p:nvSpPr>
        <p:spPr/>
        <p:txBody>
          <a:bodyPr/>
          <a:lstStyle/>
          <a:p>
            <a:fld id="{AD967CA3-2ED4-3D47-AA62-B3B8E067E1C4}" type="slidenum">
              <a:rPr lang="en-US" smtClean="0"/>
              <a:t>9</a:t>
            </a:fld>
            <a:endParaRPr lang="en-US"/>
          </a:p>
        </p:txBody>
      </p:sp>
    </p:spTree>
    <p:extLst>
      <p:ext uri="{BB962C8B-B14F-4D97-AF65-F5344CB8AC3E}">
        <p14:creationId xmlns:p14="http://schemas.microsoft.com/office/powerpoint/2010/main" val="2122092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967CA3-2ED4-3D47-AA62-B3B8E067E1C4}" type="slidenum">
              <a:rPr lang="en-US" smtClean="0"/>
              <a:t>10</a:t>
            </a:fld>
            <a:endParaRPr lang="en-US"/>
          </a:p>
        </p:txBody>
      </p:sp>
    </p:spTree>
    <p:extLst>
      <p:ext uri="{BB962C8B-B14F-4D97-AF65-F5344CB8AC3E}">
        <p14:creationId xmlns:p14="http://schemas.microsoft.com/office/powerpoint/2010/main" val="1330734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Machinery Including Computers is the correct answer. </a:t>
            </a:r>
          </a:p>
        </p:txBody>
      </p:sp>
      <p:sp>
        <p:nvSpPr>
          <p:cNvPr id="4" name="Slide Number Placeholder 3"/>
          <p:cNvSpPr>
            <a:spLocks noGrp="1"/>
          </p:cNvSpPr>
          <p:nvPr>
            <p:ph type="sldNum" sz="quarter" idx="5"/>
          </p:nvPr>
        </p:nvSpPr>
        <p:spPr/>
        <p:txBody>
          <a:bodyPr/>
          <a:lstStyle/>
          <a:p>
            <a:fld id="{AD967CA3-2ED4-3D47-AA62-B3B8E067E1C4}" type="slidenum">
              <a:rPr lang="en-US" smtClean="0"/>
              <a:t>11</a:t>
            </a:fld>
            <a:endParaRPr lang="en-US"/>
          </a:p>
        </p:txBody>
      </p:sp>
    </p:spTree>
    <p:extLst>
      <p:ext uri="{BB962C8B-B14F-4D97-AF65-F5344CB8AC3E}">
        <p14:creationId xmlns:p14="http://schemas.microsoft.com/office/powerpoint/2010/main" val="2425219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shouldn’t surprise you that the United States leads in this area because the US is innovative. If you were present for last week’s presentation on venture capitalism, you would know that many ideas, inventions, or initiatives start in the United States because we have a culture of entrepreneurship. Who is the largest tech company in the world? Don’t google. Throw the answer in your chat box. Everyone or almost everyone uses Apple. I’m an Android user so someone is probably booing me right now. Of the top 10 Tech companies  in the world 8 of them are from the US: Apple, Microsoft, Alphabet, Intel, IBM, Facebook, Cisco Systems, and Oracle. The other 2 are Samsung South Korea and Tencent Holdings in China</a:t>
            </a:r>
          </a:p>
          <a:p>
            <a:endParaRPr lang="en-US" dirty="0"/>
          </a:p>
        </p:txBody>
      </p:sp>
      <p:sp>
        <p:nvSpPr>
          <p:cNvPr id="4" name="Slide Number Placeholder 3"/>
          <p:cNvSpPr>
            <a:spLocks noGrp="1"/>
          </p:cNvSpPr>
          <p:nvPr>
            <p:ph type="sldNum" sz="quarter" idx="5"/>
          </p:nvPr>
        </p:nvSpPr>
        <p:spPr/>
        <p:txBody>
          <a:bodyPr/>
          <a:lstStyle/>
          <a:p>
            <a:fld id="{AD967CA3-2ED4-3D47-AA62-B3B8E067E1C4}" type="slidenum">
              <a:rPr lang="en-US" smtClean="0"/>
              <a:t>12</a:t>
            </a:fld>
            <a:endParaRPr lang="en-US"/>
          </a:p>
        </p:txBody>
      </p:sp>
    </p:spTree>
    <p:extLst>
      <p:ext uri="{BB962C8B-B14F-4D97-AF65-F5344CB8AC3E}">
        <p14:creationId xmlns:p14="http://schemas.microsoft.com/office/powerpoint/2010/main" val="3384308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Trade deficit means the value of imports was greater than the value in exports. Trade embargo means trading ban</a:t>
            </a:r>
          </a:p>
        </p:txBody>
      </p:sp>
      <p:sp>
        <p:nvSpPr>
          <p:cNvPr id="4" name="Slide Number Placeholder 3"/>
          <p:cNvSpPr>
            <a:spLocks noGrp="1"/>
          </p:cNvSpPr>
          <p:nvPr>
            <p:ph type="sldNum" sz="quarter" idx="5"/>
          </p:nvPr>
        </p:nvSpPr>
        <p:spPr/>
        <p:txBody>
          <a:bodyPr/>
          <a:lstStyle/>
          <a:p>
            <a:fld id="{AD967CA3-2ED4-3D47-AA62-B3B8E067E1C4}" type="slidenum">
              <a:rPr lang="en-US" smtClean="0"/>
              <a:t>13</a:t>
            </a:fld>
            <a:endParaRPr lang="en-US"/>
          </a:p>
        </p:txBody>
      </p:sp>
    </p:spTree>
    <p:extLst>
      <p:ext uri="{BB962C8B-B14F-4D97-AF65-F5344CB8AC3E}">
        <p14:creationId xmlns:p14="http://schemas.microsoft.com/office/powerpoint/2010/main" val="209535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55A3-9FC4-CD43-A18E-055B82AEB9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CB70BC-4ACD-0644-8AFC-C7B708AA4F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CCB4A2-B811-AD4E-951D-FAE32FE6B3A9}"/>
              </a:ext>
            </a:extLst>
          </p:cNvPr>
          <p:cNvSpPr>
            <a:spLocks noGrp="1"/>
          </p:cNvSpPr>
          <p:nvPr>
            <p:ph type="dt" sz="half" idx="10"/>
          </p:nvPr>
        </p:nvSpPr>
        <p:spPr/>
        <p:txBody>
          <a:bodyPr/>
          <a:lstStyle/>
          <a:p>
            <a:fld id="{1EF54EA7-9D4E-9245-A8B5-6EF37EAAF29A}" type="datetimeFigureOut">
              <a:rPr lang="en-US" smtClean="0"/>
              <a:t>4/27/20</a:t>
            </a:fld>
            <a:endParaRPr lang="en-US"/>
          </a:p>
        </p:txBody>
      </p:sp>
      <p:sp>
        <p:nvSpPr>
          <p:cNvPr id="5" name="Footer Placeholder 4">
            <a:extLst>
              <a:ext uri="{FF2B5EF4-FFF2-40B4-BE49-F238E27FC236}">
                <a16:creationId xmlns:a16="http://schemas.microsoft.com/office/drawing/2014/main" id="{642AD4CA-83E1-9145-B588-90B10F249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B0FEB-6CBC-9B42-B17A-AFAC7B30D210}"/>
              </a:ext>
            </a:extLst>
          </p:cNvPr>
          <p:cNvSpPr>
            <a:spLocks noGrp="1"/>
          </p:cNvSpPr>
          <p:nvPr>
            <p:ph type="sldNum" sz="quarter" idx="12"/>
          </p:nvPr>
        </p:nvSpPr>
        <p:spPr/>
        <p:txBody>
          <a:bodyPr/>
          <a:lstStyle/>
          <a:p>
            <a:fld id="{DBA8FDB1-D200-F440-8A3D-7343F7CE4A45}" type="slidenum">
              <a:rPr lang="en-US" smtClean="0"/>
              <a:t>‹#›</a:t>
            </a:fld>
            <a:endParaRPr lang="en-US"/>
          </a:p>
        </p:txBody>
      </p:sp>
    </p:spTree>
    <p:extLst>
      <p:ext uri="{BB962C8B-B14F-4D97-AF65-F5344CB8AC3E}">
        <p14:creationId xmlns:p14="http://schemas.microsoft.com/office/powerpoint/2010/main" val="381199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7E2A2-561E-8E45-86C0-7E855AC338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AA1D7-BEC3-7D40-B88D-217656DA4E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044F-AE74-7D48-9D35-3E6BF29A42E3}"/>
              </a:ext>
            </a:extLst>
          </p:cNvPr>
          <p:cNvSpPr>
            <a:spLocks noGrp="1"/>
          </p:cNvSpPr>
          <p:nvPr>
            <p:ph type="dt" sz="half" idx="10"/>
          </p:nvPr>
        </p:nvSpPr>
        <p:spPr/>
        <p:txBody>
          <a:bodyPr/>
          <a:lstStyle/>
          <a:p>
            <a:fld id="{1EF54EA7-9D4E-9245-A8B5-6EF37EAAF29A}" type="datetimeFigureOut">
              <a:rPr lang="en-US" smtClean="0"/>
              <a:t>4/27/20</a:t>
            </a:fld>
            <a:endParaRPr lang="en-US"/>
          </a:p>
        </p:txBody>
      </p:sp>
      <p:sp>
        <p:nvSpPr>
          <p:cNvPr id="5" name="Footer Placeholder 4">
            <a:extLst>
              <a:ext uri="{FF2B5EF4-FFF2-40B4-BE49-F238E27FC236}">
                <a16:creationId xmlns:a16="http://schemas.microsoft.com/office/drawing/2014/main" id="{1319CE47-B0D7-BC4A-AF4B-69E1880F9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76953-0065-6445-816A-26D9BAD624B1}"/>
              </a:ext>
            </a:extLst>
          </p:cNvPr>
          <p:cNvSpPr>
            <a:spLocks noGrp="1"/>
          </p:cNvSpPr>
          <p:nvPr>
            <p:ph type="sldNum" sz="quarter" idx="12"/>
          </p:nvPr>
        </p:nvSpPr>
        <p:spPr/>
        <p:txBody>
          <a:bodyPr/>
          <a:lstStyle/>
          <a:p>
            <a:fld id="{DBA8FDB1-D200-F440-8A3D-7343F7CE4A45}" type="slidenum">
              <a:rPr lang="en-US" smtClean="0"/>
              <a:t>‹#›</a:t>
            </a:fld>
            <a:endParaRPr lang="en-US"/>
          </a:p>
        </p:txBody>
      </p:sp>
    </p:spTree>
    <p:extLst>
      <p:ext uri="{BB962C8B-B14F-4D97-AF65-F5344CB8AC3E}">
        <p14:creationId xmlns:p14="http://schemas.microsoft.com/office/powerpoint/2010/main" val="23940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BBC859-593D-3A45-9FF2-A9539FDC90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A793D-F0FD-8E43-8452-AE49FB60DC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73F81-FE69-2248-800A-4494779CEF79}"/>
              </a:ext>
            </a:extLst>
          </p:cNvPr>
          <p:cNvSpPr>
            <a:spLocks noGrp="1"/>
          </p:cNvSpPr>
          <p:nvPr>
            <p:ph type="dt" sz="half" idx="10"/>
          </p:nvPr>
        </p:nvSpPr>
        <p:spPr/>
        <p:txBody>
          <a:bodyPr/>
          <a:lstStyle/>
          <a:p>
            <a:fld id="{1EF54EA7-9D4E-9245-A8B5-6EF37EAAF29A}" type="datetimeFigureOut">
              <a:rPr lang="en-US" smtClean="0"/>
              <a:t>4/27/20</a:t>
            </a:fld>
            <a:endParaRPr lang="en-US"/>
          </a:p>
        </p:txBody>
      </p:sp>
      <p:sp>
        <p:nvSpPr>
          <p:cNvPr id="5" name="Footer Placeholder 4">
            <a:extLst>
              <a:ext uri="{FF2B5EF4-FFF2-40B4-BE49-F238E27FC236}">
                <a16:creationId xmlns:a16="http://schemas.microsoft.com/office/drawing/2014/main" id="{4073FBAA-7B87-6E47-972F-A536FE32D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0F9F7-F8FB-FB41-96DD-CD53C2CF586D}"/>
              </a:ext>
            </a:extLst>
          </p:cNvPr>
          <p:cNvSpPr>
            <a:spLocks noGrp="1"/>
          </p:cNvSpPr>
          <p:nvPr>
            <p:ph type="sldNum" sz="quarter" idx="12"/>
          </p:nvPr>
        </p:nvSpPr>
        <p:spPr/>
        <p:txBody>
          <a:bodyPr/>
          <a:lstStyle/>
          <a:p>
            <a:fld id="{DBA8FDB1-D200-F440-8A3D-7343F7CE4A45}" type="slidenum">
              <a:rPr lang="en-US" smtClean="0"/>
              <a:t>‹#›</a:t>
            </a:fld>
            <a:endParaRPr lang="en-US"/>
          </a:p>
        </p:txBody>
      </p:sp>
    </p:spTree>
    <p:extLst>
      <p:ext uri="{BB962C8B-B14F-4D97-AF65-F5344CB8AC3E}">
        <p14:creationId xmlns:p14="http://schemas.microsoft.com/office/powerpoint/2010/main" val="297419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F467-3353-424A-A6D0-0F643633BA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85A9F0-F438-7E41-A1A5-991699B3E0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877DAD-786C-9B4D-9A53-232342966541}"/>
              </a:ext>
            </a:extLst>
          </p:cNvPr>
          <p:cNvSpPr>
            <a:spLocks noGrp="1"/>
          </p:cNvSpPr>
          <p:nvPr>
            <p:ph type="dt" sz="half" idx="10"/>
          </p:nvPr>
        </p:nvSpPr>
        <p:spPr/>
        <p:txBody>
          <a:bodyPr/>
          <a:lstStyle/>
          <a:p>
            <a:fld id="{1EF54EA7-9D4E-9245-A8B5-6EF37EAAF29A}" type="datetimeFigureOut">
              <a:rPr lang="en-US" smtClean="0"/>
              <a:t>4/27/20</a:t>
            </a:fld>
            <a:endParaRPr lang="en-US"/>
          </a:p>
        </p:txBody>
      </p:sp>
      <p:sp>
        <p:nvSpPr>
          <p:cNvPr id="5" name="Footer Placeholder 4">
            <a:extLst>
              <a:ext uri="{FF2B5EF4-FFF2-40B4-BE49-F238E27FC236}">
                <a16:creationId xmlns:a16="http://schemas.microsoft.com/office/drawing/2014/main" id="{A3DF14AE-B0D8-4849-8F52-0A21A0376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E3459-94BC-4145-B3BE-B1616D78E6FE}"/>
              </a:ext>
            </a:extLst>
          </p:cNvPr>
          <p:cNvSpPr>
            <a:spLocks noGrp="1"/>
          </p:cNvSpPr>
          <p:nvPr>
            <p:ph type="sldNum" sz="quarter" idx="12"/>
          </p:nvPr>
        </p:nvSpPr>
        <p:spPr/>
        <p:txBody>
          <a:bodyPr/>
          <a:lstStyle/>
          <a:p>
            <a:fld id="{DBA8FDB1-D200-F440-8A3D-7343F7CE4A45}" type="slidenum">
              <a:rPr lang="en-US" smtClean="0"/>
              <a:t>‹#›</a:t>
            </a:fld>
            <a:endParaRPr lang="en-US"/>
          </a:p>
        </p:txBody>
      </p:sp>
    </p:spTree>
    <p:extLst>
      <p:ext uri="{BB962C8B-B14F-4D97-AF65-F5344CB8AC3E}">
        <p14:creationId xmlns:p14="http://schemas.microsoft.com/office/powerpoint/2010/main" val="1681034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04D5-6AD1-A842-B787-8E148D4E30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64EF86-DD0C-DE41-A0CA-202736B8B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5CF6CA-A21A-D84B-B672-40BDD2E67D59}"/>
              </a:ext>
            </a:extLst>
          </p:cNvPr>
          <p:cNvSpPr>
            <a:spLocks noGrp="1"/>
          </p:cNvSpPr>
          <p:nvPr>
            <p:ph type="dt" sz="half" idx="10"/>
          </p:nvPr>
        </p:nvSpPr>
        <p:spPr/>
        <p:txBody>
          <a:bodyPr/>
          <a:lstStyle/>
          <a:p>
            <a:fld id="{1EF54EA7-9D4E-9245-A8B5-6EF37EAAF29A}" type="datetimeFigureOut">
              <a:rPr lang="en-US" smtClean="0"/>
              <a:t>4/27/20</a:t>
            </a:fld>
            <a:endParaRPr lang="en-US"/>
          </a:p>
        </p:txBody>
      </p:sp>
      <p:sp>
        <p:nvSpPr>
          <p:cNvPr id="5" name="Footer Placeholder 4">
            <a:extLst>
              <a:ext uri="{FF2B5EF4-FFF2-40B4-BE49-F238E27FC236}">
                <a16:creationId xmlns:a16="http://schemas.microsoft.com/office/drawing/2014/main" id="{F6E0E022-ECE4-8046-9728-E43D66BA4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E88F2-8959-0E4E-BFC7-CC6397A41B92}"/>
              </a:ext>
            </a:extLst>
          </p:cNvPr>
          <p:cNvSpPr>
            <a:spLocks noGrp="1"/>
          </p:cNvSpPr>
          <p:nvPr>
            <p:ph type="sldNum" sz="quarter" idx="12"/>
          </p:nvPr>
        </p:nvSpPr>
        <p:spPr/>
        <p:txBody>
          <a:bodyPr/>
          <a:lstStyle/>
          <a:p>
            <a:fld id="{DBA8FDB1-D200-F440-8A3D-7343F7CE4A45}" type="slidenum">
              <a:rPr lang="en-US" smtClean="0"/>
              <a:t>‹#›</a:t>
            </a:fld>
            <a:endParaRPr lang="en-US"/>
          </a:p>
        </p:txBody>
      </p:sp>
    </p:spTree>
    <p:extLst>
      <p:ext uri="{BB962C8B-B14F-4D97-AF65-F5344CB8AC3E}">
        <p14:creationId xmlns:p14="http://schemas.microsoft.com/office/powerpoint/2010/main" val="3048919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5EF71-14E6-4D4F-B30C-32EC1570F9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E8320-162C-2E49-A0F7-535305EBF3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A92D1A-47C9-2B4B-845C-5D5E511C324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E3BE6B-F5DA-514D-B147-81D39935342E}"/>
              </a:ext>
            </a:extLst>
          </p:cNvPr>
          <p:cNvSpPr>
            <a:spLocks noGrp="1"/>
          </p:cNvSpPr>
          <p:nvPr>
            <p:ph type="dt" sz="half" idx="10"/>
          </p:nvPr>
        </p:nvSpPr>
        <p:spPr/>
        <p:txBody>
          <a:bodyPr/>
          <a:lstStyle/>
          <a:p>
            <a:fld id="{1EF54EA7-9D4E-9245-A8B5-6EF37EAAF29A}" type="datetimeFigureOut">
              <a:rPr lang="en-US" smtClean="0"/>
              <a:t>4/27/20</a:t>
            </a:fld>
            <a:endParaRPr lang="en-US"/>
          </a:p>
        </p:txBody>
      </p:sp>
      <p:sp>
        <p:nvSpPr>
          <p:cNvPr id="6" name="Footer Placeholder 5">
            <a:extLst>
              <a:ext uri="{FF2B5EF4-FFF2-40B4-BE49-F238E27FC236}">
                <a16:creationId xmlns:a16="http://schemas.microsoft.com/office/drawing/2014/main" id="{32116EAD-07B1-8E4E-A0B3-C0D0A04B16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1C02B-4BDF-2B42-8CFA-3E0FBC44DA0C}"/>
              </a:ext>
            </a:extLst>
          </p:cNvPr>
          <p:cNvSpPr>
            <a:spLocks noGrp="1"/>
          </p:cNvSpPr>
          <p:nvPr>
            <p:ph type="sldNum" sz="quarter" idx="12"/>
          </p:nvPr>
        </p:nvSpPr>
        <p:spPr/>
        <p:txBody>
          <a:bodyPr/>
          <a:lstStyle/>
          <a:p>
            <a:fld id="{DBA8FDB1-D200-F440-8A3D-7343F7CE4A45}" type="slidenum">
              <a:rPr lang="en-US" smtClean="0"/>
              <a:t>‹#›</a:t>
            </a:fld>
            <a:endParaRPr lang="en-US"/>
          </a:p>
        </p:txBody>
      </p:sp>
    </p:spTree>
    <p:extLst>
      <p:ext uri="{BB962C8B-B14F-4D97-AF65-F5344CB8AC3E}">
        <p14:creationId xmlns:p14="http://schemas.microsoft.com/office/powerpoint/2010/main" val="302016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CC42-DFD8-564C-89F8-929B58041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9343B0-1A02-484D-AFAC-11DE75D31C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DE0EE4-67FA-484B-80A6-62B56D57EF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7FF404-B832-054E-9E64-944B4CA49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A17F155-27A3-4E43-86FB-1A034D3A44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14C93C-B1B6-5B4A-8CAB-F1969C9FCFB2}"/>
              </a:ext>
            </a:extLst>
          </p:cNvPr>
          <p:cNvSpPr>
            <a:spLocks noGrp="1"/>
          </p:cNvSpPr>
          <p:nvPr>
            <p:ph type="dt" sz="half" idx="10"/>
          </p:nvPr>
        </p:nvSpPr>
        <p:spPr/>
        <p:txBody>
          <a:bodyPr/>
          <a:lstStyle/>
          <a:p>
            <a:fld id="{1EF54EA7-9D4E-9245-A8B5-6EF37EAAF29A}" type="datetimeFigureOut">
              <a:rPr lang="en-US" smtClean="0"/>
              <a:t>4/27/20</a:t>
            </a:fld>
            <a:endParaRPr lang="en-US"/>
          </a:p>
        </p:txBody>
      </p:sp>
      <p:sp>
        <p:nvSpPr>
          <p:cNvPr id="8" name="Footer Placeholder 7">
            <a:extLst>
              <a:ext uri="{FF2B5EF4-FFF2-40B4-BE49-F238E27FC236}">
                <a16:creationId xmlns:a16="http://schemas.microsoft.com/office/drawing/2014/main" id="{F4759999-7EFF-8A4B-9580-1588372D60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5BF66-2A7D-004A-9941-9991551729AC}"/>
              </a:ext>
            </a:extLst>
          </p:cNvPr>
          <p:cNvSpPr>
            <a:spLocks noGrp="1"/>
          </p:cNvSpPr>
          <p:nvPr>
            <p:ph type="sldNum" sz="quarter" idx="12"/>
          </p:nvPr>
        </p:nvSpPr>
        <p:spPr/>
        <p:txBody>
          <a:bodyPr/>
          <a:lstStyle/>
          <a:p>
            <a:fld id="{DBA8FDB1-D200-F440-8A3D-7343F7CE4A45}" type="slidenum">
              <a:rPr lang="en-US" smtClean="0"/>
              <a:t>‹#›</a:t>
            </a:fld>
            <a:endParaRPr lang="en-US"/>
          </a:p>
        </p:txBody>
      </p:sp>
    </p:spTree>
    <p:extLst>
      <p:ext uri="{BB962C8B-B14F-4D97-AF65-F5344CB8AC3E}">
        <p14:creationId xmlns:p14="http://schemas.microsoft.com/office/powerpoint/2010/main" val="3362437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3055-666E-9340-AA25-BB70483B6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756273-540E-8449-A959-C7C159292470}"/>
              </a:ext>
            </a:extLst>
          </p:cNvPr>
          <p:cNvSpPr>
            <a:spLocks noGrp="1"/>
          </p:cNvSpPr>
          <p:nvPr>
            <p:ph type="dt" sz="half" idx="10"/>
          </p:nvPr>
        </p:nvSpPr>
        <p:spPr/>
        <p:txBody>
          <a:bodyPr/>
          <a:lstStyle/>
          <a:p>
            <a:fld id="{1EF54EA7-9D4E-9245-A8B5-6EF37EAAF29A}" type="datetimeFigureOut">
              <a:rPr lang="en-US" smtClean="0"/>
              <a:t>4/27/20</a:t>
            </a:fld>
            <a:endParaRPr lang="en-US"/>
          </a:p>
        </p:txBody>
      </p:sp>
      <p:sp>
        <p:nvSpPr>
          <p:cNvPr id="4" name="Footer Placeholder 3">
            <a:extLst>
              <a:ext uri="{FF2B5EF4-FFF2-40B4-BE49-F238E27FC236}">
                <a16:creationId xmlns:a16="http://schemas.microsoft.com/office/drawing/2014/main" id="{76155DBE-85B9-504F-AFE7-B96CA656F9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6D5BAE-252D-684B-9BA1-CF34FF7EE4AF}"/>
              </a:ext>
            </a:extLst>
          </p:cNvPr>
          <p:cNvSpPr>
            <a:spLocks noGrp="1"/>
          </p:cNvSpPr>
          <p:nvPr>
            <p:ph type="sldNum" sz="quarter" idx="12"/>
          </p:nvPr>
        </p:nvSpPr>
        <p:spPr/>
        <p:txBody>
          <a:bodyPr/>
          <a:lstStyle/>
          <a:p>
            <a:fld id="{DBA8FDB1-D200-F440-8A3D-7343F7CE4A45}" type="slidenum">
              <a:rPr lang="en-US" smtClean="0"/>
              <a:t>‹#›</a:t>
            </a:fld>
            <a:endParaRPr lang="en-US"/>
          </a:p>
        </p:txBody>
      </p:sp>
    </p:spTree>
    <p:extLst>
      <p:ext uri="{BB962C8B-B14F-4D97-AF65-F5344CB8AC3E}">
        <p14:creationId xmlns:p14="http://schemas.microsoft.com/office/powerpoint/2010/main" val="3398778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132051-A6E2-8C41-9126-98DC39F04F18}"/>
              </a:ext>
            </a:extLst>
          </p:cNvPr>
          <p:cNvSpPr>
            <a:spLocks noGrp="1"/>
          </p:cNvSpPr>
          <p:nvPr>
            <p:ph type="dt" sz="half" idx="10"/>
          </p:nvPr>
        </p:nvSpPr>
        <p:spPr/>
        <p:txBody>
          <a:bodyPr/>
          <a:lstStyle/>
          <a:p>
            <a:fld id="{1EF54EA7-9D4E-9245-A8B5-6EF37EAAF29A}" type="datetimeFigureOut">
              <a:rPr lang="en-US" smtClean="0"/>
              <a:t>4/27/20</a:t>
            </a:fld>
            <a:endParaRPr lang="en-US"/>
          </a:p>
        </p:txBody>
      </p:sp>
      <p:sp>
        <p:nvSpPr>
          <p:cNvPr id="3" name="Footer Placeholder 2">
            <a:extLst>
              <a:ext uri="{FF2B5EF4-FFF2-40B4-BE49-F238E27FC236}">
                <a16:creationId xmlns:a16="http://schemas.microsoft.com/office/drawing/2014/main" id="{0F1DF96A-FFAC-7845-99F0-021EBE8317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5B070D-B4CD-1A4F-87F5-3AACCE5BB61A}"/>
              </a:ext>
            </a:extLst>
          </p:cNvPr>
          <p:cNvSpPr>
            <a:spLocks noGrp="1"/>
          </p:cNvSpPr>
          <p:nvPr>
            <p:ph type="sldNum" sz="quarter" idx="12"/>
          </p:nvPr>
        </p:nvSpPr>
        <p:spPr/>
        <p:txBody>
          <a:bodyPr/>
          <a:lstStyle/>
          <a:p>
            <a:fld id="{DBA8FDB1-D200-F440-8A3D-7343F7CE4A45}" type="slidenum">
              <a:rPr lang="en-US" smtClean="0"/>
              <a:t>‹#›</a:t>
            </a:fld>
            <a:endParaRPr lang="en-US"/>
          </a:p>
        </p:txBody>
      </p:sp>
    </p:spTree>
    <p:extLst>
      <p:ext uri="{BB962C8B-B14F-4D97-AF65-F5344CB8AC3E}">
        <p14:creationId xmlns:p14="http://schemas.microsoft.com/office/powerpoint/2010/main" val="137488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1B61-98AC-9846-BCBE-04DDAD1F6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02D137-266C-734E-9AFC-C4F52F665A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CD861-D474-6D45-8D6D-493527950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758468-4728-5440-B4C3-E56D35991EE1}"/>
              </a:ext>
            </a:extLst>
          </p:cNvPr>
          <p:cNvSpPr>
            <a:spLocks noGrp="1"/>
          </p:cNvSpPr>
          <p:nvPr>
            <p:ph type="dt" sz="half" idx="10"/>
          </p:nvPr>
        </p:nvSpPr>
        <p:spPr/>
        <p:txBody>
          <a:bodyPr/>
          <a:lstStyle/>
          <a:p>
            <a:fld id="{1EF54EA7-9D4E-9245-A8B5-6EF37EAAF29A}" type="datetimeFigureOut">
              <a:rPr lang="en-US" smtClean="0"/>
              <a:t>4/27/20</a:t>
            </a:fld>
            <a:endParaRPr lang="en-US"/>
          </a:p>
        </p:txBody>
      </p:sp>
      <p:sp>
        <p:nvSpPr>
          <p:cNvPr id="6" name="Footer Placeholder 5">
            <a:extLst>
              <a:ext uri="{FF2B5EF4-FFF2-40B4-BE49-F238E27FC236}">
                <a16:creationId xmlns:a16="http://schemas.microsoft.com/office/drawing/2014/main" id="{D93C6CD7-3B1E-AD42-99CC-CCE7B8DB3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B0D0E-319D-D84A-B8EC-5D4FC7E52574}"/>
              </a:ext>
            </a:extLst>
          </p:cNvPr>
          <p:cNvSpPr>
            <a:spLocks noGrp="1"/>
          </p:cNvSpPr>
          <p:nvPr>
            <p:ph type="sldNum" sz="quarter" idx="12"/>
          </p:nvPr>
        </p:nvSpPr>
        <p:spPr/>
        <p:txBody>
          <a:bodyPr/>
          <a:lstStyle/>
          <a:p>
            <a:fld id="{DBA8FDB1-D200-F440-8A3D-7343F7CE4A45}" type="slidenum">
              <a:rPr lang="en-US" smtClean="0"/>
              <a:t>‹#›</a:t>
            </a:fld>
            <a:endParaRPr lang="en-US"/>
          </a:p>
        </p:txBody>
      </p:sp>
    </p:spTree>
    <p:extLst>
      <p:ext uri="{BB962C8B-B14F-4D97-AF65-F5344CB8AC3E}">
        <p14:creationId xmlns:p14="http://schemas.microsoft.com/office/powerpoint/2010/main" val="4195818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FBAD-FECE-9248-AF6C-E26623D28C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8B512-09F0-D642-BE7A-9361AB1713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FC548D-84FA-A346-9023-94981A698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55BEC7-C25B-834E-B3EA-9F436ECF68D5}"/>
              </a:ext>
            </a:extLst>
          </p:cNvPr>
          <p:cNvSpPr>
            <a:spLocks noGrp="1"/>
          </p:cNvSpPr>
          <p:nvPr>
            <p:ph type="dt" sz="half" idx="10"/>
          </p:nvPr>
        </p:nvSpPr>
        <p:spPr/>
        <p:txBody>
          <a:bodyPr/>
          <a:lstStyle/>
          <a:p>
            <a:fld id="{1EF54EA7-9D4E-9245-A8B5-6EF37EAAF29A}" type="datetimeFigureOut">
              <a:rPr lang="en-US" smtClean="0"/>
              <a:t>4/27/20</a:t>
            </a:fld>
            <a:endParaRPr lang="en-US"/>
          </a:p>
        </p:txBody>
      </p:sp>
      <p:sp>
        <p:nvSpPr>
          <p:cNvPr id="6" name="Footer Placeholder 5">
            <a:extLst>
              <a:ext uri="{FF2B5EF4-FFF2-40B4-BE49-F238E27FC236}">
                <a16:creationId xmlns:a16="http://schemas.microsoft.com/office/drawing/2014/main" id="{C400D47A-9736-CE4C-95DC-40879FD372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67DD4-6CED-C442-9600-D734B7E3D95A}"/>
              </a:ext>
            </a:extLst>
          </p:cNvPr>
          <p:cNvSpPr>
            <a:spLocks noGrp="1"/>
          </p:cNvSpPr>
          <p:nvPr>
            <p:ph type="sldNum" sz="quarter" idx="12"/>
          </p:nvPr>
        </p:nvSpPr>
        <p:spPr/>
        <p:txBody>
          <a:bodyPr/>
          <a:lstStyle/>
          <a:p>
            <a:fld id="{DBA8FDB1-D200-F440-8A3D-7343F7CE4A45}" type="slidenum">
              <a:rPr lang="en-US" smtClean="0"/>
              <a:t>‹#›</a:t>
            </a:fld>
            <a:endParaRPr lang="en-US"/>
          </a:p>
        </p:txBody>
      </p:sp>
    </p:spTree>
    <p:extLst>
      <p:ext uri="{BB962C8B-B14F-4D97-AF65-F5344CB8AC3E}">
        <p14:creationId xmlns:p14="http://schemas.microsoft.com/office/powerpoint/2010/main" val="232259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D010B4-54A2-AD42-BAB2-01D2C76BE8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DE718-A50C-9B42-BBCE-CF5E8C3213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87FF0-9D16-1B48-9004-36E8AB48BB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54EA7-9D4E-9245-A8B5-6EF37EAAF29A}" type="datetimeFigureOut">
              <a:rPr lang="en-US" smtClean="0"/>
              <a:t>4/27/20</a:t>
            </a:fld>
            <a:endParaRPr lang="en-US"/>
          </a:p>
        </p:txBody>
      </p:sp>
      <p:sp>
        <p:nvSpPr>
          <p:cNvPr id="5" name="Footer Placeholder 4">
            <a:extLst>
              <a:ext uri="{FF2B5EF4-FFF2-40B4-BE49-F238E27FC236}">
                <a16:creationId xmlns:a16="http://schemas.microsoft.com/office/drawing/2014/main" id="{51F20986-F555-354B-B94D-854A034622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ED0686-AA55-2449-8D30-B21EA512C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8FDB1-D200-F440-8A3D-7343F7CE4A45}" type="slidenum">
              <a:rPr lang="en-US" smtClean="0"/>
              <a:t>‹#›</a:t>
            </a:fld>
            <a:endParaRPr lang="en-US"/>
          </a:p>
        </p:txBody>
      </p:sp>
    </p:spTree>
    <p:extLst>
      <p:ext uri="{BB962C8B-B14F-4D97-AF65-F5344CB8AC3E}">
        <p14:creationId xmlns:p14="http://schemas.microsoft.com/office/powerpoint/2010/main" val="2676492891"/>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exportgenius.in/blog/what-are-the-main-exports-of-the-united-states-top-10-us-export-products-282.php"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worldstopexports.com/united-states-top-10-import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A close up of a newspaper&#10;&#10;Description generated with high confidence">
            <a:extLst>
              <a:ext uri="{FF2B5EF4-FFF2-40B4-BE49-F238E27FC236}">
                <a16:creationId xmlns:a16="http://schemas.microsoft.com/office/drawing/2014/main" id="{79DFF5F7-EEFF-46C2-ABA1-18063F26E33C}"/>
              </a:ext>
            </a:extLst>
          </p:cNvPr>
          <p:cNvPicPr>
            <a:picLocks noChangeAspect="1"/>
          </p:cNvPicPr>
          <p:nvPr/>
        </p:nvPicPr>
        <p:blipFill>
          <a:blip r:embed="rId2"/>
          <a:stretch>
            <a:fillRect/>
          </a:stretch>
        </p:blipFill>
        <p:spPr>
          <a:xfrm>
            <a:off x="2422451" y="260694"/>
            <a:ext cx="6243084" cy="6243084"/>
          </a:xfrm>
          <a:prstGeom prst="rect">
            <a:avLst/>
          </a:prstGeom>
        </p:spPr>
      </p:pic>
    </p:spTree>
    <p:extLst>
      <p:ext uri="{BB962C8B-B14F-4D97-AF65-F5344CB8AC3E}">
        <p14:creationId xmlns:p14="http://schemas.microsoft.com/office/powerpoint/2010/main" val="1288313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86D96-6789-AF45-B106-2DCA0FE0FE63}"/>
              </a:ext>
            </a:extLst>
          </p:cNvPr>
          <p:cNvSpPr>
            <a:spLocks noGrp="1"/>
          </p:cNvSpPr>
          <p:nvPr>
            <p:ph type="title"/>
          </p:nvPr>
        </p:nvSpPr>
        <p:spPr/>
        <p:txBody>
          <a:bodyPr>
            <a:normAutofit fontScale="90000"/>
          </a:bodyPr>
          <a:lstStyle/>
          <a:p>
            <a:r>
              <a:rPr lang="en-US" dirty="0"/>
              <a:t>Poll Question – </a:t>
            </a:r>
            <a:r>
              <a:rPr lang="en-US" b="1" dirty="0"/>
              <a:t>What consumer good or service, do you think the United States exports the most?</a:t>
            </a:r>
          </a:p>
        </p:txBody>
      </p:sp>
      <p:sp>
        <p:nvSpPr>
          <p:cNvPr id="3" name="Content Placeholder 2">
            <a:extLst>
              <a:ext uri="{FF2B5EF4-FFF2-40B4-BE49-F238E27FC236}">
                <a16:creationId xmlns:a16="http://schemas.microsoft.com/office/drawing/2014/main" id="{78EE41AE-9BEA-DB40-81CD-8EFB51C0FB14}"/>
              </a:ext>
            </a:extLst>
          </p:cNvPr>
          <p:cNvSpPr>
            <a:spLocks noGrp="1"/>
          </p:cNvSpPr>
          <p:nvPr>
            <p:ph idx="1"/>
          </p:nvPr>
        </p:nvSpPr>
        <p:spPr/>
        <p:txBody>
          <a:bodyPr/>
          <a:lstStyle/>
          <a:p>
            <a:r>
              <a:rPr lang="en-US" dirty="0"/>
              <a:t>Electrical machinery, equipment</a:t>
            </a:r>
          </a:p>
          <a:p>
            <a:r>
              <a:rPr lang="en-US" dirty="0"/>
              <a:t>Mineral fuels including oil</a:t>
            </a:r>
          </a:p>
          <a:p>
            <a:r>
              <a:rPr lang="en-US" dirty="0"/>
              <a:t>Machinery</a:t>
            </a:r>
            <a:r>
              <a:rPr lang="en-US" dirty="0">
                <a:solidFill>
                  <a:schemeClr val="accent6">
                    <a:lumMod val="75000"/>
                  </a:schemeClr>
                </a:solidFill>
              </a:rPr>
              <a:t> </a:t>
            </a:r>
            <a:r>
              <a:rPr lang="en-US" dirty="0"/>
              <a:t>including computers</a:t>
            </a:r>
          </a:p>
          <a:p>
            <a:r>
              <a:rPr lang="en-US" dirty="0"/>
              <a:t>Aircraft, spacecraft</a:t>
            </a:r>
          </a:p>
          <a:p>
            <a:r>
              <a:rPr lang="en-US" dirty="0"/>
              <a:t>Vehicles</a:t>
            </a:r>
          </a:p>
        </p:txBody>
      </p:sp>
    </p:spTree>
    <p:extLst>
      <p:ext uri="{BB962C8B-B14F-4D97-AF65-F5344CB8AC3E}">
        <p14:creationId xmlns:p14="http://schemas.microsoft.com/office/powerpoint/2010/main" val="1564042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E185DF-02DB-0C4B-981B-2728DE3EB89F}"/>
              </a:ext>
            </a:extLst>
          </p:cNvPr>
          <p:cNvPicPr>
            <a:picLocks noChangeAspect="1"/>
          </p:cNvPicPr>
          <p:nvPr/>
        </p:nvPicPr>
        <p:blipFill>
          <a:blip r:embed="rId3"/>
          <a:stretch>
            <a:fillRect/>
          </a:stretch>
        </p:blipFill>
        <p:spPr>
          <a:xfrm>
            <a:off x="1158240" y="287184"/>
            <a:ext cx="9924288" cy="6084910"/>
          </a:xfrm>
          <a:prstGeom prst="rect">
            <a:avLst/>
          </a:prstGeom>
        </p:spPr>
      </p:pic>
      <p:pic>
        <p:nvPicPr>
          <p:cNvPr id="3" name="Picture 2">
            <a:extLst>
              <a:ext uri="{FF2B5EF4-FFF2-40B4-BE49-F238E27FC236}">
                <a16:creationId xmlns:a16="http://schemas.microsoft.com/office/drawing/2014/main" id="{821C6C8F-EF17-164E-A5A7-45C515DAA959}"/>
              </a:ext>
            </a:extLst>
          </p:cNvPr>
          <p:cNvPicPr>
            <a:picLocks noChangeAspect="1"/>
          </p:cNvPicPr>
          <p:nvPr/>
        </p:nvPicPr>
        <p:blipFill>
          <a:blip r:embed="rId4"/>
          <a:stretch>
            <a:fillRect/>
          </a:stretch>
        </p:blipFill>
        <p:spPr>
          <a:xfrm>
            <a:off x="9792585" y="6372093"/>
            <a:ext cx="2124429" cy="485907"/>
          </a:xfrm>
          <a:prstGeom prst="rect">
            <a:avLst/>
          </a:prstGeom>
        </p:spPr>
      </p:pic>
    </p:spTree>
    <p:extLst>
      <p:ext uri="{BB962C8B-B14F-4D97-AF65-F5344CB8AC3E}">
        <p14:creationId xmlns:p14="http://schemas.microsoft.com/office/powerpoint/2010/main" val="4747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A1ABF4-3542-1844-B2E6-87262AB07510}"/>
              </a:ext>
            </a:extLst>
          </p:cNvPr>
          <p:cNvPicPr>
            <a:picLocks noChangeAspect="1"/>
          </p:cNvPicPr>
          <p:nvPr/>
        </p:nvPicPr>
        <p:blipFill>
          <a:blip r:embed="rId3"/>
          <a:stretch>
            <a:fillRect/>
          </a:stretch>
        </p:blipFill>
        <p:spPr>
          <a:xfrm>
            <a:off x="688282" y="158218"/>
            <a:ext cx="10419907" cy="6019298"/>
          </a:xfrm>
          <a:prstGeom prst="rect">
            <a:avLst/>
          </a:prstGeom>
        </p:spPr>
      </p:pic>
      <p:pic>
        <p:nvPicPr>
          <p:cNvPr id="3" name="Picture 2">
            <a:extLst>
              <a:ext uri="{FF2B5EF4-FFF2-40B4-BE49-F238E27FC236}">
                <a16:creationId xmlns:a16="http://schemas.microsoft.com/office/drawing/2014/main" id="{FFB2F2BB-1102-EB45-853E-3E48225D4CC0}"/>
              </a:ext>
            </a:extLst>
          </p:cNvPr>
          <p:cNvPicPr>
            <a:picLocks noChangeAspect="1"/>
          </p:cNvPicPr>
          <p:nvPr/>
        </p:nvPicPr>
        <p:blipFill>
          <a:blip r:embed="rId4"/>
          <a:stretch>
            <a:fillRect/>
          </a:stretch>
        </p:blipFill>
        <p:spPr>
          <a:xfrm>
            <a:off x="9883361" y="6294474"/>
            <a:ext cx="2097450" cy="479736"/>
          </a:xfrm>
          <a:prstGeom prst="rect">
            <a:avLst/>
          </a:prstGeom>
        </p:spPr>
      </p:pic>
      <p:sp>
        <p:nvSpPr>
          <p:cNvPr id="5" name="Rectangle 4">
            <a:extLst>
              <a:ext uri="{FF2B5EF4-FFF2-40B4-BE49-F238E27FC236}">
                <a16:creationId xmlns:a16="http://schemas.microsoft.com/office/drawing/2014/main" id="{ED3BB2BE-EE24-0247-AEF1-CD46BC9C2293}"/>
              </a:ext>
            </a:extLst>
          </p:cNvPr>
          <p:cNvSpPr/>
          <p:nvPr/>
        </p:nvSpPr>
        <p:spPr>
          <a:xfrm>
            <a:off x="688282" y="3105835"/>
            <a:ext cx="8455718" cy="369332"/>
          </a:xfrm>
          <a:prstGeom prst="rect">
            <a:avLst/>
          </a:prstGeom>
        </p:spPr>
        <p:txBody>
          <a:bodyPr wrap="square">
            <a:spAutoFit/>
          </a:bodyPr>
          <a:lstStyle/>
          <a:p>
            <a:r>
              <a:rPr lang="en-US" dirty="0">
                <a:hlinkClick r:id="rId5"/>
              </a:rPr>
              <a:t>https://www.exportgenius.in</a:t>
            </a:r>
            <a:endParaRPr lang="en-US" dirty="0"/>
          </a:p>
        </p:txBody>
      </p:sp>
      <p:pic>
        <p:nvPicPr>
          <p:cNvPr id="6" name="Picture 5">
            <a:extLst>
              <a:ext uri="{FF2B5EF4-FFF2-40B4-BE49-F238E27FC236}">
                <a16:creationId xmlns:a16="http://schemas.microsoft.com/office/drawing/2014/main" id="{2B63A992-99ED-784A-BCF4-ED3BECE354B7}"/>
              </a:ext>
            </a:extLst>
          </p:cNvPr>
          <p:cNvPicPr>
            <a:picLocks noChangeAspect="1"/>
          </p:cNvPicPr>
          <p:nvPr/>
        </p:nvPicPr>
        <p:blipFill>
          <a:blip r:embed="rId3"/>
          <a:stretch>
            <a:fillRect/>
          </a:stretch>
        </p:blipFill>
        <p:spPr>
          <a:xfrm>
            <a:off x="512179" y="158218"/>
            <a:ext cx="10419907" cy="6019298"/>
          </a:xfrm>
          <a:prstGeom prst="rect">
            <a:avLst/>
          </a:prstGeom>
        </p:spPr>
      </p:pic>
      <p:sp>
        <p:nvSpPr>
          <p:cNvPr id="7" name="Rectangle 6">
            <a:extLst>
              <a:ext uri="{FF2B5EF4-FFF2-40B4-BE49-F238E27FC236}">
                <a16:creationId xmlns:a16="http://schemas.microsoft.com/office/drawing/2014/main" id="{29F412F7-1E04-024A-BA3C-C22A90066302}"/>
              </a:ext>
            </a:extLst>
          </p:cNvPr>
          <p:cNvSpPr/>
          <p:nvPr/>
        </p:nvSpPr>
        <p:spPr>
          <a:xfrm flipH="1">
            <a:off x="377952" y="6211669"/>
            <a:ext cx="3755136" cy="338554"/>
          </a:xfrm>
          <a:prstGeom prst="rect">
            <a:avLst/>
          </a:prstGeom>
        </p:spPr>
        <p:txBody>
          <a:bodyPr wrap="square">
            <a:spAutoFit/>
          </a:bodyPr>
          <a:lstStyle/>
          <a:p>
            <a:r>
              <a:rPr lang="en-US" sz="1600" dirty="0">
                <a:hlinkClick r:id="rId5"/>
              </a:rPr>
              <a:t>Source: https://www.exportgenius.in</a:t>
            </a:r>
            <a:endParaRPr lang="en-US" sz="1600" dirty="0"/>
          </a:p>
        </p:txBody>
      </p:sp>
    </p:spTree>
    <p:extLst>
      <p:ext uri="{BB962C8B-B14F-4D97-AF65-F5344CB8AC3E}">
        <p14:creationId xmlns:p14="http://schemas.microsoft.com/office/powerpoint/2010/main" val="2621070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1D09-4499-9844-9CE8-69C9793670BA}"/>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Did You Know…</a:t>
            </a:r>
          </a:p>
        </p:txBody>
      </p:sp>
      <p:sp>
        <p:nvSpPr>
          <p:cNvPr id="6" name="Content Placeholder 5">
            <a:extLst>
              <a:ext uri="{FF2B5EF4-FFF2-40B4-BE49-F238E27FC236}">
                <a16:creationId xmlns:a16="http://schemas.microsoft.com/office/drawing/2014/main" id="{0BC338B5-8440-BE4A-8D80-67B97D564D54}"/>
              </a:ext>
            </a:extLst>
          </p:cNvPr>
          <p:cNvSpPr>
            <a:spLocks noGrp="1"/>
          </p:cNvSpPr>
          <p:nvPr>
            <p:ph idx="1"/>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b="1" dirty="0"/>
              <a:t>The US is the world’s #1 Exporter of Services</a:t>
            </a:r>
          </a:p>
          <a:p>
            <a:r>
              <a:rPr lang="en-US" b="1" dirty="0"/>
              <a:t>The US trade deficit was $616.8 billion in goods and services in 2019 </a:t>
            </a:r>
          </a:p>
          <a:p>
            <a:r>
              <a:rPr lang="en-US" b="1" dirty="0"/>
              <a:t>North Korea and Cuba are the only places you can't buy Coca-Cola or it is not officially sold. That's because these countries are under long-term U.S. trade embargoes. </a:t>
            </a:r>
          </a:p>
          <a:p>
            <a:endParaRPr lang="en-US" b="1"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22E01FA0-D95E-334A-B1B0-657E57CDA3C0}"/>
              </a:ext>
            </a:extLst>
          </p:cNvPr>
          <p:cNvPicPr>
            <a:picLocks noChangeAspect="1"/>
          </p:cNvPicPr>
          <p:nvPr/>
        </p:nvPicPr>
        <p:blipFill>
          <a:blip r:embed="rId3"/>
          <a:stretch>
            <a:fillRect/>
          </a:stretch>
        </p:blipFill>
        <p:spPr>
          <a:xfrm>
            <a:off x="9508151" y="6176963"/>
            <a:ext cx="2387600" cy="546100"/>
          </a:xfrm>
          <a:prstGeom prst="rect">
            <a:avLst/>
          </a:prstGeom>
        </p:spPr>
      </p:pic>
    </p:spTree>
    <p:extLst>
      <p:ext uri="{BB962C8B-B14F-4D97-AF65-F5344CB8AC3E}">
        <p14:creationId xmlns:p14="http://schemas.microsoft.com/office/powerpoint/2010/main" val="1486649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5D1AD-F54C-2B4F-A216-9A7DFBFF7F67}"/>
              </a:ext>
            </a:extLst>
          </p:cNvPr>
          <p:cNvSpPr>
            <a:spLocks noGrp="1"/>
          </p:cNvSpPr>
          <p:nvPr>
            <p:ph type="title"/>
          </p:nvPr>
        </p:nvSpPr>
        <p:spPr>
          <a:xfrm>
            <a:off x="838200" y="365125"/>
            <a:ext cx="10515600" cy="97599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sz="3600" dirty="0"/>
              <a:t>Nino </a:t>
            </a:r>
            <a:r>
              <a:rPr lang="en-US" sz="3600" dirty="0" err="1"/>
              <a:t>Kvaraia</a:t>
            </a:r>
            <a:r>
              <a:rPr lang="en-US" sz="3600" dirty="0"/>
              <a:t>, PwC Customs and International Trade </a:t>
            </a:r>
          </a:p>
        </p:txBody>
      </p:sp>
      <p:pic>
        <p:nvPicPr>
          <p:cNvPr id="4" name="Content Placeholder 3">
            <a:extLst>
              <a:ext uri="{FF2B5EF4-FFF2-40B4-BE49-F238E27FC236}">
                <a16:creationId xmlns:a16="http://schemas.microsoft.com/office/drawing/2014/main" id="{1F56F8D8-ABBA-1C40-B4A9-82C9F60CC567}"/>
              </a:ext>
            </a:extLst>
          </p:cNvPr>
          <p:cNvPicPr>
            <a:picLocks noGrp="1" noChangeAspect="1"/>
          </p:cNvPicPr>
          <p:nvPr>
            <p:ph idx="1"/>
          </p:nvPr>
        </p:nvPicPr>
        <p:blipFill>
          <a:blip r:embed="rId2"/>
          <a:stretch>
            <a:fillRect/>
          </a:stretch>
        </p:blipFill>
        <p:spPr>
          <a:xfrm>
            <a:off x="4147256" y="1341120"/>
            <a:ext cx="4765096" cy="5392675"/>
          </a:xfrm>
          <a:prstGeom prst="rect">
            <a:avLst/>
          </a:prstGeom>
        </p:spPr>
      </p:pic>
    </p:spTree>
    <p:extLst>
      <p:ext uri="{BB962C8B-B14F-4D97-AF65-F5344CB8AC3E}">
        <p14:creationId xmlns:p14="http://schemas.microsoft.com/office/powerpoint/2010/main" val="35390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sign&#10;&#10;Description generated with very high confidence">
            <a:extLst>
              <a:ext uri="{FF2B5EF4-FFF2-40B4-BE49-F238E27FC236}">
                <a16:creationId xmlns:a16="http://schemas.microsoft.com/office/drawing/2014/main" id="{67869826-F0AB-427A-A4DB-3EC25C5CEE1F}"/>
              </a:ext>
            </a:extLst>
          </p:cNvPr>
          <p:cNvPicPr>
            <a:picLocks noChangeAspect="1"/>
          </p:cNvPicPr>
          <p:nvPr/>
        </p:nvPicPr>
        <p:blipFill>
          <a:blip r:embed="rId2"/>
          <a:stretch>
            <a:fillRect/>
          </a:stretch>
        </p:blipFill>
        <p:spPr>
          <a:xfrm>
            <a:off x="764836" y="643467"/>
            <a:ext cx="10662327" cy="5571066"/>
          </a:xfrm>
          <a:prstGeom prst="rect">
            <a:avLst/>
          </a:prstGeom>
          <a:ln>
            <a:noFill/>
          </a:ln>
        </p:spPr>
      </p:pic>
    </p:spTree>
    <p:extLst>
      <p:ext uri="{BB962C8B-B14F-4D97-AF65-F5344CB8AC3E}">
        <p14:creationId xmlns:p14="http://schemas.microsoft.com/office/powerpoint/2010/main" val="1905786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logo&#10;&#10;Description generated with very high confidence">
            <a:extLst>
              <a:ext uri="{FF2B5EF4-FFF2-40B4-BE49-F238E27FC236}">
                <a16:creationId xmlns:a16="http://schemas.microsoft.com/office/drawing/2014/main" id="{00CC5ACA-9CCE-4BEC-8E2F-F355DD6653BA}"/>
              </a:ext>
            </a:extLst>
          </p:cNvPr>
          <p:cNvPicPr>
            <a:picLocks noChangeAspect="1"/>
          </p:cNvPicPr>
          <p:nvPr/>
        </p:nvPicPr>
        <p:blipFill>
          <a:blip r:embed="rId2"/>
          <a:stretch>
            <a:fillRect/>
          </a:stretch>
        </p:blipFill>
        <p:spPr>
          <a:xfrm>
            <a:off x="1324184" y="1123527"/>
            <a:ext cx="9543626" cy="4604800"/>
          </a:xfrm>
          <a:prstGeom prst="rect">
            <a:avLst/>
          </a:prstGeom>
        </p:spPr>
      </p:pic>
    </p:spTree>
    <p:extLst>
      <p:ext uri="{BB962C8B-B14F-4D97-AF65-F5344CB8AC3E}">
        <p14:creationId xmlns:p14="http://schemas.microsoft.com/office/powerpoint/2010/main" val="2567128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D0FC-A960-4134-827E-18157DD4D0AF}"/>
              </a:ext>
            </a:extLst>
          </p:cNvPr>
          <p:cNvSpPr>
            <a:spLocks noGrp="1"/>
          </p:cNvSpPr>
          <p:nvPr>
            <p:ph type="ctrTitle"/>
          </p:nvPr>
        </p:nvSpPr>
        <p:spPr>
          <a:xfrm>
            <a:off x="3287021" y="895381"/>
            <a:ext cx="5782716" cy="215071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chor="ctr">
            <a:normAutofit/>
          </a:bodyPr>
          <a:lstStyle/>
          <a:p>
            <a:r>
              <a:rPr lang="en-US" sz="4400" b="1" dirty="0">
                <a:solidFill>
                  <a:srgbClr val="080808"/>
                </a:solidFill>
                <a:ea typeface="+mj-lt"/>
                <a:cs typeface="+mj-lt"/>
              </a:rPr>
              <a:t>Let's see who joined the workshop today!</a:t>
            </a:r>
          </a:p>
        </p:txBody>
      </p:sp>
    </p:spTree>
    <p:extLst>
      <p:ext uri="{BB962C8B-B14F-4D97-AF65-F5344CB8AC3E}">
        <p14:creationId xmlns:p14="http://schemas.microsoft.com/office/powerpoint/2010/main" val="134970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75B5-A232-0E4C-A708-30884C3A25EF}"/>
              </a:ext>
            </a:extLst>
          </p:cNvPr>
          <p:cNvSpPr>
            <a:spLocks noGrp="1"/>
          </p:cNvSpPr>
          <p:nvPr>
            <p:ph type="title"/>
          </p:nvPr>
        </p:nvSpPr>
        <p:spPr/>
        <p:txBody>
          <a:bodyPr/>
          <a:lstStyle/>
          <a:p>
            <a:r>
              <a:rPr lang="en-US" dirty="0"/>
              <a:t>What Is Global Trade?</a:t>
            </a:r>
          </a:p>
        </p:txBody>
      </p:sp>
      <p:pic>
        <p:nvPicPr>
          <p:cNvPr id="4" name="Content Placeholder 3">
            <a:extLst>
              <a:ext uri="{FF2B5EF4-FFF2-40B4-BE49-F238E27FC236}">
                <a16:creationId xmlns:a16="http://schemas.microsoft.com/office/drawing/2014/main" id="{AF5720D2-74C0-784F-B79F-DE20A3F07C10}"/>
              </a:ext>
            </a:extLst>
          </p:cNvPr>
          <p:cNvPicPr>
            <a:picLocks noGrp="1" noChangeAspect="1"/>
          </p:cNvPicPr>
          <p:nvPr>
            <p:ph idx="1"/>
          </p:nvPr>
        </p:nvPicPr>
        <p:blipFill>
          <a:blip r:embed="rId3"/>
          <a:stretch>
            <a:fillRect/>
          </a:stretch>
        </p:blipFill>
        <p:spPr>
          <a:xfrm>
            <a:off x="1401725" y="1392865"/>
            <a:ext cx="9197163" cy="4391248"/>
          </a:xfrm>
          <a:prstGeom prst="rect">
            <a:avLst/>
          </a:prstGeom>
        </p:spPr>
      </p:pic>
      <p:pic>
        <p:nvPicPr>
          <p:cNvPr id="5" name="Picture 4">
            <a:extLst>
              <a:ext uri="{FF2B5EF4-FFF2-40B4-BE49-F238E27FC236}">
                <a16:creationId xmlns:a16="http://schemas.microsoft.com/office/drawing/2014/main" id="{681121E0-9021-0746-91D9-97B3BC8CB54F}"/>
              </a:ext>
            </a:extLst>
          </p:cNvPr>
          <p:cNvPicPr>
            <a:picLocks noChangeAspect="1"/>
          </p:cNvPicPr>
          <p:nvPr/>
        </p:nvPicPr>
        <p:blipFill>
          <a:blip r:embed="rId4"/>
          <a:stretch>
            <a:fillRect/>
          </a:stretch>
        </p:blipFill>
        <p:spPr>
          <a:xfrm>
            <a:off x="9405088" y="6113721"/>
            <a:ext cx="2387600" cy="546100"/>
          </a:xfrm>
          <a:prstGeom prst="rect">
            <a:avLst/>
          </a:prstGeom>
        </p:spPr>
      </p:pic>
    </p:spTree>
    <p:extLst>
      <p:ext uri="{BB962C8B-B14F-4D97-AF65-F5344CB8AC3E}">
        <p14:creationId xmlns:p14="http://schemas.microsoft.com/office/powerpoint/2010/main" val="3035680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D71-C376-C049-B6B4-AC6B892F5C22}"/>
              </a:ext>
            </a:extLst>
          </p:cNvPr>
          <p:cNvSpPr>
            <a:spLocks noGrp="1"/>
          </p:cNvSpPr>
          <p:nvPr>
            <p:ph type="title"/>
          </p:nvPr>
        </p:nvSpPr>
        <p:spPr/>
        <p:txBody>
          <a:bodyPr>
            <a:normAutofit fontScale="90000"/>
          </a:bodyPr>
          <a:lstStyle/>
          <a:p>
            <a:r>
              <a:rPr lang="en-US" dirty="0"/>
              <a:t>Poll Question – </a:t>
            </a:r>
            <a:r>
              <a:rPr lang="en-US" b="1" dirty="0"/>
              <a:t>What country do you think the United States imports consumer goods and services from the most?</a:t>
            </a:r>
          </a:p>
        </p:txBody>
      </p:sp>
      <p:sp>
        <p:nvSpPr>
          <p:cNvPr id="3" name="Content Placeholder 2">
            <a:extLst>
              <a:ext uri="{FF2B5EF4-FFF2-40B4-BE49-F238E27FC236}">
                <a16:creationId xmlns:a16="http://schemas.microsoft.com/office/drawing/2014/main" id="{B1A2E430-CC6D-B242-8A0F-B3D6672B3BF3}"/>
              </a:ext>
            </a:extLst>
          </p:cNvPr>
          <p:cNvSpPr>
            <a:spLocks noGrp="1"/>
          </p:cNvSpPr>
          <p:nvPr>
            <p:ph idx="1"/>
          </p:nvPr>
        </p:nvSpPr>
        <p:spPr/>
        <p:txBody>
          <a:bodyPr/>
          <a:lstStyle/>
          <a:p>
            <a:r>
              <a:rPr lang="en-US" dirty="0"/>
              <a:t>Mexico</a:t>
            </a:r>
          </a:p>
          <a:p>
            <a:r>
              <a:rPr lang="en-US" dirty="0"/>
              <a:t>China</a:t>
            </a:r>
          </a:p>
          <a:p>
            <a:r>
              <a:rPr lang="en-US" dirty="0"/>
              <a:t>Canada</a:t>
            </a:r>
          </a:p>
          <a:p>
            <a:r>
              <a:rPr lang="en-US" dirty="0"/>
              <a:t>Japan</a:t>
            </a:r>
          </a:p>
          <a:p>
            <a:r>
              <a:rPr lang="en-US" dirty="0"/>
              <a:t>Germany</a:t>
            </a:r>
          </a:p>
          <a:p>
            <a:pPr marL="0" indent="0">
              <a:buNone/>
            </a:pPr>
            <a:endParaRPr lang="en-US" dirty="0"/>
          </a:p>
        </p:txBody>
      </p:sp>
    </p:spTree>
    <p:extLst>
      <p:ext uri="{BB962C8B-B14F-4D97-AF65-F5344CB8AC3E}">
        <p14:creationId xmlns:p14="http://schemas.microsoft.com/office/powerpoint/2010/main" val="3352380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7C49C1-DCF5-3A4D-867C-D6CAAFA70DE1}"/>
              </a:ext>
            </a:extLst>
          </p:cNvPr>
          <p:cNvPicPr>
            <a:picLocks noChangeAspect="1"/>
          </p:cNvPicPr>
          <p:nvPr/>
        </p:nvPicPr>
        <p:blipFill>
          <a:blip r:embed="rId3"/>
          <a:stretch>
            <a:fillRect/>
          </a:stretch>
        </p:blipFill>
        <p:spPr>
          <a:xfrm>
            <a:off x="0" y="2310"/>
            <a:ext cx="12192000" cy="6717468"/>
          </a:xfrm>
          <a:prstGeom prst="rect">
            <a:avLst/>
          </a:prstGeom>
        </p:spPr>
      </p:pic>
      <p:pic>
        <p:nvPicPr>
          <p:cNvPr id="3" name="Picture 2">
            <a:extLst>
              <a:ext uri="{FF2B5EF4-FFF2-40B4-BE49-F238E27FC236}">
                <a16:creationId xmlns:a16="http://schemas.microsoft.com/office/drawing/2014/main" id="{9752344F-F3D3-1045-BCBD-799781F8A141}"/>
              </a:ext>
            </a:extLst>
          </p:cNvPr>
          <p:cNvPicPr>
            <a:picLocks noChangeAspect="1"/>
          </p:cNvPicPr>
          <p:nvPr/>
        </p:nvPicPr>
        <p:blipFill>
          <a:blip r:embed="rId4"/>
          <a:stretch>
            <a:fillRect/>
          </a:stretch>
        </p:blipFill>
        <p:spPr>
          <a:xfrm>
            <a:off x="9792585" y="6372093"/>
            <a:ext cx="2124429" cy="485907"/>
          </a:xfrm>
          <a:prstGeom prst="rect">
            <a:avLst/>
          </a:prstGeom>
        </p:spPr>
      </p:pic>
    </p:spTree>
    <p:extLst>
      <p:ext uri="{BB962C8B-B14F-4D97-AF65-F5344CB8AC3E}">
        <p14:creationId xmlns:p14="http://schemas.microsoft.com/office/powerpoint/2010/main" val="1430901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F7371-AAC0-8A42-A495-B671640169A8}"/>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Top 5 Countries for US Imports in 2019</a:t>
            </a:r>
          </a:p>
        </p:txBody>
      </p:sp>
      <p:sp>
        <p:nvSpPr>
          <p:cNvPr id="3" name="Content Placeholder 2">
            <a:extLst>
              <a:ext uri="{FF2B5EF4-FFF2-40B4-BE49-F238E27FC236}">
                <a16:creationId xmlns:a16="http://schemas.microsoft.com/office/drawing/2014/main" id="{045FBC80-9C02-4248-8B2E-D2C7B707E9C0}"/>
              </a:ext>
            </a:extLst>
          </p:cNvPr>
          <p:cNvSpPr>
            <a:spLocks noGrp="1"/>
          </p:cNvSpPr>
          <p:nvPr>
            <p:ph idx="1"/>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514350" indent="-514350">
              <a:buFont typeface="+mj-lt"/>
              <a:buAutoNum type="arabicPeriod"/>
            </a:pPr>
            <a:r>
              <a:rPr lang="en-US" dirty="0"/>
              <a:t>China $452.2 Billion</a:t>
            </a:r>
          </a:p>
          <a:p>
            <a:pPr marL="514350" indent="-514350">
              <a:buFont typeface="+mj-lt"/>
              <a:buAutoNum type="arabicPeriod"/>
            </a:pPr>
            <a:r>
              <a:rPr lang="en-US" dirty="0"/>
              <a:t>Mexico $358.1 Billion</a:t>
            </a:r>
          </a:p>
          <a:p>
            <a:pPr marL="514350" indent="-514350">
              <a:buFont typeface="+mj-lt"/>
              <a:buAutoNum type="arabicPeriod"/>
            </a:pPr>
            <a:r>
              <a:rPr lang="en-US" dirty="0"/>
              <a:t>Canada  $319.7 Billion</a:t>
            </a:r>
          </a:p>
          <a:p>
            <a:pPr marL="514350" indent="-514350">
              <a:buFont typeface="+mj-lt"/>
              <a:buAutoNum type="arabicPeriod"/>
            </a:pPr>
            <a:r>
              <a:rPr lang="en-US" dirty="0"/>
              <a:t>Japan  $143.6 Billion</a:t>
            </a:r>
          </a:p>
          <a:p>
            <a:pPr marL="514350" indent="-514350">
              <a:buFont typeface="+mj-lt"/>
              <a:buAutoNum type="arabicPeriod"/>
            </a:pPr>
            <a:r>
              <a:rPr lang="en-US" dirty="0"/>
              <a:t>Germany $127.5 Billion</a:t>
            </a:r>
          </a:p>
          <a:p>
            <a:pPr marL="514350" indent="-514350">
              <a:buFont typeface="+mj-lt"/>
              <a:buAutoNum type="arabicPeriod"/>
            </a:pPr>
            <a:endParaRPr lang="en-US" dirty="0"/>
          </a:p>
          <a:p>
            <a:pPr marL="514350" indent="-514350">
              <a:buFont typeface="+mj-lt"/>
              <a:buAutoNum type="arabicPeriod"/>
            </a:pPr>
            <a:endParaRPr lang="en-US" dirty="0"/>
          </a:p>
          <a:p>
            <a:pPr marL="0" indent="0">
              <a:buNone/>
            </a:pPr>
            <a:r>
              <a:rPr lang="en-US" sz="1600" dirty="0"/>
              <a:t>                                                                                                                                                                                   Source: the </a:t>
            </a:r>
            <a:r>
              <a:rPr lang="en-US" sz="1600" dirty="0" err="1"/>
              <a:t>balance.com</a:t>
            </a:r>
            <a:endParaRPr lang="en-US" sz="1600" dirty="0"/>
          </a:p>
        </p:txBody>
      </p:sp>
      <p:pic>
        <p:nvPicPr>
          <p:cNvPr id="4" name="Picture 3">
            <a:extLst>
              <a:ext uri="{FF2B5EF4-FFF2-40B4-BE49-F238E27FC236}">
                <a16:creationId xmlns:a16="http://schemas.microsoft.com/office/drawing/2014/main" id="{9DA4B0B3-2F3D-FD42-9EE4-495A0D1576E0}"/>
              </a:ext>
            </a:extLst>
          </p:cNvPr>
          <p:cNvPicPr>
            <a:picLocks noChangeAspect="1"/>
          </p:cNvPicPr>
          <p:nvPr/>
        </p:nvPicPr>
        <p:blipFill>
          <a:blip r:embed="rId3"/>
          <a:stretch>
            <a:fillRect/>
          </a:stretch>
        </p:blipFill>
        <p:spPr>
          <a:xfrm>
            <a:off x="9508151" y="6176963"/>
            <a:ext cx="2387600" cy="546100"/>
          </a:xfrm>
          <a:prstGeom prst="rect">
            <a:avLst/>
          </a:prstGeom>
        </p:spPr>
      </p:pic>
    </p:spTree>
    <p:extLst>
      <p:ext uri="{BB962C8B-B14F-4D97-AF65-F5344CB8AC3E}">
        <p14:creationId xmlns:p14="http://schemas.microsoft.com/office/powerpoint/2010/main" val="1445178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775A3-F5F1-2D4B-960E-5C9B38E0D415}"/>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Top 10 US Imports in 2019</a:t>
            </a:r>
          </a:p>
        </p:txBody>
      </p:sp>
      <p:sp>
        <p:nvSpPr>
          <p:cNvPr id="3" name="Content Placeholder 2">
            <a:extLst>
              <a:ext uri="{FF2B5EF4-FFF2-40B4-BE49-F238E27FC236}">
                <a16:creationId xmlns:a16="http://schemas.microsoft.com/office/drawing/2014/main" id="{3E4670EE-BBD0-4744-A1DA-96F6E606E132}"/>
              </a:ext>
            </a:extLst>
          </p:cNvPr>
          <p:cNvSpPr>
            <a:spLocks noGrp="1"/>
          </p:cNvSpPr>
          <p:nvPr>
            <p:ph idx="1"/>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85000" lnSpcReduction="20000"/>
          </a:bodyPr>
          <a:lstStyle/>
          <a:p>
            <a:pPr marL="514350" indent="-514350">
              <a:buFont typeface="+mj-lt"/>
              <a:buAutoNum type="arabicPeriod"/>
            </a:pPr>
            <a:r>
              <a:rPr lang="en-US" dirty="0"/>
              <a:t>Machinery including computers: US$379 billion (14.8% of total imports)</a:t>
            </a:r>
          </a:p>
          <a:p>
            <a:pPr marL="514350" indent="-514350">
              <a:buFont typeface="+mj-lt"/>
              <a:buAutoNum type="arabicPeriod"/>
            </a:pPr>
            <a:r>
              <a:rPr lang="en-US" dirty="0"/>
              <a:t>Electrical machinery, equipment: $352.3 billion (13.7%) </a:t>
            </a:r>
          </a:p>
          <a:p>
            <a:pPr marL="514350" indent="-514350">
              <a:buFont typeface="+mj-lt"/>
              <a:buAutoNum type="arabicPeriod"/>
            </a:pPr>
            <a:r>
              <a:rPr lang="en-US" dirty="0"/>
              <a:t>Vehicles: $310.1 billion (12.1%)</a:t>
            </a:r>
          </a:p>
          <a:p>
            <a:pPr marL="514350" indent="-514350">
              <a:buFont typeface="+mj-lt"/>
              <a:buAutoNum type="arabicPeriod"/>
            </a:pPr>
            <a:r>
              <a:rPr lang="en-US" dirty="0"/>
              <a:t>Mineral fuels including oil: $210.1 billion (8.2%)</a:t>
            </a:r>
          </a:p>
          <a:p>
            <a:pPr marL="514350" indent="-514350">
              <a:buFont typeface="+mj-lt"/>
              <a:buAutoNum type="arabicPeriod"/>
            </a:pPr>
            <a:r>
              <a:rPr lang="en-US" dirty="0"/>
              <a:t>Pharmaceuticals: $128.2 billion (5%)</a:t>
            </a:r>
          </a:p>
          <a:p>
            <a:pPr marL="514350" indent="-514350">
              <a:buFont typeface="+mj-lt"/>
              <a:buAutoNum type="arabicPeriod"/>
            </a:pPr>
            <a:r>
              <a:rPr lang="en-US" dirty="0"/>
              <a:t>Optical, technical, medical apparatus: $96.9 billion (3.8%)</a:t>
            </a:r>
          </a:p>
          <a:p>
            <a:pPr marL="514350" indent="-514350">
              <a:buFont typeface="+mj-lt"/>
              <a:buAutoNum type="arabicPeriod"/>
            </a:pPr>
            <a:r>
              <a:rPr lang="en-US" dirty="0"/>
              <a:t>Furniture, bedding, lighting, signs, prefab buildings: $67.2 billion (2.6%)</a:t>
            </a:r>
          </a:p>
          <a:p>
            <a:pPr marL="514350" indent="-514350">
              <a:buFont typeface="+mj-lt"/>
              <a:buAutoNum type="arabicPeriod"/>
            </a:pPr>
            <a:r>
              <a:rPr lang="en-US" dirty="0"/>
              <a:t>Plastics, plastic articles: $60.6 billion (2.4%) </a:t>
            </a:r>
          </a:p>
          <a:p>
            <a:pPr marL="514350" indent="-514350">
              <a:buFont typeface="+mj-lt"/>
              <a:buAutoNum type="arabicPeriod"/>
            </a:pPr>
            <a:r>
              <a:rPr lang="en-US" dirty="0"/>
              <a:t>Gems, precious metals: $58.1 billion (2.3%)</a:t>
            </a:r>
          </a:p>
          <a:p>
            <a:pPr marL="514350" indent="-514350">
              <a:buFont typeface="+mj-lt"/>
              <a:buAutoNum type="arabicPeriod"/>
            </a:pPr>
            <a:r>
              <a:rPr lang="en-US" dirty="0"/>
              <a:t>Organic chemicals: $54.5 billion (2.1%)</a:t>
            </a:r>
          </a:p>
          <a:p>
            <a:pPr marL="0" indent="0">
              <a:buNone/>
            </a:pPr>
            <a:r>
              <a:rPr lang="en-US" sz="1600" dirty="0"/>
              <a:t>                                                                                                                             Source: </a:t>
            </a:r>
            <a:r>
              <a:rPr lang="en-US" sz="1600" dirty="0">
                <a:hlinkClick r:id="rId3"/>
              </a:rPr>
              <a:t>http://www.worldstopexports.com/united-states-top-10-imports</a:t>
            </a:r>
            <a:endParaRPr lang="en-US" sz="1600" dirty="0"/>
          </a:p>
        </p:txBody>
      </p:sp>
      <p:pic>
        <p:nvPicPr>
          <p:cNvPr id="4" name="Picture 3">
            <a:extLst>
              <a:ext uri="{FF2B5EF4-FFF2-40B4-BE49-F238E27FC236}">
                <a16:creationId xmlns:a16="http://schemas.microsoft.com/office/drawing/2014/main" id="{B4FE86BE-7401-DD48-81A3-65095144D217}"/>
              </a:ext>
            </a:extLst>
          </p:cNvPr>
          <p:cNvPicPr>
            <a:picLocks noChangeAspect="1"/>
          </p:cNvPicPr>
          <p:nvPr/>
        </p:nvPicPr>
        <p:blipFill>
          <a:blip r:embed="rId4"/>
          <a:stretch>
            <a:fillRect/>
          </a:stretch>
        </p:blipFill>
        <p:spPr>
          <a:xfrm>
            <a:off x="9614477" y="6176963"/>
            <a:ext cx="2387600" cy="546100"/>
          </a:xfrm>
          <a:prstGeom prst="rect">
            <a:avLst/>
          </a:prstGeom>
        </p:spPr>
      </p:pic>
    </p:spTree>
    <p:extLst>
      <p:ext uri="{BB962C8B-B14F-4D97-AF65-F5344CB8AC3E}">
        <p14:creationId xmlns:p14="http://schemas.microsoft.com/office/powerpoint/2010/main" val="3079196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2" ma:contentTypeDescription="Create a new document." ma:contentTypeScope="" ma:versionID="ad2fc0d4fa62e1968d7a1186eb6b8bba">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55f388ed21565ea9d77dc5deb097c60f"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475455f-c69b-4ff8-acf7-75612f4dc189">
      <UserInfo>
        <DisplayName/>
        <AccountId xsi:nil="true"/>
        <AccountType/>
      </UserInfo>
    </SharedWithUsers>
  </documentManagement>
</p:properties>
</file>

<file path=customXml/itemProps1.xml><?xml version="1.0" encoding="utf-8"?>
<ds:datastoreItem xmlns:ds="http://schemas.openxmlformats.org/officeDocument/2006/customXml" ds:itemID="{046B199F-A561-4B39-9D83-895E10D10CB9}"/>
</file>

<file path=customXml/itemProps2.xml><?xml version="1.0" encoding="utf-8"?>
<ds:datastoreItem xmlns:ds="http://schemas.openxmlformats.org/officeDocument/2006/customXml" ds:itemID="{0E70011C-654E-4DD5-8D6C-8873D383B92E}"/>
</file>

<file path=customXml/itemProps3.xml><?xml version="1.0" encoding="utf-8"?>
<ds:datastoreItem xmlns:ds="http://schemas.openxmlformats.org/officeDocument/2006/customXml" ds:itemID="{8D617023-E586-4B87-B0BB-D515B021DE39}"/>
</file>

<file path=docProps/app.xml><?xml version="1.0" encoding="utf-8"?>
<Properties xmlns="http://schemas.openxmlformats.org/officeDocument/2006/extended-properties" xmlns:vt="http://schemas.openxmlformats.org/officeDocument/2006/docPropsVTypes">
  <Template/>
  <TotalTime>5307</TotalTime>
  <Words>1188</Words>
  <Application>Microsoft Macintosh PowerPoint</Application>
  <PresentationFormat>Widescreen</PresentationFormat>
  <Paragraphs>61</Paragraphs>
  <Slides>14</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Let's see who joined the workshop today!</vt:lpstr>
      <vt:lpstr>What Is Global Trade?</vt:lpstr>
      <vt:lpstr>Poll Question – What country do you think the United States imports consumer goods and services from the most?</vt:lpstr>
      <vt:lpstr>PowerPoint Presentation</vt:lpstr>
      <vt:lpstr>Top 5 Countries for US Imports in 2019</vt:lpstr>
      <vt:lpstr>Top 10 US Imports in 2019</vt:lpstr>
      <vt:lpstr>Poll Question – What consumer good or service, do you think the United States exports the most?</vt:lpstr>
      <vt:lpstr>PowerPoint Presentation</vt:lpstr>
      <vt:lpstr>PowerPoint Presentation</vt:lpstr>
      <vt:lpstr>Did You Know…</vt:lpstr>
      <vt:lpstr>Nino Kvaraia, PwC Customs and International Trade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Economy Guru</dc:title>
  <dc:creator>SHANNAN TAYLOR</dc:creator>
  <cp:lastModifiedBy>SHANNAN TAYLOR</cp:lastModifiedBy>
  <cp:revision>34</cp:revision>
  <dcterms:created xsi:type="dcterms:W3CDTF">2020-04-22T11:56:20Z</dcterms:created>
  <dcterms:modified xsi:type="dcterms:W3CDTF">2020-04-27T18:45:02Z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Order">
    <vt:r8>106900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