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5666-629A-4802-9563-03B2CA8492E0}" type="datetimeFigureOut">
              <a:rPr lang="en-GB" smtClean="0"/>
              <a:pPr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61CDE-991C-44E0-89BC-30D4B65C46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5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12727-338E-4769-B48B-A55B8C6ABBF2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76727-A82F-4214-9485-C639ED083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Autofit/>
          </a:bodyPr>
          <a:lstStyle>
            <a:lvl1pPr>
              <a:tabLst/>
              <a:defRPr sz="3600" b="1" cap="none" baseline="0">
                <a:latin typeface="Trade Gothic LT Std Extende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55C61"/>
                </a:solidFill>
                <a:latin typeface="Trade Gothic LT Std Cn" pitchFamily="34" charset="0"/>
              </a:rPr>
              <a:t>LESSON 18</a:t>
            </a:r>
            <a:r>
              <a:rPr lang="en-US" sz="1600" b="1" baseline="0" dirty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UNEMPLOYMENT SURVEY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rade Gothic LT Std" pitchFamily="34" charset="0"/>
              </a:rPr>
              <a:t>18-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bg1"/>
                </a:solidFill>
                <a:latin typeface="Trade Gothic LT Std" pitchFamily="34" charset="0"/>
              </a:rPr>
              <a:t>HIGH SCHOOL ECONOMICS</a:t>
            </a:r>
            <a:r>
              <a:rPr lang="en-US" sz="1000" b="1" baseline="0" dirty="0">
                <a:solidFill>
                  <a:schemeClr val="bg1"/>
                </a:solidFill>
                <a:latin typeface="Trade Gothic LT Std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Trade Gothic LT Std" pitchFamily="34" charset="0"/>
              </a:rPr>
              <a:t>3</a:t>
            </a:r>
            <a:r>
              <a:rPr lang="en-US" sz="1000" b="1" cap="small" baseline="0" dirty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342"/>
            <a:ext cx="9144000" cy="794658"/>
          </a:xfrm>
        </p:spPr>
        <p:txBody>
          <a:bodyPr>
            <a:noAutofit/>
          </a:bodyPr>
          <a:lstStyle/>
          <a:p>
            <a:r>
              <a:rPr lang="en-US" sz="3200" cap="none" dirty="0"/>
              <a:t>Unemployment Rate and the U-6 Rate</a:t>
            </a:r>
          </a:p>
        </p:txBody>
      </p:sp>
      <p:pic>
        <p:nvPicPr>
          <p:cNvPr id="1026" name="Picture 2" descr="FRED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64208"/>
            <a:ext cx="6629400" cy="3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54"/>
            <a:ext cx="8229600" cy="795132"/>
          </a:xfrm>
        </p:spPr>
        <p:txBody>
          <a:bodyPr>
            <a:normAutofit/>
          </a:bodyPr>
          <a:lstStyle/>
          <a:p>
            <a:r>
              <a:rPr lang="en-US" sz="3200" cap="none" dirty="0"/>
              <a:t>Duration of Unemployment</a:t>
            </a:r>
          </a:p>
        </p:txBody>
      </p:sp>
      <p:pic>
        <p:nvPicPr>
          <p:cNvPr id="3" name="Picture 2" descr="FRED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64208"/>
            <a:ext cx="6629400" cy="3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7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54"/>
            <a:ext cx="8229600" cy="795132"/>
          </a:xfrm>
        </p:spPr>
        <p:txBody>
          <a:bodyPr>
            <a:normAutofit/>
          </a:bodyPr>
          <a:lstStyle/>
          <a:p>
            <a:r>
              <a:rPr lang="en-US" sz="3200" cap="none" dirty="0"/>
              <a:t>Unemployment Rate, Younger Workers</a:t>
            </a:r>
          </a:p>
        </p:txBody>
      </p:sp>
      <p:pic>
        <p:nvPicPr>
          <p:cNvPr id="5" name="Picture 2" descr="FRED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64208"/>
            <a:ext cx="6629400" cy="3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9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7868"/>
            <a:ext cx="8001000" cy="795132"/>
          </a:xfrm>
        </p:spPr>
        <p:txBody>
          <a:bodyPr>
            <a:normAutofit/>
          </a:bodyPr>
          <a:lstStyle/>
          <a:p>
            <a:r>
              <a:rPr lang="en-US" sz="3200" cap="none" dirty="0"/>
              <a:t>Unemployment Rate by Gender</a:t>
            </a:r>
          </a:p>
        </p:txBody>
      </p:sp>
      <p:pic>
        <p:nvPicPr>
          <p:cNvPr id="7" name="Picture 2" descr="FRED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61159"/>
            <a:ext cx="6629400" cy="3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37955"/>
      </p:ext>
    </p:extLst>
  </p:cSld>
  <p:clrMapOvr>
    <a:masterClrMapping/>
  </p:clrMapOvr>
</p:sld>
</file>

<file path=ppt/theme/theme1.xml><?xml version="1.0" encoding="utf-8"?>
<a:theme xmlns:a="http://schemas.openxmlformats.org/drawingml/2006/main" name="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2" ma:contentTypeDescription="Create a new document." ma:contentTypeScope="" ma:versionID="ad2fc0d4fa62e1968d7a1186eb6b8bb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55f388ed21565ea9d77dc5deb097c60f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EF856A-4CB0-4A1D-B09E-637AD8A363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550DB5-052D-44C9-937E-A3A278A267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CB069F-3912-44BC-88D7-D3444C845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18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HSE_Lesson01_ms-comp</vt:lpstr>
      <vt:lpstr>Unemployment Rate and the U-6 Rate</vt:lpstr>
      <vt:lpstr>Duration of Unemployment</vt:lpstr>
      <vt:lpstr>Unemployment Rate, Younger Workers</vt:lpstr>
      <vt:lpstr>Unemployment Rate by Gender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Unemployment Survey</dc:title>
  <dc:creator>Family</dc:creator>
  <cp:lastModifiedBy>Stephenv</cp:lastModifiedBy>
  <cp:revision>29</cp:revision>
  <dcterms:created xsi:type="dcterms:W3CDTF">2014-03-11T18:20:51Z</dcterms:created>
  <dcterms:modified xsi:type="dcterms:W3CDTF">2020-04-16T15:02:20Z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18685800</vt:r8>
  </property>
</Properties>
</file>