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D98D10CD-8C62-4603-81F0-A45E37CAA478}"/>
    <pc:docChg chg="modSld">
      <pc:chgData name="" userId="" providerId="" clId="Web-{D98D10CD-8C62-4603-81F0-A45E37CAA478}" dt="2019-04-25T16:37:34.629" v="0"/>
      <pc:docMkLst>
        <pc:docMk/>
      </pc:docMkLst>
      <pc:sldChg chg="delSp">
        <pc:chgData name="" userId="" providerId="" clId="Web-{D98D10CD-8C62-4603-81F0-A45E37CAA478}" dt="2019-04-25T16:37:34.629" v="0"/>
        <pc:sldMkLst>
          <pc:docMk/>
          <pc:sldMk cId="109857222" sldId="256"/>
        </pc:sldMkLst>
        <pc:spChg chg="del">
          <ac:chgData name="" userId="" providerId="" clId="Web-{D98D10CD-8C62-4603-81F0-A45E37CAA478}" dt="2019-04-25T16:37:34.629" v="0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Christopher Caltabiano" userId="S::ccaltabiano@councilforeconed.org::0de2a777-4bae-4744-8a99-00d4e0776340" providerId="AD" clId="Web-{D98D10CD-8C62-4603-81F0-A45E37CAA478}"/>
    <pc:docChg chg="modSld">
      <pc:chgData name="Christopher Caltabiano" userId="S::ccaltabiano@councilforeconed.org::0de2a777-4bae-4744-8a99-00d4e0776340" providerId="AD" clId="Web-{D98D10CD-8C62-4603-81F0-A45E37CAA478}" dt="2019-04-25T16:43:05.671" v="206" actId="20577"/>
      <pc:docMkLst>
        <pc:docMk/>
      </pc:docMkLst>
      <pc:sldChg chg="addSp delSp modSp">
        <pc:chgData name="Christopher Caltabiano" userId="S::ccaltabiano@councilforeconed.org::0de2a777-4bae-4744-8a99-00d4e0776340" providerId="AD" clId="Web-{D98D10CD-8C62-4603-81F0-A45E37CAA478}" dt="2019-04-25T16:43:05.483" v="204" actId="20577"/>
        <pc:sldMkLst>
          <pc:docMk/>
          <pc:sldMk cId="109857222" sldId="256"/>
        </pc:sldMkLst>
        <pc:spChg chg="del">
          <ac:chgData name="Christopher Caltabiano" userId="S::ccaltabiano@councilforeconed.org::0de2a777-4bae-4744-8a99-00d4e0776340" providerId="AD" clId="Web-{D98D10CD-8C62-4603-81F0-A45E37CAA478}" dt="2019-04-25T16:37:38.754" v="0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Christopher Caltabiano" userId="S::ccaltabiano@councilforeconed.org::0de2a777-4bae-4744-8a99-00d4e0776340" providerId="AD" clId="Web-{D98D10CD-8C62-4603-81F0-A45E37CAA478}" dt="2019-04-25T16:41:44.465" v="89" actId="1076"/>
          <ac:spMkLst>
            <pc:docMk/>
            <pc:sldMk cId="109857222" sldId="256"/>
            <ac:spMk id="4" creationId="{0160699B-DEB9-48D5-A82F-A0159BCE2D6A}"/>
          </ac:spMkLst>
        </pc:spChg>
        <pc:spChg chg="add mod">
          <ac:chgData name="Christopher Caltabiano" userId="S::ccaltabiano@councilforeconed.org::0de2a777-4bae-4744-8a99-00d4e0776340" providerId="AD" clId="Web-{D98D10CD-8C62-4603-81F0-A45E37CAA478}" dt="2019-04-25T16:43:05.483" v="204" actId="20577"/>
          <ac:spMkLst>
            <pc:docMk/>
            <pc:sldMk cId="109857222" sldId="256"/>
            <ac:spMk id="5" creationId="{1F812D72-1987-45C7-AD88-C5CDCB85AEF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160699B-DEB9-48D5-A82F-A0159BCE2D6A}"/>
              </a:ext>
            </a:extLst>
          </p:cNvPr>
          <p:cNvSpPr txBox="1"/>
          <p:nvPr/>
        </p:nvSpPr>
        <p:spPr>
          <a:xfrm>
            <a:off x="974558" y="1746584"/>
            <a:ext cx="10543673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solidFill>
                  <a:srgbClr val="545454"/>
                </a:solidFill>
                <a:cs typeface="Calibri"/>
              </a:rPr>
              <a:t>IRS: [A Division of U.S. Treasury Department that is responsible for collecting taxes.]</a:t>
            </a:r>
            <a:r>
              <a:rPr lang="en-US" sz="1200" dirty="0">
                <a:cs typeface="Calibri"/>
              </a:rPr>
              <a:t> </a:t>
            </a:r>
            <a:br>
              <a:rPr lang="en-US" sz="1200" dirty="0">
                <a:cs typeface="Calibri"/>
              </a:rPr>
            </a:br>
            <a:r>
              <a:rPr lang="en-US" sz="1200" dirty="0">
                <a:cs typeface="Calibri"/>
              </a:rPr>
              <a:t>  </a:t>
            </a:r>
          </a:p>
          <a:p>
            <a:r>
              <a:rPr lang="en-US" sz="1200" dirty="0">
                <a:solidFill>
                  <a:srgbClr val="545454"/>
                </a:solidFill>
                <a:cs typeface="Calibri"/>
              </a:rPr>
              <a:t>Gross Income: [Gross income your total income, or taxable income.]</a:t>
            </a:r>
            <a:r>
              <a:rPr lang="en-US" sz="1200" dirty="0">
                <a:cs typeface="Calibri"/>
              </a:rPr>
              <a:t> </a:t>
            </a:r>
            <a:br>
              <a:rPr lang="en-US" sz="1200" dirty="0">
                <a:cs typeface="Calibri"/>
              </a:rPr>
            </a:br>
            <a:r>
              <a:rPr lang="en-US" sz="1200" dirty="0">
                <a:cs typeface="Calibri"/>
              </a:rPr>
              <a:t>  </a:t>
            </a:r>
            <a:endParaRPr lang="en-US" sz="1200">
              <a:cs typeface="Calibri"/>
            </a:endParaRPr>
          </a:p>
          <a:p>
            <a:r>
              <a:rPr lang="en-US" sz="1200" dirty="0">
                <a:solidFill>
                  <a:srgbClr val="545454"/>
                </a:solidFill>
                <a:cs typeface="Calibri"/>
              </a:rPr>
              <a:t>Adjusted Gross Income: [Gross income minus allowable reductions (reductions that you can take whether or not you itemize).]</a:t>
            </a:r>
            <a:r>
              <a:rPr lang="en-US" sz="1200" dirty="0">
                <a:cs typeface="Calibri"/>
              </a:rPr>
              <a:t> </a:t>
            </a:r>
            <a:br>
              <a:rPr lang="en-US" sz="1200" dirty="0">
                <a:cs typeface="Calibri"/>
              </a:rPr>
            </a:br>
            <a:r>
              <a:rPr lang="en-US" sz="1200" dirty="0">
                <a:solidFill>
                  <a:srgbClr val="545454"/>
                </a:solidFill>
                <a:latin typeface="Calibri"/>
                <a:cs typeface="Helvetica"/>
              </a:rPr>
              <a:t> </a:t>
            </a:r>
            <a:r>
              <a:rPr lang="en-US" sz="1200" dirty="0">
                <a:latin typeface="Calibri"/>
                <a:cs typeface="Helvetica"/>
              </a:rPr>
              <a:t> </a:t>
            </a:r>
            <a:endParaRPr lang="en-US" sz="1200" dirty="0">
              <a:latin typeface="Calibri"/>
              <a:cs typeface="Calibri"/>
            </a:endParaRPr>
          </a:p>
          <a:p>
            <a:r>
              <a:rPr lang="en-US" sz="1200" dirty="0">
                <a:solidFill>
                  <a:srgbClr val="545454"/>
                </a:solidFill>
                <a:cs typeface="Calibri"/>
              </a:rPr>
              <a:t>Dependent: [Someone who depends on a taxpayer; usually a child.]</a:t>
            </a:r>
            <a:r>
              <a:rPr lang="en-US" sz="1200" dirty="0">
                <a:cs typeface="Calibri"/>
              </a:rPr>
              <a:t> </a:t>
            </a:r>
            <a:br>
              <a:rPr lang="en-US" sz="1200" dirty="0">
                <a:cs typeface="Calibri"/>
              </a:rPr>
            </a:br>
            <a:r>
              <a:rPr lang="en-US" sz="1200" dirty="0">
                <a:cs typeface="Calibri"/>
              </a:rPr>
              <a:t>  </a:t>
            </a:r>
          </a:p>
          <a:p>
            <a:r>
              <a:rPr lang="en-US" sz="1200" dirty="0">
                <a:solidFill>
                  <a:srgbClr val="545454"/>
                </a:solidFill>
                <a:cs typeface="Calibri"/>
              </a:rPr>
              <a:t>Asset: [A piece of property or something else you own.]</a:t>
            </a:r>
            <a:r>
              <a:rPr lang="en-US" sz="1200" dirty="0">
                <a:cs typeface="Calibri"/>
              </a:rPr>
              <a:t> </a:t>
            </a:r>
            <a:br>
              <a:rPr lang="en-US" sz="1200" dirty="0">
                <a:cs typeface="Calibri"/>
              </a:rPr>
            </a:br>
            <a:r>
              <a:rPr lang="en-US" sz="1200" dirty="0">
                <a:solidFill>
                  <a:srgbClr val="545454"/>
                </a:solidFill>
                <a:latin typeface="Calibri"/>
                <a:cs typeface="Helvetica"/>
              </a:rPr>
              <a:t> </a:t>
            </a:r>
            <a:r>
              <a:rPr lang="en-US" sz="1200" dirty="0">
                <a:latin typeface="Calibri"/>
                <a:cs typeface="Helvetica"/>
              </a:rPr>
              <a:t> </a:t>
            </a:r>
            <a:endParaRPr lang="en-US" sz="1200">
              <a:latin typeface="Calibri"/>
              <a:cs typeface="Calibri"/>
            </a:endParaRPr>
          </a:p>
          <a:p>
            <a:r>
              <a:rPr lang="en-US" sz="1200" dirty="0">
                <a:solidFill>
                  <a:srgbClr val="545454"/>
                </a:solidFill>
                <a:cs typeface="Calibri"/>
              </a:rPr>
              <a:t>Deduction: [A dollar amount that is subtracted from income to determine taxable income.]</a:t>
            </a:r>
            <a:r>
              <a:rPr lang="en-US" sz="1200" dirty="0">
                <a:cs typeface="Calibri"/>
              </a:rPr>
              <a:t> </a:t>
            </a:r>
          </a:p>
          <a:p>
            <a:endParaRPr lang="en-US" sz="1200" dirty="0">
              <a:latin typeface="Calibri"/>
              <a:cs typeface="Helvetica"/>
            </a:endParaRPr>
          </a:p>
          <a:p>
            <a:r>
              <a:rPr lang="en-US" sz="1200" dirty="0">
                <a:solidFill>
                  <a:srgbClr val="545454"/>
                </a:solidFill>
                <a:cs typeface="Calibri"/>
              </a:rPr>
              <a:t>Exemption: [A type of deduction for yourself or a dependent.]</a:t>
            </a:r>
            <a:r>
              <a:rPr lang="en-US" sz="1200" dirty="0">
                <a:cs typeface="Calibri"/>
              </a:rPr>
              <a:t> </a:t>
            </a:r>
            <a:br>
              <a:rPr lang="en-US" sz="1200" dirty="0">
                <a:cs typeface="Calibri"/>
              </a:rPr>
            </a:br>
            <a:endParaRPr lang="en-US" sz="120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en-US" sz="1200" dirty="0">
                <a:solidFill>
                  <a:srgbClr val="545454"/>
                </a:solidFill>
                <a:latin typeface="Calibri"/>
                <a:cs typeface="Helvetica"/>
              </a:rPr>
              <a:t>Standard Deduction: [A set dollar amount that you do not have to pay taxes on if you claim the standard deduction instead of itemizing.]</a:t>
            </a:r>
            <a:r>
              <a:rPr lang="en-US" sz="1200" dirty="0">
                <a:latin typeface="Calibri"/>
                <a:cs typeface="Helvetica"/>
              </a:rPr>
              <a:t> </a:t>
            </a:r>
          </a:p>
          <a:p>
            <a:endParaRPr lang="en-US" sz="1200" dirty="0">
              <a:latin typeface="Calibri"/>
              <a:cs typeface="Helvetica"/>
            </a:endParaRPr>
          </a:p>
          <a:p>
            <a:r>
              <a:rPr lang="en-US" sz="1200" dirty="0">
                <a:solidFill>
                  <a:srgbClr val="545454"/>
                </a:solidFill>
                <a:cs typeface="Calibri"/>
              </a:rPr>
              <a:t>Itemized Deductions: [Certain things you can do with your money to deduct some of it from your taxable income: these actions include making charitable contributions, paying interest on home mortgages, and incurring certain medical expenses.]</a:t>
            </a:r>
            <a:r>
              <a:rPr lang="en-US" sz="1200" dirty="0">
                <a:cs typeface="Calibri"/>
              </a:rPr>
              <a:t> </a:t>
            </a:r>
            <a:br>
              <a:rPr lang="en-US" sz="1200" dirty="0">
                <a:cs typeface="Calibri"/>
              </a:rPr>
            </a:br>
            <a:r>
              <a:rPr lang="en-US" sz="1200" dirty="0">
                <a:solidFill>
                  <a:srgbClr val="545454"/>
                </a:solidFill>
                <a:latin typeface="Calibri"/>
                <a:cs typeface="Helvetica"/>
              </a:rPr>
              <a:t> </a:t>
            </a:r>
            <a:r>
              <a:rPr lang="en-US" sz="1200" dirty="0">
                <a:latin typeface="Calibri"/>
                <a:cs typeface="Helvetica"/>
              </a:rPr>
              <a:t> </a:t>
            </a:r>
          </a:p>
          <a:p>
            <a:r>
              <a:rPr lang="en-US" sz="1200" dirty="0">
                <a:solidFill>
                  <a:srgbClr val="545454"/>
                </a:solidFill>
                <a:cs typeface="Calibri"/>
              </a:rPr>
              <a:t>Joint Return: [Tax returns with all tax information for a husband and wife.]</a:t>
            </a:r>
            <a:r>
              <a:rPr lang="en-US" sz="1200" dirty="0">
                <a:cs typeface="Calibri"/>
              </a:rPr>
              <a:t> </a:t>
            </a:r>
            <a:br>
              <a:rPr lang="en-US" sz="1200" dirty="0">
                <a:cs typeface="Calibri"/>
              </a:rPr>
            </a:br>
            <a:r>
              <a:rPr lang="en-US" sz="1200" dirty="0">
                <a:solidFill>
                  <a:srgbClr val="545454"/>
                </a:solidFill>
                <a:latin typeface="Helvetica"/>
                <a:cs typeface="Helvetica"/>
              </a:rPr>
              <a:t> </a:t>
            </a:r>
            <a:r>
              <a:rPr lang="en-US" sz="1200" dirty="0">
                <a:latin typeface="Helvetica"/>
                <a:cs typeface="Helvetica"/>
              </a:rPr>
              <a:t> </a:t>
            </a:r>
            <a:endParaRPr lang="en-US" sz="1200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812D72-1987-45C7-AD88-C5CDCB85AEF0}"/>
              </a:ext>
            </a:extLst>
          </p:cNvPr>
          <p:cNvSpPr txBox="1"/>
          <p:nvPr/>
        </p:nvSpPr>
        <p:spPr>
          <a:xfrm>
            <a:off x="1265321" y="533400"/>
            <a:ext cx="970146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NOTE TO DESIGNER: Please place each of the terms and their definitions on a separate slide (i.e. one term with its definition per slide).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FC4E6640BF8E4684BB0AD888238BAB" ma:contentTypeVersion="12" ma:contentTypeDescription="Create a new document." ma:contentTypeScope="" ma:versionID="ad2fc0d4fa62e1968d7a1186eb6b8bba">
  <xsd:schema xmlns:xsd="http://www.w3.org/2001/XMLSchema" xmlns:xs="http://www.w3.org/2001/XMLSchema" xmlns:p="http://schemas.microsoft.com/office/2006/metadata/properties" xmlns:ns2="aa0c1190-56bd-4797-9cf7-4990489609e0" xmlns:ns3="e475455f-c69b-4ff8-acf7-75612f4dc189" targetNamespace="http://schemas.microsoft.com/office/2006/metadata/properties" ma:root="true" ma:fieldsID="55f388ed21565ea9d77dc5deb097c60f" ns2:_="" ns3:_="">
    <xsd:import namespace="aa0c1190-56bd-4797-9cf7-4990489609e0"/>
    <xsd:import namespace="e475455f-c69b-4ff8-acf7-75612f4dc1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0c1190-56bd-4797-9cf7-4990489609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5455f-c69b-4ff8-acf7-75612f4dc1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3F5E69-7EF4-41BA-97C1-BA476AAF7996}"/>
</file>

<file path=customXml/itemProps2.xml><?xml version="1.0" encoding="utf-8"?>
<ds:datastoreItem xmlns:ds="http://schemas.openxmlformats.org/officeDocument/2006/customXml" ds:itemID="{8D7A5A3B-0BC7-4C49-8885-932843ADCF42}"/>
</file>

<file path=customXml/itemProps3.xml><?xml version="1.0" encoding="utf-8"?>
<ds:datastoreItem xmlns:ds="http://schemas.openxmlformats.org/officeDocument/2006/customXml" ds:itemID="{F706392C-8F7D-4384-A48B-0E683258B80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55</cp:revision>
  <dcterms:created xsi:type="dcterms:W3CDTF">2013-07-15T20:26:40Z</dcterms:created>
  <dcterms:modified xsi:type="dcterms:W3CDTF">2019-04-25T16:43:13Z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0x0101006DFC4E6640BF8E4684BB0AD888238BAB</vt:lpwstr>
  </property>
</Properties>
</file>