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showSpecialPlsOnTitleSld="0">
  <p:sldMasterIdLst>
    <p:sldMasterId id="214748365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Lst>
  <p:sldSz cy="6858000" cx="9144000"/>
  <p:notesSz cx="6954825" cy="9309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21" Type="http://schemas.openxmlformats.org/officeDocument/2006/relationships/slide" Target="slides/slide17.xml"/><Relationship Id="rId68" Type="http://schemas.openxmlformats.org/officeDocument/2006/relationships/slide" Target="slides/slide64.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slide" Target="slides/slide36.xml"/><Relationship Id="rId45" Type="http://schemas.openxmlformats.org/officeDocument/2006/relationships/slide" Target="slides/slide41.xml"/><Relationship Id="rId32" Type="http://schemas.openxmlformats.org/officeDocument/2006/relationships/slide" Target="slides/slide28.xml"/><Relationship Id="rId37" Type="http://schemas.openxmlformats.org/officeDocument/2006/relationships/slide" Target="slides/slide33.xml"/><Relationship Id="rId66" Type="http://schemas.openxmlformats.org/officeDocument/2006/relationships/slide" Target="slides/slide62.xml"/><Relationship Id="rId24" Type="http://schemas.openxmlformats.org/officeDocument/2006/relationships/slide" Target="slides/slide20.xml"/><Relationship Id="rId53" Type="http://schemas.openxmlformats.org/officeDocument/2006/relationships/slide" Target="slides/slide49.xml"/><Relationship Id="rId11" Type="http://schemas.openxmlformats.org/officeDocument/2006/relationships/slide" Target="slides/slide7.xml"/><Relationship Id="rId58" Type="http://schemas.openxmlformats.org/officeDocument/2006/relationships/slide" Target="slides/slide54.xml"/><Relationship Id="rId74" Type="http://schemas.openxmlformats.org/officeDocument/2006/relationships/customXml" Target="../customXml/item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43" Type="http://schemas.openxmlformats.org/officeDocument/2006/relationships/slide" Target="slides/slide39.xml"/><Relationship Id="rId48" Type="http://schemas.openxmlformats.org/officeDocument/2006/relationships/slide" Target="slides/slide44.xml"/><Relationship Id="rId30" Type="http://schemas.openxmlformats.org/officeDocument/2006/relationships/slide" Target="slides/slide26.xml"/><Relationship Id="rId35" Type="http://schemas.openxmlformats.org/officeDocument/2006/relationships/slide" Target="slides/slide31.xml"/><Relationship Id="rId64" Type="http://schemas.openxmlformats.org/officeDocument/2006/relationships/slide" Target="slides/slide60.xml"/><Relationship Id="rId22" Type="http://schemas.openxmlformats.org/officeDocument/2006/relationships/slide" Target="slides/slide18.xml"/><Relationship Id="rId69" Type="http://schemas.openxmlformats.org/officeDocument/2006/relationships/slide" Target="slides/slide65.xml"/><Relationship Id="rId27" Type="http://schemas.openxmlformats.org/officeDocument/2006/relationships/slide" Target="slides/slide23.xml"/><Relationship Id="rId56" Type="http://schemas.openxmlformats.org/officeDocument/2006/relationships/slide" Target="slides/slide52.xml"/><Relationship Id="rId14" Type="http://schemas.openxmlformats.org/officeDocument/2006/relationships/slide" Target="slides/slide10.xml"/><Relationship Id="rId8" Type="http://schemas.openxmlformats.org/officeDocument/2006/relationships/slide" Target="slides/slide4.xml"/><Relationship Id="rId72" Type="http://schemas.openxmlformats.org/officeDocument/2006/relationships/slide" Target="slides/slide68.xml"/><Relationship Id="rId51" Type="http://schemas.openxmlformats.org/officeDocument/2006/relationships/slide" Target="slides/slide47.xml"/><Relationship Id="rId3" Type="http://schemas.openxmlformats.org/officeDocument/2006/relationships/slideMaster" Target="slideMasters/slideMaster1.xml"/><Relationship Id="rId46" Type="http://schemas.openxmlformats.org/officeDocument/2006/relationships/slide" Target="slides/slide42.xml"/><Relationship Id="rId33" Type="http://schemas.openxmlformats.org/officeDocument/2006/relationships/slide" Target="slides/slide29.xml"/><Relationship Id="rId38" Type="http://schemas.openxmlformats.org/officeDocument/2006/relationships/slide" Target="slides/slide34.xml"/><Relationship Id="rId67" Type="http://schemas.openxmlformats.org/officeDocument/2006/relationships/slide" Target="slides/slide63.xml"/><Relationship Id="rId25" Type="http://schemas.openxmlformats.org/officeDocument/2006/relationships/slide" Target="slides/slide21.xml"/><Relationship Id="rId12" Type="http://schemas.openxmlformats.org/officeDocument/2006/relationships/slide" Target="slides/slide8.xml"/><Relationship Id="rId59" Type="http://schemas.openxmlformats.org/officeDocument/2006/relationships/slide" Target="slides/slide55.xml"/><Relationship Id="rId17" Type="http://schemas.openxmlformats.org/officeDocument/2006/relationships/slide" Target="slides/slide13.xml"/><Relationship Id="rId41" Type="http://schemas.openxmlformats.org/officeDocument/2006/relationships/slide" Target="slides/slide37.xml"/><Relationship Id="rId70" Type="http://schemas.openxmlformats.org/officeDocument/2006/relationships/slide" Target="slides/slide66.xml"/><Relationship Id="rId62" Type="http://schemas.openxmlformats.org/officeDocument/2006/relationships/slide" Target="slides/slide58.xml"/><Relationship Id="rId20" Type="http://schemas.openxmlformats.org/officeDocument/2006/relationships/slide" Target="slides/slide16.xml"/><Relationship Id="rId54" Type="http://schemas.openxmlformats.org/officeDocument/2006/relationships/slide" Target="slides/slide50.xml"/><Relationship Id="rId75" Type="http://schemas.openxmlformats.org/officeDocument/2006/relationships/customXml" Target="../customXml/item3.xml"/><Relationship Id="rId1" Type="http://schemas.openxmlformats.org/officeDocument/2006/relationships/theme" Target="theme/theme2.xml"/><Relationship Id="rId6" Type="http://schemas.openxmlformats.org/officeDocument/2006/relationships/slide" Target="slides/slide2.xml"/><Relationship Id="rId49" Type="http://schemas.openxmlformats.org/officeDocument/2006/relationships/slide" Target="slides/slide45.xml"/><Relationship Id="rId36" Type="http://schemas.openxmlformats.org/officeDocument/2006/relationships/slide" Target="slides/slide32.xml"/><Relationship Id="rId23" Type="http://schemas.openxmlformats.org/officeDocument/2006/relationships/slide" Target="slides/slide19.xml"/><Relationship Id="rId28" Type="http://schemas.openxmlformats.org/officeDocument/2006/relationships/slide" Target="slides/slide24.xml"/><Relationship Id="rId57" Type="http://schemas.openxmlformats.org/officeDocument/2006/relationships/slide" Target="slides/slide53.xml"/><Relationship Id="rId15" Type="http://schemas.openxmlformats.org/officeDocument/2006/relationships/slide" Target="slides/slide11.xml"/><Relationship Id="rId44" Type="http://schemas.openxmlformats.org/officeDocument/2006/relationships/slide" Target="slides/slide40.xml"/><Relationship Id="rId31" Type="http://schemas.openxmlformats.org/officeDocument/2006/relationships/slide" Target="slides/slide27.xml"/><Relationship Id="rId65" Type="http://schemas.openxmlformats.org/officeDocument/2006/relationships/slide" Target="slides/slide61.xml"/><Relationship Id="rId60" Type="http://schemas.openxmlformats.org/officeDocument/2006/relationships/slide" Target="slides/slide56.xml"/><Relationship Id="rId52" Type="http://schemas.openxmlformats.org/officeDocument/2006/relationships/slide" Target="slides/slide48.xml"/><Relationship Id="rId10" Type="http://schemas.openxmlformats.org/officeDocument/2006/relationships/slide" Target="slides/slide6.xml"/><Relationship Id="rId73" Type="http://schemas.openxmlformats.org/officeDocument/2006/relationships/customXml" Target="../customXml/item1.xml"/><Relationship Id="rId4" Type="http://schemas.openxmlformats.org/officeDocument/2006/relationships/notesMaster" Target="notesMasters/notesMaster1.xml"/><Relationship Id="rId9" Type="http://schemas.openxmlformats.org/officeDocument/2006/relationships/slide" Target="slides/slide5.xml"/><Relationship Id="rId39" Type="http://schemas.openxmlformats.org/officeDocument/2006/relationships/slide" Target="slides/slide35.xml"/><Relationship Id="rId13" Type="http://schemas.openxmlformats.org/officeDocument/2006/relationships/slide" Target="slides/slide9.xml"/><Relationship Id="rId18" Type="http://schemas.openxmlformats.org/officeDocument/2006/relationships/slide" Target="slides/slide14.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3013763" cy="465455"/>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41078" y="0"/>
            <a:ext cx="3013763" cy="465455"/>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9350" y="696913"/>
            <a:ext cx="4657725" cy="34940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27312" y="4421827"/>
            <a:ext cx="5100215" cy="4189095"/>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8843645"/>
            <a:ext cx="3013763" cy="465455"/>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41078" y="8843645"/>
            <a:ext cx="3013763" cy="465455"/>
          </a:xfrm>
          <a:prstGeom prst="rect">
            <a:avLst/>
          </a:prstGeom>
          <a:noFill/>
          <a:ln>
            <a:noFill/>
          </a:ln>
        </p:spPr>
        <p:txBody>
          <a:bodyPr anchorCtr="0" anchor="b" bIns="45825" lIns="91650" spcFirstLastPara="1" rIns="91650" wrap="square" tIns="458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927312" y="4421827"/>
            <a:ext cx="5100215" cy="4189095"/>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4" name="Google Shape;74;p3:notes"/>
          <p:cNvSpPr/>
          <p:nvPr>
            <p:ph idx="2" type="sldImg"/>
          </p:nvPr>
        </p:nvSpPr>
        <p:spPr>
          <a:xfrm>
            <a:off x="1149350" y="696913"/>
            <a:ext cx="4657725" cy="34940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70f9025bcc_0_1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0f9025bcc_0_1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51" name="Google Shape;151;g70f9025bcc_0_1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7efc27f06c_0_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efc27f06c_0_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59" name="Google Shape;159;g7efc27f06c_0_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7efc27f06c_0_11: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7efc27f06c_0_11: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70" name="Google Shape;170;g7efc27f06c_0_11: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7efc27f06c_0_1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efc27f06c_0_1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78" name="Google Shape;178;g7efc27f06c_0_1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7efc27f06c_0_2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7efc27f06c_0_2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86" name="Google Shape;186;g7efc27f06c_0_2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7efc27f06c_0_4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efc27f06c_0_4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97" name="Google Shape;197;g7efc27f06c_0_4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7efc27f06c_0_5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efc27f06c_0_5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05" name="Google Shape;205;g7efc27f06c_0_5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7efc27f06c_0_5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7efc27f06c_0_5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13" name="Google Shape;213;g7efc27f06c_0_5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efc27f06c_0_66: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efc27f06c_0_66: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21" name="Google Shape;221;g7efc27f06c_0_66: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efc27f06c_0_7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efc27f06c_0_7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32" name="Google Shape;232;g7efc27f06c_0_7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5:notes"/>
          <p:cNvSpPr txBox="1"/>
          <p:nvPr>
            <p:ph idx="1" type="body"/>
          </p:nvPr>
        </p:nvSpPr>
        <p:spPr>
          <a:xfrm>
            <a:off x="927312" y="4421827"/>
            <a:ext cx="5100215" cy="4189095"/>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1" name="Google Shape;81;p5:notes"/>
          <p:cNvSpPr/>
          <p:nvPr>
            <p:ph idx="2" type="sldImg"/>
          </p:nvPr>
        </p:nvSpPr>
        <p:spPr>
          <a:xfrm>
            <a:off x="1149350" y="696913"/>
            <a:ext cx="4657725" cy="34940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7efc27f06c_0_105: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7efc27f06c_0_105: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40" name="Google Shape;240;g7efc27f06c_0_105: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7efc27f06c_0_9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7efc27f06c_0_9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48" name="Google Shape;248;g7efc27f06c_0_9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efc27f06c_0_8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efc27f06c_0_8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56" name="Google Shape;256;g7efc27f06c_0_8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7118b678a9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7118b678a9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64" name="Google Shape;264;g7118b678a9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7118b678a9_0_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118b678a9_0_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73" name="Google Shape;273;g7118b678a9_0_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118b678a9_0_1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118b678a9_0_1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81" name="Google Shape;281;g7118b678a9_0_1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7efc27f06c_0_11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efc27f06c_0_11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89" name="Google Shape;289;g7efc27f06c_0_11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7efc27f06c_0_12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7efc27f06c_0_12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00" name="Google Shape;300;g7efc27f06c_0_12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7efc27f06c_0_131: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7efc27f06c_0_131: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08" name="Google Shape;308;g7efc27f06c_0_131: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efc27f06c_0_15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efc27f06c_0_15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16" name="Google Shape;316;g7efc27f06c_0_15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6bd43e778e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89" name="Google Shape;89;g6bd43e778e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90" name="Google Shape;90;g6bd43e778e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7efc27f06c_0_16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7efc27f06c_0_16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27" name="Google Shape;327;g7efc27f06c_0_16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7efc27f06c_0_171: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7efc27f06c_0_171: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35" name="Google Shape;335;g7efc27f06c_0_171: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7efc27f06c_0_17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7efc27f06c_0_17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43" name="Google Shape;343;g7efc27f06c_0_17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71283e0886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71283e0886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51" name="Google Shape;351;g71283e0886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7efc27f06c_0_18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7efc27f06c_0_18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60" name="Google Shape;360;g7efc27f06c_0_18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7efc27f06c_0_20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7efc27f06c_0_20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71" name="Google Shape;371;g7efc27f06c_0_20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7efc27f06c_0_20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7efc27f06c_0_20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79" name="Google Shape;379;g7efc27f06c_0_20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7efc27f06c_0_22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7efc27f06c_0_22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87" name="Google Shape;387;g7efc27f06c_0_22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7efc27f06c_0_23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7efc27f06c_0_23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99" name="Google Shape;399;g7efc27f06c_0_23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7efc27f06c_0_246: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7efc27f06c_0_246: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07" name="Google Shape;407;g7efc27f06c_0_246: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c72a1959f_0_1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99" name="Google Shape;99;g6c72a1959f_0_1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8%</a:t>
            </a:r>
            <a:endParaRPr/>
          </a:p>
        </p:txBody>
      </p:sp>
      <p:sp>
        <p:nvSpPr>
          <p:cNvPr id="100" name="Google Shape;100;g6c72a1959f_0_1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7115a85e05_1_1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7115a85e05_1_1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15" name="Google Shape;415;g7115a85e05_1_1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7115a85e05_1_35: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7115a85e05_1_35: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23" name="Google Shape;423;g7115a85e05_1_35: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7115a85e05_1_2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7115a85e05_1_2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31" name="Google Shape;431;g7115a85e05_1_2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7115a85e05_1_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7115a85e05_1_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39" name="Google Shape;439;g7115a85e05_1_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7115a85e05_1_1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7115a85e05_1_1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47" name="Google Shape;447;g7115a85e05_1_1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7115a85e05_1_4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7115a85e05_1_4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55" name="Google Shape;455;g7115a85e05_1_4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7115a85e05_1_5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7115a85e05_1_5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63" name="Google Shape;463;g7115a85e05_1_5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7118b6781e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7118b6781e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71" name="Google Shape;471;g7118b6781e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7118b6781e_0_1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7118b6781e_0_1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83" name="Google Shape;483;g7118b6781e_0_1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6df5f1f7d9_0_6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6df5f1f7d9_0_6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91" name="Google Shape;491;g6df5f1f7d9_0_6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70f9025bcc_0_5: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0f9025bcc_0_5: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9" name="Google Shape;109;g70f9025bcc_0_5: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7115a85e05_1_6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7115a85e05_1_6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99" name="Google Shape;499;g7115a85e05_1_6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6e04c95ca4_0_1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6e04c95ca4_0_1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07" name="Google Shape;507;g6e04c95ca4_0_1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7115a85e05_1_7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7115a85e05_1_7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16" name="Google Shape;516;g7115a85e05_1_7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6eccb87b09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6eccb87b09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24" name="Google Shape;524;g6eccb87b09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4a257d3f62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4a257d3f62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32" name="Google Shape;532;g4a257d3f62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7115a85e05_1_10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7115a85e05_1_10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41" name="Google Shape;541;g7115a85e05_1_10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7115a85e05_1_11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7115a85e05_1_11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50" name="Google Shape;550;g7115a85e05_1_11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7115a85e05_1_11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7115a85e05_1_11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58" name="Google Shape;558;g7115a85e05_1_11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7115a85e05_1_126: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7115a85e05_1_126: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67" name="Google Shape;567;g7115a85e05_1_126: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7115a85e05_1_13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7115a85e05_1_13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76" name="Google Shape;576;g7115a85e05_1_13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9e40697ae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9e40697ae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7" name="Google Shape;117;g49e40697ae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71283e0886_0_14: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71283e0886_0_14: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84" name="Google Shape;584;g71283e0886_0_14: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71283e0886_0_21: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71283e0886_0_21: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92" name="Google Shape;592;g71283e0886_0_21: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7115a85e05_1_14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7115a85e05_1_14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01" name="Google Shape;601;g7115a85e05_1_14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7115a85e05_1_8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7115a85e05_1_8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10" name="Google Shape;610;g7115a85e05_1_8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71283e0886_0_34: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71283e0886_0_34: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18" name="Google Shape;618;g71283e0886_0_34: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4da0682f7c_0_1: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4da0682f7c_0_1: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27" name="Google Shape;627;g4da0682f7c_0_1: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g4ca80e971e_0_1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4ca80e971e_0_1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35" name="Google Shape;635;g4ca80e971e_0_1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6f35e99d42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6f35e99d42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43" name="Google Shape;643;g6f35e99d42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4da0682f7c_1_2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4da0682f7c_1_2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52" name="Google Shape;652;g4da0682f7c_1_2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6df35d1a02_1_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6df35d1a02_1_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5" name="Google Shape;125;g6df35d1a02_1_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6df35d1a02_1_14: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6df35d1a02_1_14: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4" name="Google Shape;134;g6df35d1a02_1_14: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c74950ec3_1_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c74950ec3_1_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43" name="Google Shape;143;g6c74950ec3_1_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3" name="Shape 13"/>
        <p:cNvGrpSpPr/>
        <p:nvPr/>
      </p:nvGrpSpPr>
      <p:grpSpPr>
        <a:xfrm>
          <a:off x="0" y="0"/>
          <a:ext cx="0" cy="0"/>
          <a:chOff x="0" y="0"/>
          <a:chExt cx="0" cy="0"/>
        </a:xfrm>
      </p:grpSpPr>
      <p:cxnSp>
        <p:nvCxnSpPr>
          <p:cNvPr id="14" name="Google Shape;14;p2"/>
          <p:cNvCxnSpPr/>
          <p:nvPr/>
        </p:nvCxnSpPr>
        <p:spPr>
          <a:xfrm>
            <a:off x="990600" y="2286000"/>
            <a:ext cx="7162800" cy="0"/>
          </a:xfrm>
          <a:prstGeom prst="straightConnector1">
            <a:avLst/>
          </a:prstGeom>
          <a:noFill/>
          <a:ln cap="flat" cmpd="sng" w="15875">
            <a:solidFill>
              <a:srgbClr val="C0C0C0"/>
            </a:solidFill>
            <a:prstDash val="solid"/>
            <a:round/>
            <a:headEnd len="sm" w="sm" type="none"/>
            <a:tailEnd len="sm" w="sm" type="none"/>
          </a:ln>
        </p:spPr>
      </p:cxnSp>
      <p:cxnSp>
        <p:nvCxnSpPr>
          <p:cNvPr id="15" name="Google Shape;15;p2"/>
          <p:cNvCxnSpPr/>
          <p:nvPr/>
        </p:nvCxnSpPr>
        <p:spPr>
          <a:xfrm>
            <a:off x="990600" y="3657600"/>
            <a:ext cx="7162800" cy="0"/>
          </a:xfrm>
          <a:prstGeom prst="straightConnector1">
            <a:avLst/>
          </a:prstGeom>
          <a:noFill/>
          <a:ln cap="flat" cmpd="sng" w="15875">
            <a:solidFill>
              <a:srgbClr val="C0C0C0"/>
            </a:solidFill>
            <a:prstDash val="solid"/>
            <a:round/>
            <a:headEnd len="sm" w="sm" type="none"/>
            <a:tailEnd len="sm" w="sm" type="none"/>
          </a:ln>
        </p:spPr>
      </p:cxnSp>
      <p:sp>
        <p:nvSpPr>
          <p:cNvPr id="16" name="Google Shape;16;p2"/>
          <p:cNvSpPr txBox="1"/>
          <p:nvPr>
            <p:ph type="ctrTitle"/>
          </p:nvPr>
        </p:nvSpPr>
        <p:spPr>
          <a:xfrm>
            <a:off x="1028699" y="2548219"/>
            <a:ext cx="7086600" cy="841375"/>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1" i="0" sz="4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 name="Google Shape;17;p2"/>
          <p:cNvSpPr/>
          <p:nvPr/>
        </p:nvSpPr>
        <p:spPr>
          <a:xfrm>
            <a:off x="1028699" y="3930196"/>
            <a:ext cx="7086600"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200" u="none" cap="none" strike="noStrike">
                <a:solidFill>
                  <a:schemeClr val="dk1"/>
                </a:solidFill>
                <a:latin typeface="Arial"/>
                <a:ea typeface="Arial"/>
                <a:cs typeface="Arial"/>
                <a:sym typeface="Arial"/>
              </a:rPr>
              <a:t>Date</a:t>
            </a:r>
            <a:endParaRPr/>
          </a:p>
          <a:p>
            <a:pPr indent="0" lvl="0" marL="0" marR="0" rtl="0" algn="ctr">
              <a:spcBef>
                <a:spcPts val="0"/>
              </a:spcBef>
              <a:spcAft>
                <a:spcPts val="0"/>
              </a:spcAft>
              <a:buNone/>
            </a:pPr>
            <a:r>
              <a:t/>
            </a:r>
            <a:endParaRPr b="1" i="0" sz="32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i="0" lang="en-US" sz="3200" u="none" cap="none" strike="noStrike">
                <a:solidFill>
                  <a:schemeClr val="dk1"/>
                </a:solidFill>
                <a:latin typeface="Arial"/>
                <a:ea typeface="Arial"/>
                <a:cs typeface="Arial"/>
                <a:sym typeface="Arial"/>
              </a:rPr>
              <a:t>Presenter:</a:t>
            </a:r>
            <a:endParaRPr b="1" i="0" sz="3200" u="none" cap="none" strike="noStrike">
              <a:solidFill>
                <a:schemeClr val="dk1"/>
              </a:solidFill>
              <a:latin typeface="Arial"/>
              <a:ea typeface="Arial"/>
              <a:cs typeface="Arial"/>
              <a:sym typeface="Arial"/>
            </a:endParaRPr>
          </a:p>
        </p:txBody>
      </p:sp>
      <p:pic>
        <p:nvPicPr>
          <p:cNvPr id="18" name="Google Shape;18;p2"/>
          <p:cNvPicPr preferRelativeResize="0"/>
          <p:nvPr/>
        </p:nvPicPr>
        <p:blipFill rotWithShape="1">
          <a:blip r:embed="rId2">
            <a:alphaModFix/>
          </a:blip>
          <a:srcRect b="0" l="0" r="0" t="0"/>
          <a:stretch/>
        </p:blipFill>
        <p:spPr>
          <a:xfrm>
            <a:off x="2971800" y="938553"/>
            <a:ext cx="3124200" cy="117090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pics">
  <p:cSld name="Topics">
    <p:spTree>
      <p:nvGrpSpPr>
        <p:cNvPr id="19" name="Shape 19"/>
        <p:cNvGrpSpPr/>
        <p:nvPr/>
      </p:nvGrpSpPr>
      <p:grpSpPr>
        <a:xfrm>
          <a:off x="0" y="0"/>
          <a:ext cx="0" cy="0"/>
          <a:chOff x="0" y="0"/>
          <a:chExt cx="0" cy="0"/>
        </a:xfrm>
      </p:grpSpPr>
      <p:cxnSp>
        <p:nvCxnSpPr>
          <p:cNvPr id="20" name="Google Shape;20;p3"/>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21" name="Google Shape;21;p3"/>
          <p:cNvSpPr txBox="1"/>
          <p:nvPr>
            <p:ph idx="1" type="body"/>
          </p:nvPr>
        </p:nvSpPr>
        <p:spPr>
          <a:xfrm>
            <a:off x="1028700" y="1752600"/>
            <a:ext cx="7086600" cy="36576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360"/>
              </a:spcBef>
              <a:spcAft>
                <a:spcPts val="0"/>
              </a:spcAft>
              <a:buClr>
                <a:srgbClr val="6EA92C"/>
              </a:buClr>
              <a:buSzPts val="1800"/>
              <a:buFont typeface="Arial"/>
              <a:buChar char="•"/>
              <a:defRPr b="0" i="0" sz="1800" u="none" cap="none" strike="noStrike">
                <a:solidFill>
                  <a:srgbClr val="6EA92C"/>
                </a:solidFill>
                <a:latin typeface="Gill Sans"/>
                <a:ea typeface="Gill Sans"/>
                <a:cs typeface="Gill Sans"/>
                <a:sym typeface="Gill Sans"/>
              </a:defRPr>
            </a:lvl1pPr>
            <a:lvl2pPr indent="-342900" lvl="1" marL="914400" marR="0" rtl="0" algn="l">
              <a:spcBef>
                <a:spcPts val="360"/>
              </a:spcBef>
              <a:spcAft>
                <a:spcPts val="0"/>
              </a:spcAft>
              <a:buClr>
                <a:srgbClr val="004A80"/>
              </a:buClr>
              <a:buSzPts val="1800"/>
              <a:buFont typeface="Arial"/>
              <a:buChar char="»"/>
              <a:defRPr b="0" i="0" sz="18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2" name="Google Shape;22;p3"/>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3" name="Google Shape;23;p3"/>
          <p:cNvSpPr txBox="1"/>
          <p:nvPr>
            <p:ph idx="11" type="ftr"/>
          </p:nvPr>
        </p:nvSpPr>
        <p:spPr>
          <a:xfrm>
            <a:off x="755945" y="63246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4" name="Google Shape;24;p3"/>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25" name="Google Shape;25;p3"/>
          <p:cNvPicPr preferRelativeResize="0"/>
          <p:nvPr/>
        </p:nvPicPr>
        <p:blipFill rotWithShape="1">
          <a:blip r:embed="rId2">
            <a:alphaModFix/>
          </a:blip>
          <a:srcRect b="0" l="0" r="0" t="0"/>
          <a:stretch/>
        </p:blipFill>
        <p:spPr>
          <a:xfrm>
            <a:off x="6781800" y="481217"/>
            <a:ext cx="1905000" cy="7139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26" name="Shape 26"/>
        <p:cNvGrpSpPr/>
        <p:nvPr/>
      </p:nvGrpSpPr>
      <p:grpSpPr>
        <a:xfrm>
          <a:off x="0" y="0"/>
          <a:ext cx="0" cy="0"/>
          <a:chOff x="0" y="0"/>
          <a:chExt cx="0" cy="0"/>
        </a:xfrm>
      </p:grpSpPr>
      <p:sp>
        <p:nvSpPr>
          <p:cNvPr id="27" name="Google Shape;27;p4"/>
          <p:cNvSpPr txBox="1"/>
          <p:nvPr>
            <p:ph type="title"/>
          </p:nvPr>
        </p:nvSpPr>
        <p:spPr>
          <a:xfrm>
            <a:off x="628650" y="365125"/>
            <a:ext cx="7886700" cy="1325563"/>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8" name="Google Shape;28;p4"/>
          <p:cNvSpPr txBox="1"/>
          <p:nvPr>
            <p:ph idx="11" type="ftr"/>
          </p:nvPr>
        </p:nvSpPr>
        <p:spPr>
          <a:xfrm>
            <a:off x="3124200" y="64770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9" name="Google Shape;29;p4"/>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4"/>
          <p:cNvSpPr txBox="1"/>
          <p:nvPr>
            <p:ph idx="10" type="dt"/>
          </p:nvPr>
        </p:nvSpPr>
        <p:spPr>
          <a:xfrm>
            <a:off x="685800" y="64770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nopoly Cards w/o Subhead">
  <p:cSld name="Monopoly Cards w/o Subhead">
    <p:spTree>
      <p:nvGrpSpPr>
        <p:cNvPr id="31" name="Shape 31"/>
        <p:cNvGrpSpPr/>
        <p:nvPr/>
      </p:nvGrpSpPr>
      <p:grpSpPr>
        <a:xfrm>
          <a:off x="0" y="0"/>
          <a:ext cx="0" cy="0"/>
          <a:chOff x="0" y="0"/>
          <a:chExt cx="0" cy="0"/>
        </a:xfrm>
      </p:grpSpPr>
      <p:cxnSp>
        <p:nvCxnSpPr>
          <p:cNvPr id="32" name="Google Shape;32;p5"/>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33" name="Google Shape;33;p5"/>
          <p:cNvSpPr txBox="1"/>
          <p:nvPr>
            <p:ph idx="1" type="body"/>
          </p:nvPr>
        </p:nvSpPr>
        <p:spPr>
          <a:xfrm>
            <a:off x="457200" y="1535113"/>
            <a:ext cx="4038600" cy="598487"/>
          </a:xfrm>
          <a:prstGeom prst="rect">
            <a:avLst/>
          </a:prstGeom>
          <a:solidFill>
            <a:srgbClr val="215BAE"/>
          </a:solid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chemeClr val="lt1"/>
              </a:buClr>
              <a:buSzPts val="2000"/>
              <a:buFont typeface="Gill Sans"/>
              <a:buNone/>
              <a:defRPr b="1"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34" name="Google Shape;34;p5"/>
          <p:cNvSpPr txBox="1"/>
          <p:nvPr>
            <p:ph idx="2" type="body"/>
          </p:nvPr>
        </p:nvSpPr>
        <p:spPr>
          <a:xfrm>
            <a:off x="457200" y="2133600"/>
            <a:ext cx="4040188" cy="3951288"/>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35" name="Google Shape;35;p5"/>
          <p:cNvSpPr txBox="1"/>
          <p:nvPr>
            <p:ph idx="3" type="body"/>
          </p:nvPr>
        </p:nvSpPr>
        <p:spPr>
          <a:xfrm>
            <a:off x="4648200" y="2133600"/>
            <a:ext cx="4041775" cy="3951288"/>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36" name="Google Shape;36;p5"/>
          <p:cNvSpPr txBox="1"/>
          <p:nvPr>
            <p:ph idx="4" type="body"/>
          </p:nvPr>
        </p:nvSpPr>
        <p:spPr>
          <a:xfrm>
            <a:off x="4648200" y="1524000"/>
            <a:ext cx="4038600" cy="598487"/>
          </a:xfrm>
          <a:prstGeom prst="rect">
            <a:avLst/>
          </a:prstGeom>
          <a:solidFill>
            <a:srgbClr val="215BAE"/>
          </a:solid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chemeClr val="lt1"/>
              </a:buClr>
              <a:buSzPts val="2000"/>
              <a:buFont typeface="Gill Sans"/>
              <a:buNone/>
              <a:defRPr b="1"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37" name="Google Shape;37;p5"/>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8" name="Google Shape;38;p5"/>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39" name="Google Shape;39;p5"/>
          <p:cNvPicPr preferRelativeResize="0"/>
          <p:nvPr/>
        </p:nvPicPr>
        <p:blipFill rotWithShape="1">
          <a:blip r:embed="rId2">
            <a:alphaModFix/>
          </a:blip>
          <a:srcRect b="0" l="0" r="0" t="0"/>
          <a:stretch/>
        </p:blipFill>
        <p:spPr>
          <a:xfrm>
            <a:off x="6710362" y="609600"/>
            <a:ext cx="2200275" cy="533400"/>
          </a:xfrm>
          <a:prstGeom prst="rect">
            <a:avLst/>
          </a:prstGeom>
          <a:noFill/>
          <a:ln>
            <a:noFill/>
          </a:ln>
        </p:spPr>
      </p:pic>
      <p:sp>
        <p:nvSpPr>
          <p:cNvPr id="40" name="Google Shape;40;p5"/>
          <p:cNvSpPr txBox="1"/>
          <p:nvPr>
            <p:ph idx="11" type="ftr"/>
          </p:nvPr>
        </p:nvSpPr>
        <p:spPr>
          <a:xfrm>
            <a:off x="755945" y="63246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nopoly Cards w/ Subhead">
  <p:cSld name="Monopoly Cards w/ Subhead">
    <p:spTree>
      <p:nvGrpSpPr>
        <p:cNvPr id="41" name="Shape 41"/>
        <p:cNvGrpSpPr/>
        <p:nvPr/>
      </p:nvGrpSpPr>
      <p:grpSpPr>
        <a:xfrm>
          <a:off x="0" y="0"/>
          <a:ext cx="0" cy="0"/>
          <a:chOff x="0" y="0"/>
          <a:chExt cx="0" cy="0"/>
        </a:xfrm>
      </p:grpSpPr>
      <p:sp>
        <p:nvSpPr>
          <p:cNvPr id="42" name="Google Shape;42;p6"/>
          <p:cNvSpPr/>
          <p:nvPr/>
        </p:nvSpPr>
        <p:spPr>
          <a:xfrm>
            <a:off x="457200" y="2438400"/>
            <a:ext cx="4038600" cy="3657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43" name="Google Shape;43;p6"/>
          <p:cNvSpPr/>
          <p:nvPr/>
        </p:nvSpPr>
        <p:spPr>
          <a:xfrm>
            <a:off x="457200" y="1828800"/>
            <a:ext cx="4038600" cy="609600"/>
          </a:xfrm>
          <a:prstGeom prst="rect">
            <a:avLst/>
          </a:prstGeom>
          <a:solidFill>
            <a:srgbClr val="6EA92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cxnSp>
        <p:nvCxnSpPr>
          <p:cNvPr id="44" name="Google Shape;44;p6"/>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45" name="Google Shape;45;p6"/>
          <p:cNvSpPr/>
          <p:nvPr/>
        </p:nvSpPr>
        <p:spPr>
          <a:xfrm>
            <a:off x="4648200" y="1828800"/>
            <a:ext cx="4038600" cy="609600"/>
          </a:xfrm>
          <a:prstGeom prst="rect">
            <a:avLst/>
          </a:prstGeom>
          <a:solidFill>
            <a:srgbClr val="6EA92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46" name="Google Shape;46;p6"/>
          <p:cNvSpPr/>
          <p:nvPr/>
        </p:nvSpPr>
        <p:spPr>
          <a:xfrm>
            <a:off x="4648200" y="2438400"/>
            <a:ext cx="4038600" cy="3657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47" name="Google Shape;47;p6"/>
          <p:cNvSpPr txBox="1"/>
          <p:nvPr>
            <p:ph idx="1" type="body"/>
          </p:nvPr>
        </p:nvSpPr>
        <p:spPr>
          <a:xfrm>
            <a:off x="457200" y="1839913"/>
            <a:ext cx="4038600" cy="598487"/>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400"/>
              </a:spcBef>
              <a:spcAft>
                <a:spcPts val="0"/>
              </a:spcAft>
              <a:buClr>
                <a:schemeClr val="lt1"/>
              </a:buClr>
              <a:buSzPts val="2000"/>
              <a:buFont typeface="Gill Sans"/>
              <a:buNone/>
              <a:defRPr b="0"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48" name="Google Shape;48;p6"/>
          <p:cNvSpPr txBox="1"/>
          <p:nvPr>
            <p:ph idx="2" type="body"/>
          </p:nvPr>
        </p:nvSpPr>
        <p:spPr>
          <a:xfrm>
            <a:off x="457200" y="2438400"/>
            <a:ext cx="4040188" cy="36576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49" name="Google Shape;49;p6"/>
          <p:cNvSpPr txBox="1"/>
          <p:nvPr>
            <p:ph idx="3" type="body"/>
          </p:nvPr>
        </p:nvSpPr>
        <p:spPr>
          <a:xfrm>
            <a:off x="4648200" y="2438400"/>
            <a:ext cx="4041775" cy="36576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50" name="Google Shape;50;p6"/>
          <p:cNvSpPr txBox="1"/>
          <p:nvPr>
            <p:ph idx="4" type="body"/>
          </p:nvPr>
        </p:nvSpPr>
        <p:spPr>
          <a:xfrm>
            <a:off x="4648200" y="1828800"/>
            <a:ext cx="4038600" cy="598487"/>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400"/>
              </a:spcBef>
              <a:spcAft>
                <a:spcPts val="0"/>
              </a:spcAft>
              <a:buClr>
                <a:schemeClr val="lt1"/>
              </a:buClr>
              <a:buSzPts val="2000"/>
              <a:buFont typeface="Gill Sans"/>
              <a:buNone/>
              <a:defRPr b="0"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51" name="Google Shape;51;p6"/>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2" name="Google Shape;52;p6"/>
          <p:cNvSpPr txBox="1"/>
          <p:nvPr>
            <p:ph idx="5" type="body"/>
          </p:nvPr>
        </p:nvSpPr>
        <p:spPr>
          <a:xfrm>
            <a:off x="457200" y="1295400"/>
            <a:ext cx="82296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53" name="Google Shape;53;p6"/>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54" name="Google Shape;54;p6"/>
          <p:cNvPicPr preferRelativeResize="0"/>
          <p:nvPr/>
        </p:nvPicPr>
        <p:blipFill rotWithShape="1">
          <a:blip r:embed="rId2">
            <a:alphaModFix/>
          </a:blip>
          <a:srcRect b="0" l="0" r="0" t="0"/>
          <a:stretch/>
        </p:blipFill>
        <p:spPr>
          <a:xfrm>
            <a:off x="6710362" y="609600"/>
            <a:ext cx="2200275" cy="533400"/>
          </a:xfrm>
          <a:prstGeom prst="rect">
            <a:avLst/>
          </a:prstGeom>
          <a:noFill/>
          <a:ln>
            <a:noFill/>
          </a:ln>
        </p:spPr>
      </p:pic>
      <p:sp>
        <p:nvSpPr>
          <p:cNvPr id="55" name="Google Shape;55;p6"/>
          <p:cNvSpPr txBox="1"/>
          <p:nvPr>
            <p:ph idx="11" type="ftr"/>
          </p:nvPr>
        </p:nvSpPr>
        <p:spPr>
          <a:xfrm>
            <a:off x="755945" y="63246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Blank">
  <p:cSld name="Content Blank">
    <p:spTree>
      <p:nvGrpSpPr>
        <p:cNvPr id="56" name="Shape 56"/>
        <p:cNvGrpSpPr/>
        <p:nvPr/>
      </p:nvGrpSpPr>
      <p:grpSpPr>
        <a:xfrm>
          <a:off x="0" y="0"/>
          <a:ext cx="0" cy="0"/>
          <a:chOff x="0" y="0"/>
          <a:chExt cx="0" cy="0"/>
        </a:xfrm>
      </p:grpSpPr>
      <p:cxnSp>
        <p:nvCxnSpPr>
          <p:cNvPr id="57" name="Google Shape;57;p7"/>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58" name="Google Shape;58;p7"/>
          <p:cNvSpPr txBox="1"/>
          <p:nvPr>
            <p:ph idx="1" type="body"/>
          </p:nvPr>
        </p:nvSpPr>
        <p:spPr>
          <a:xfrm>
            <a:off x="857250" y="2133600"/>
            <a:ext cx="7429500" cy="3733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rgbClr val="6EA92C"/>
              </a:buClr>
              <a:buSzPts val="2400"/>
              <a:buFont typeface="Arial"/>
              <a:buNone/>
              <a:defRPr b="0" i="0" sz="2400" u="none" cap="none" strike="noStrike">
                <a:solidFill>
                  <a:srgbClr val="6EA92C"/>
                </a:solidFill>
                <a:latin typeface="Gill Sans"/>
                <a:ea typeface="Gill Sans"/>
                <a:cs typeface="Gill Sans"/>
                <a:sym typeface="Gill Sans"/>
              </a:defRPr>
            </a:lvl1pPr>
            <a:lvl2pPr indent="-381000" lvl="1" marL="914400" marR="0" rtl="0" algn="l">
              <a:spcBef>
                <a:spcPts val="480"/>
              </a:spcBef>
              <a:spcAft>
                <a:spcPts val="0"/>
              </a:spcAft>
              <a:buClr>
                <a:srgbClr val="004A80"/>
              </a:buClr>
              <a:buSzPts val="2400"/>
              <a:buFont typeface="Arial"/>
              <a:buChar char="»"/>
              <a:defRPr b="0" i="0" sz="24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59" name="Google Shape;59;p7"/>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32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0" name="Google Shape;60;p7"/>
          <p:cNvSpPr txBox="1"/>
          <p:nvPr>
            <p:ph idx="2" type="body"/>
          </p:nvPr>
        </p:nvSpPr>
        <p:spPr>
          <a:xfrm>
            <a:off x="457200" y="1295400"/>
            <a:ext cx="82296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61" name="Google Shape;61;p7"/>
          <p:cNvSpPr txBox="1"/>
          <p:nvPr>
            <p:ph idx="12" type="sldNum"/>
          </p:nvPr>
        </p:nvSpPr>
        <p:spPr>
          <a:xfrm>
            <a:off x="7848600" y="6248400"/>
            <a:ext cx="6096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62" name="Google Shape;62;p7"/>
          <p:cNvPicPr preferRelativeResize="0"/>
          <p:nvPr/>
        </p:nvPicPr>
        <p:blipFill rotWithShape="1">
          <a:blip r:embed="rId2">
            <a:alphaModFix/>
          </a:blip>
          <a:srcRect b="0" l="0" r="0" t="0"/>
          <a:stretch/>
        </p:blipFill>
        <p:spPr>
          <a:xfrm>
            <a:off x="6710362" y="609600"/>
            <a:ext cx="2200275" cy="533400"/>
          </a:xfrm>
          <a:prstGeom prst="rect">
            <a:avLst/>
          </a:prstGeom>
          <a:noFill/>
          <a:ln>
            <a:noFill/>
          </a:ln>
        </p:spPr>
      </p:pic>
      <p:sp>
        <p:nvSpPr>
          <p:cNvPr id="63" name="Google Shape;63;p7"/>
          <p:cNvSpPr txBox="1"/>
          <p:nvPr>
            <p:ph idx="11" type="ftr"/>
          </p:nvPr>
        </p:nvSpPr>
        <p:spPr>
          <a:xfrm>
            <a:off x="755945" y="63246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Bullets">
  <p:cSld name="Content + Bullets">
    <p:spTree>
      <p:nvGrpSpPr>
        <p:cNvPr id="64" name="Shape 64"/>
        <p:cNvGrpSpPr/>
        <p:nvPr/>
      </p:nvGrpSpPr>
      <p:grpSpPr>
        <a:xfrm>
          <a:off x="0" y="0"/>
          <a:ext cx="0" cy="0"/>
          <a:chOff x="0" y="0"/>
          <a:chExt cx="0" cy="0"/>
        </a:xfrm>
      </p:grpSpPr>
      <p:cxnSp>
        <p:nvCxnSpPr>
          <p:cNvPr id="65" name="Google Shape;65;p8"/>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66" name="Google Shape;66;p8"/>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7" name="Google Shape;67;p8"/>
          <p:cNvSpPr txBox="1"/>
          <p:nvPr>
            <p:ph idx="1" type="body"/>
          </p:nvPr>
        </p:nvSpPr>
        <p:spPr>
          <a:xfrm>
            <a:off x="457200" y="1295400"/>
            <a:ext cx="82296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68" name="Google Shape;68;p8"/>
          <p:cNvSpPr txBox="1"/>
          <p:nvPr>
            <p:ph idx="2" type="body"/>
          </p:nvPr>
        </p:nvSpPr>
        <p:spPr>
          <a:xfrm>
            <a:off x="609600" y="1905001"/>
            <a:ext cx="7924800" cy="43434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42900" lvl="2" marL="13716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3pPr>
            <a:lvl4pPr indent="-342900" lvl="3" marL="18288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4pPr>
            <a:lvl5pPr indent="-342900" lvl="4" marL="22860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69" name="Google Shape;69;p8"/>
          <p:cNvSpPr txBox="1"/>
          <p:nvPr>
            <p:ph idx="11" type="ftr"/>
          </p:nvPr>
        </p:nvSpPr>
        <p:spPr>
          <a:xfrm>
            <a:off x="609600" y="64008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70" name="Google Shape;70;p8"/>
          <p:cNvSpPr txBox="1"/>
          <p:nvPr>
            <p:ph idx="12" type="sldNum"/>
          </p:nvPr>
        </p:nvSpPr>
        <p:spPr>
          <a:xfrm>
            <a:off x="7162800" y="6553200"/>
            <a:ext cx="12954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71" name="Google Shape;71;p8"/>
          <p:cNvPicPr preferRelativeResize="0"/>
          <p:nvPr/>
        </p:nvPicPr>
        <p:blipFill rotWithShape="1">
          <a:blip r:embed="rId2">
            <a:alphaModFix/>
          </a:blip>
          <a:srcRect b="0" l="0" r="0" t="0"/>
          <a:stretch/>
        </p:blipFill>
        <p:spPr>
          <a:xfrm>
            <a:off x="6710362" y="609600"/>
            <a:ext cx="2200275" cy="533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1" type="ftr"/>
          </p:nvPr>
        </p:nvSpPr>
        <p:spPr>
          <a:xfrm>
            <a:off x="3124200" y="64770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1" name="Google Shape;11;p1"/>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12" name="Google Shape;12;p1"/>
          <p:cNvSpPr txBox="1"/>
          <p:nvPr>
            <p:ph idx="10" type="dt"/>
          </p:nvPr>
        </p:nvSpPr>
        <p:spPr>
          <a:xfrm>
            <a:off x="685800" y="64770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71.pn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washingtonpost.com/politics/2020/03/09/this-is-biggest-oil-price-crash-decades-that-may-not-be-great-us-economy/"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resilience.org/stories/2018-05-24/a-100-renewable-grid-isnt-just-feasible-its-already-happening/"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5.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40.png"/><Relationship Id="rId5"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47.png"/><Relationship Id="rId5" Type="http://schemas.openxmlformats.org/officeDocument/2006/relationships/image" Target="../media/image43.png"/><Relationship Id="rId6"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www.climatecouncil.org.au/11-countries-leading-the-charge-on-renewable-energy/" TargetMode="External"/><Relationship Id="rId4" Type="http://schemas.openxmlformats.org/officeDocument/2006/relationships/hyperlink" Target="https://www.cnbc.com/2019/12/05/renewable-energy-which-countries-are-leading-the-clean-energy-race.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0.png"/><Relationship Id="rId4" Type="http://schemas.openxmlformats.org/officeDocument/2006/relationships/image" Target="../media/image51.png"/><Relationship Id="rId5" Type="http://schemas.openxmlformats.org/officeDocument/2006/relationships/image" Target="../media/image58.png"/><Relationship Id="rId6" Type="http://schemas.openxmlformats.org/officeDocument/2006/relationships/image" Target="../media/image57.png"/><Relationship Id="rId7"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www.nationalgeographic.org/game/national-geographic-energy/" TargetMode="External"/><Relationship Id="rId4" Type="http://schemas.openxmlformats.org/officeDocument/2006/relationships/hyperlink" Target="https://www.smithsonianmag.com/innovation/interactive-mapping-renewable-energy-around-world-180947914/" TargetMode="External"/><Relationship Id="rId5" Type="http://schemas.openxmlformats.org/officeDocument/2006/relationships/hyperlink" Target="https://climatekids.nasa.gov/power-up/"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www.econedlink.org/resources/blowing-in-the-wind/" TargetMode="External"/><Relationship Id="rId4" Type="http://schemas.openxmlformats.org/officeDocument/2006/relationships/hyperlink" Target="https://www.econedlink.org/resources/fewer-watts-and-fatter-wallets/" TargetMode="External"/><Relationship Id="rId5"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www.forbes.com/sites/andystone/2019/04/30/clean-energy-is-an-investment-not-a-cost/#7dcf88c83c82" TargetMode="External"/><Relationship Id="rId4" Type="http://schemas.openxmlformats.org/officeDocument/2006/relationships/hyperlink" Target="https://fortune.com/2019/07/02/renewable-solar-wind-energy-investment/" TargetMode="External"/><Relationship Id="rId5" Type="http://schemas.openxmlformats.org/officeDocument/2006/relationships/hyperlink" Target="https://economictimes.indiatimes.com/small-biz/productline/power-generation/global-investment-in-renewable-energy-to-triple-this-decade-says-un/articleshow/71006320.cms?from=mdr"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s://learning.blogs.nytimes.com/2016/03/23/demography-is-destiny-teaching-about-cause-and-effect-with-global-population-trends/" TargetMode="External"/><Relationship Id="rId4" Type="http://schemas.openxmlformats.org/officeDocument/2006/relationships/hyperlink" Target="https://www.nytimes.com/2015/06/01/us/the-unrealized-horrors-of-population-explosion.html" TargetMode="External"/><Relationship Id="rId5" Type="http://schemas.openxmlformats.org/officeDocument/2006/relationships/hyperlink" Target="https://www.worldof7billion.org/teacher-resources/high-school-activities/" TargetMode="External"/><Relationship Id="rId6" Type="http://schemas.openxmlformats.org/officeDocument/2006/relationships/hyperlink" Target="https://worldpopulationhistory.org/teachers-resources/" TargetMode="External"/><Relationship Id="rId7" Type="http://schemas.openxmlformats.org/officeDocument/2006/relationships/hyperlink" Target="https://www.youtube.com/watch?v=xAXLZ8A6L-A" TargetMode="External"/><Relationship Id="rId8" Type="http://schemas.openxmlformats.org/officeDocument/2006/relationships/hyperlink" Target="https://www.prb.org/humanpopula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docs.google.com/document/d/1Iae51lKxX2oB4cRxccWHrT99M-6O075-8M5dbAOO_Ms/edit?usp=sharing" TargetMode="Externa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docs.google.com/document/d/1A0cB2UJ5fbRJXkyjnESQcnylGpUSvQZ1tTYFo7RMLDU/edit?usp=sharin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docs.google.com/document/d/1B43XdCp83VIg2EuB8TVAxenbOGnYs-uDvbt1wzRI9jI/edit?usp=sharing" TargetMode="External"/><Relationship Id="rId4" Type="http://schemas.openxmlformats.org/officeDocument/2006/relationships/hyperlink" Target="https://docs.google.com/document/d/1gEt8K_5kgJBb852bblAR3Veqh5Oc55oSLsO1teGkqrs/edit?usp=sharing" TargetMode="External"/><Relationship Id="rId5"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www.nwabr.org/sites/default/files/SocSem.pdf" TargetMode="Externa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gofossilfree.org/divestment/what-is-fossil-fuel-divestment/" TargetMode="External"/><Relationship Id="rId4" Type="http://schemas.openxmlformats.org/officeDocument/2006/relationships/hyperlink" Target="https://www.newyorker.com/news/dispatch/the-divestment-movement-to-combat-climate-change-is-all-grown-up" TargetMode="External"/><Relationship Id="rId5" Type="http://schemas.openxmlformats.org/officeDocument/2006/relationships/hyperlink" Target="https://www.theguardian.com/commentisfree/2018/dec/16/divestment-fossil-fuel-industry-trillions-dollars-investments-carbon" TargetMode="External"/><Relationship Id="rId6" Type="http://schemas.openxmlformats.org/officeDocument/2006/relationships/hyperlink" Target="https://www.commondreams.org/news/2019/09/09/people-power-winning-fossil-fuel-divestment-movement-celebrates-11-trillion"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docs.google.com/document/d/1SobKw24ad44vSDpHTYJWCNkJJ1yajMC0bjA8CgO_i1o/edit?usp=sharing" TargetMode="Externa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hyperlink" Target="mailto:opderbeckt@waldwickschools.org" TargetMode="Externa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worldometers.info/world-populatio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9"/>
          <p:cNvSpPr txBox="1"/>
          <p:nvPr>
            <p:ph type="ctrTitle"/>
          </p:nvPr>
        </p:nvSpPr>
        <p:spPr>
          <a:xfrm>
            <a:off x="1028699" y="2413744"/>
            <a:ext cx="7086600" cy="841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t>Investing in the Future with Renewable Energy</a:t>
            </a:r>
            <a:endParaRPr b="1" i="0" sz="3600" u="none" cap="none" strike="noStrike">
              <a:solidFill>
                <a:srgbClr val="004A80"/>
              </a:solidFill>
              <a:latin typeface="Gill Sans"/>
              <a:ea typeface="Gill Sans"/>
              <a:cs typeface="Gill Sans"/>
              <a:sym typeface="Gill Sans"/>
            </a:endParaRPr>
          </a:p>
        </p:txBody>
      </p:sp>
      <p:sp>
        <p:nvSpPr>
          <p:cNvPr id="77" name="Google Shape;77;p9"/>
          <p:cNvSpPr txBox="1"/>
          <p:nvPr/>
        </p:nvSpPr>
        <p:spPr>
          <a:xfrm>
            <a:off x="5661875" y="4011800"/>
            <a:ext cx="3319500" cy="11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3/11/20</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Theodore Opderbeck</a:t>
            </a:r>
            <a:endParaRPr sz="2000"/>
          </a:p>
        </p:txBody>
      </p:sp>
      <p:pic>
        <p:nvPicPr>
          <p:cNvPr id="78" name="Google Shape;78;p9"/>
          <p:cNvPicPr preferRelativeResize="0"/>
          <p:nvPr/>
        </p:nvPicPr>
        <p:blipFill>
          <a:blip r:embed="rId3">
            <a:alphaModFix/>
          </a:blip>
          <a:stretch>
            <a:fillRect/>
          </a:stretch>
        </p:blipFill>
        <p:spPr>
          <a:xfrm>
            <a:off x="339925" y="4098725"/>
            <a:ext cx="2973774" cy="2231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1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55" name="Google Shape;155;p18"/>
          <p:cNvPicPr preferRelativeResize="0"/>
          <p:nvPr/>
        </p:nvPicPr>
        <p:blipFill>
          <a:blip r:embed="rId3">
            <a:alphaModFix/>
          </a:blip>
          <a:stretch>
            <a:fillRect/>
          </a:stretch>
        </p:blipFill>
        <p:spPr>
          <a:xfrm>
            <a:off x="350175" y="1576725"/>
            <a:ext cx="8443651" cy="3963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19"/>
          <p:cNvSpPr txBox="1"/>
          <p:nvPr>
            <p:ph idx="1" type="body"/>
          </p:nvPr>
        </p:nvSpPr>
        <p:spPr>
          <a:xfrm>
            <a:off x="457200" y="1352475"/>
            <a:ext cx="7658100" cy="2692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274E13"/>
                </a:solidFill>
              </a:rPr>
              <a:t>Coal </a:t>
            </a:r>
            <a:r>
              <a:rPr lang="en-US">
                <a:solidFill>
                  <a:srgbClr val="274E13"/>
                </a:solidFill>
              </a:rPr>
              <a:t> - solid, carbonized remains of ancient organisms</a:t>
            </a:r>
            <a:endParaRPr>
              <a:solidFill>
                <a:srgbClr val="274E13"/>
              </a:solidFill>
            </a:endParaRPr>
          </a:p>
          <a:p>
            <a:pPr indent="0" lvl="0" marL="0" rtl="0" algn="l">
              <a:spcBef>
                <a:spcPts val="360"/>
              </a:spcBef>
              <a:spcAft>
                <a:spcPts val="0"/>
              </a:spcAft>
              <a:buNone/>
            </a:pPr>
            <a:r>
              <a:t/>
            </a:r>
            <a:endParaRPr>
              <a:solidFill>
                <a:srgbClr val="274E13"/>
              </a:solidFill>
            </a:endParaRPr>
          </a:p>
          <a:p>
            <a:pPr indent="-342900" lvl="0" marL="457200" rtl="0" algn="l">
              <a:spcBef>
                <a:spcPts val="360"/>
              </a:spcBef>
              <a:spcAft>
                <a:spcPts val="0"/>
              </a:spcAft>
              <a:buClr>
                <a:srgbClr val="274E13"/>
              </a:buClr>
              <a:buSzPts val="1800"/>
              <a:buChar char="•"/>
            </a:pPr>
            <a:r>
              <a:rPr lang="en-US">
                <a:solidFill>
                  <a:srgbClr val="274E13"/>
                </a:solidFill>
              </a:rPr>
              <a:t>Advantages - cheap, readily available, extractable</a:t>
            </a:r>
            <a:endParaRPr>
              <a:solidFill>
                <a:srgbClr val="274E13"/>
              </a:solidFill>
            </a:endParaRPr>
          </a:p>
          <a:p>
            <a:pPr indent="-342900" lvl="0" marL="457200" rtl="0" algn="l">
              <a:spcBef>
                <a:spcPts val="0"/>
              </a:spcBef>
              <a:spcAft>
                <a:spcPts val="0"/>
              </a:spcAft>
              <a:buClr>
                <a:srgbClr val="274E13"/>
              </a:buClr>
              <a:buSzPts val="1800"/>
              <a:buChar char="•"/>
            </a:pPr>
            <a:r>
              <a:rPr lang="en-US">
                <a:solidFill>
                  <a:srgbClr val="274E13"/>
                </a:solidFill>
              </a:rPr>
              <a:t>Disadvantages - dangerous to mine, toxic pollution, carbon dioxide emissions</a:t>
            </a:r>
            <a:endParaRPr>
              <a:solidFill>
                <a:srgbClr val="274E13"/>
              </a:solidFill>
            </a:endParaRPr>
          </a:p>
          <a:p>
            <a:pPr indent="0" lvl="0" marL="457200" rtl="0" algn="l">
              <a:spcBef>
                <a:spcPts val="360"/>
              </a:spcBef>
              <a:spcAft>
                <a:spcPts val="0"/>
              </a:spcAft>
              <a:buNone/>
            </a:pPr>
            <a:r>
              <a:t/>
            </a:r>
            <a:endParaRPr>
              <a:solidFill>
                <a:srgbClr val="274E13"/>
              </a:solidFill>
            </a:endParaRPr>
          </a:p>
          <a:p>
            <a:pPr indent="0" lvl="0" marL="0" rtl="0" algn="l">
              <a:spcBef>
                <a:spcPts val="360"/>
              </a:spcBef>
              <a:spcAft>
                <a:spcPts val="0"/>
              </a:spcAft>
              <a:buNone/>
            </a:pPr>
            <a:r>
              <a:rPr lang="en-US">
                <a:solidFill>
                  <a:srgbClr val="274E13"/>
                </a:solidFill>
              </a:rPr>
              <a:t>“Clean Coal” - capturing carbon emissions from burning coal and storing them under them under the earth.   CCS - Carbon capture and storage.</a:t>
            </a:r>
            <a:endParaRPr>
              <a:solidFill>
                <a:srgbClr val="274E13"/>
              </a:solidFill>
            </a:endParaRPr>
          </a:p>
          <a:p>
            <a:pPr indent="0" lvl="0" marL="0" rtl="0" algn="l">
              <a:spcBef>
                <a:spcPts val="360"/>
              </a:spcBef>
              <a:spcAft>
                <a:spcPts val="0"/>
              </a:spcAft>
              <a:buNone/>
            </a:pPr>
            <a:r>
              <a:t/>
            </a:r>
            <a:endParaRPr>
              <a:solidFill>
                <a:srgbClr val="274E13"/>
              </a:solidFill>
            </a:endParaRPr>
          </a:p>
        </p:txBody>
      </p:sp>
      <p:sp>
        <p:nvSpPr>
          <p:cNvPr id="162" name="Google Shape;162;p1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Non Renewable Energy Sources</a:t>
            </a:r>
            <a:endParaRPr/>
          </a:p>
        </p:txBody>
      </p:sp>
      <p:sp>
        <p:nvSpPr>
          <p:cNvPr id="163" name="Google Shape;163;p1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64" name="Google Shape;164;p19"/>
          <p:cNvPicPr preferRelativeResize="0"/>
          <p:nvPr/>
        </p:nvPicPr>
        <p:blipFill>
          <a:blip r:embed="rId3">
            <a:alphaModFix/>
          </a:blip>
          <a:stretch>
            <a:fillRect/>
          </a:stretch>
        </p:blipFill>
        <p:spPr>
          <a:xfrm>
            <a:off x="313150" y="4473775"/>
            <a:ext cx="2766877" cy="1562100"/>
          </a:xfrm>
          <a:prstGeom prst="rect">
            <a:avLst/>
          </a:prstGeom>
          <a:noFill/>
          <a:ln>
            <a:noFill/>
          </a:ln>
        </p:spPr>
      </p:pic>
      <p:pic>
        <p:nvPicPr>
          <p:cNvPr id="165" name="Google Shape;165;p19"/>
          <p:cNvPicPr preferRelativeResize="0"/>
          <p:nvPr/>
        </p:nvPicPr>
        <p:blipFill>
          <a:blip r:embed="rId4">
            <a:alphaModFix/>
          </a:blip>
          <a:stretch>
            <a:fillRect/>
          </a:stretch>
        </p:blipFill>
        <p:spPr>
          <a:xfrm>
            <a:off x="3250140" y="4511275"/>
            <a:ext cx="2643725" cy="1487101"/>
          </a:xfrm>
          <a:prstGeom prst="rect">
            <a:avLst/>
          </a:prstGeom>
          <a:noFill/>
          <a:ln>
            <a:noFill/>
          </a:ln>
        </p:spPr>
      </p:pic>
      <p:pic>
        <p:nvPicPr>
          <p:cNvPr id="166" name="Google Shape;166;p19"/>
          <p:cNvPicPr preferRelativeResize="0"/>
          <p:nvPr/>
        </p:nvPicPr>
        <p:blipFill>
          <a:blip r:embed="rId5">
            <a:alphaModFix/>
          </a:blip>
          <a:stretch>
            <a:fillRect/>
          </a:stretch>
        </p:blipFill>
        <p:spPr>
          <a:xfrm>
            <a:off x="6102084" y="4479788"/>
            <a:ext cx="2356119" cy="15620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0"/>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Non Renewable Energy Sources</a:t>
            </a:r>
            <a:endParaRPr/>
          </a:p>
        </p:txBody>
      </p:sp>
      <p:sp>
        <p:nvSpPr>
          <p:cNvPr id="173" name="Google Shape;173;p2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4" name="Google Shape;174;p20"/>
          <p:cNvPicPr preferRelativeResize="0"/>
          <p:nvPr/>
        </p:nvPicPr>
        <p:blipFill>
          <a:blip r:embed="rId3">
            <a:alphaModFix/>
          </a:blip>
          <a:stretch>
            <a:fillRect/>
          </a:stretch>
        </p:blipFill>
        <p:spPr>
          <a:xfrm>
            <a:off x="419100" y="1492150"/>
            <a:ext cx="8305800" cy="42329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82" name="Google Shape;182;p21"/>
          <p:cNvPicPr preferRelativeResize="0"/>
          <p:nvPr/>
        </p:nvPicPr>
        <p:blipFill>
          <a:blip r:embed="rId3">
            <a:alphaModFix/>
          </a:blip>
          <a:stretch>
            <a:fillRect/>
          </a:stretch>
        </p:blipFill>
        <p:spPr>
          <a:xfrm>
            <a:off x="1111725" y="1408900"/>
            <a:ext cx="6081724" cy="506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2"/>
          <p:cNvSpPr txBox="1"/>
          <p:nvPr>
            <p:ph idx="1" type="body"/>
          </p:nvPr>
        </p:nvSpPr>
        <p:spPr>
          <a:xfrm>
            <a:off x="200900" y="1117475"/>
            <a:ext cx="7658100" cy="33699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274E13"/>
                </a:solidFill>
              </a:rPr>
              <a:t>Petroleum</a:t>
            </a:r>
            <a:r>
              <a:rPr lang="en-US">
                <a:solidFill>
                  <a:srgbClr val="274E13"/>
                </a:solidFill>
              </a:rPr>
              <a:t> - liquid fossil fuel typically trapped under rock formations</a:t>
            </a:r>
            <a:endParaRPr>
              <a:solidFill>
                <a:srgbClr val="274E13"/>
              </a:solidFill>
            </a:endParaRPr>
          </a:p>
          <a:p>
            <a:pPr indent="-342900" lvl="0" marL="457200" rtl="0" algn="l">
              <a:spcBef>
                <a:spcPts val="360"/>
              </a:spcBef>
              <a:spcAft>
                <a:spcPts val="0"/>
              </a:spcAft>
              <a:buClr>
                <a:srgbClr val="274E13"/>
              </a:buClr>
              <a:buSzPts val="1800"/>
              <a:buChar char="•"/>
            </a:pPr>
            <a:r>
              <a:rPr lang="en-US">
                <a:solidFill>
                  <a:srgbClr val="274E13"/>
                </a:solidFill>
              </a:rPr>
              <a:t>Half the world’s petroleum is refined into gasoline, also heating oil, petrochemicals</a:t>
            </a:r>
            <a:endParaRPr>
              <a:solidFill>
                <a:srgbClr val="274E13"/>
              </a:solidFill>
            </a:endParaRPr>
          </a:p>
          <a:p>
            <a:pPr indent="-342900" lvl="0" marL="457200" rtl="0" algn="l">
              <a:spcBef>
                <a:spcPts val="0"/>
              </a:spcBef>
              <a:spcAft>
                <a:spcPts val="0"/>
              </a:spcAft>
              <a:buClr>
                <a:srgbClr val="274E13"/>
              </a:buClr>
              <a:buSzPts val="1800"/>
              <a:buChar char="•"/>
            </a:pPr>
            <a:r>
              <a:rPr lang="en-US">
                <a:solidFill>
                  <a:srgbClr val="274E13"/>
                </a:solidFill>
              </a:rPr>
              <a:t>Half is refined into materials used in products (asphalt, plastics, lubricants, tires, inks, etc,)</a:t>
            </a:r>
            <a:endParaRPr>
              <a:solidFill>
                <a:srgbClr val="274E13"/>
              </a:solidFill>
            </a:endParaRPr>
          </a:p>
          <a:p>
            <a:pPr indent="0" lvl="0" marL="0" rtl="0" algn="l">
              <a:spcBef>
                <a:spcPts val="360"/>
              </a:spcBef>
              <a:spcAft>
                <a:spcPts val="0"/>
              </a:spcAft>
              <a:buNone/>
            </a:pPr>
            <a:r>
              <a:t/>
            </a:r>
            <a:endParaRPr>
              <a:solidFill>
                <a:srgbClr val="274E13"/>
              </a:solidFill>
            </a:endParaRPr>
          </a:p>
          <a:p>
            <a:pPr indent="0" lvl="0" marL="0" rtl="0" algn="l">
              <a:spcBef>
                <a:spcPts val="360"/>
              </a:spcBef>
              <a:spcAft>
                <a:spcPts val="0"/>
              </a:spcAft>
              <a:buNone/>
            </a:pPr>
            <a:r>
              <a:rPr lang="en-US">
                <a:solidFill>
                  <a:srgbClr val="274E13"/>
                </a:solidFill>
              </a:rPr>
              <a:t>Advantages: relatively inexpensive to extract, reliable, transportable, easy to contain</a:t>
            </a:r>
            <a:endParaRPr>
              <a:solidFill>
                <a:srgbClr val="274E13"/>
              </a:solidFill>
            </a:endParaRPr>
          </a:p>
          <a:p>
            <a:pPr indent="0" lvl="0" marL="0" rtl="0" algn="l">
              <a:spcBef>
                <a:spcPts val="360"/>
              </a:spcBef>
              <a:spcAft>
                <a:spcPts val="0"/>
              </a:spcAft>
              <a:buNone/>
            </a:pPr>
            <a:r>
              <a:t/>
            </a:r>
            <a:endParaRPr>
              <a:solidFill>
                <a:srgbClr val="274E13"/>
              </a:solidFill>
            </a:endParaRPr>
          </a:p>
          <a:p>
            <a:pPr indent="0" lvl="0" marL="0" rtl="0" algn="l">
              <a:spcBef>
                <a:spcPts val="360"/>
              </a:spcBef>
              <a:spcAft>
                <a:spcPts val="0"/>
              </a:spcAft>
              <a:buNone/>
            </a:pPr>
            <a:r>
              <a:rPr lang="en-US">
                <a:solidFill>
                  <a:srgbClr val="274E13"/>
                </a:solidFill>
              </a:rPr>
              <a:t>Disadvantages:  environmental pollution, carbon emissions, oil spills, explosions, unstable global price fluctuations.</a:t>
            </a:r>
            <a:endParaRPr>
              <a:solidFill>
                <a:srgbClr val="274E13"/>
              </a:solidFill>
            </a:endParaRPr>
          </a:p>
          <a:p>
            <a:pPr indent="0" lvl="0" marL="0" rtl="0" algn="l">
              <a:spcBef>
                <a:spcPts val="360"/>
              </a:spcBef>
              <a:spcAft>
                <a:spcPts val="0"/>
              </a:spcAft>
              <a:buNone/>
            </a:pPr>
            <a:r>
              <a:t/>
            </a:r>
            <a:endParaRPr>
              <a:solidFill>
                <a:srgbClr val="274E13"/>
              </a:solidFill>
            </a:endParaRPr>
          </a:p>
        </p:txBody>
      </p:sp>
      <p:sp>
        <p:nvSpPr>
          <p:cNvPr id="189" name="Google Shape;189;p22"/>
          <p:cNvSpPr txBox="1"/>
          <p:nvPr>
            <p:ph type="title"/>
          </p:nvPr>
        </p:nvSpPr>
        <p:spPr>
          <a:xfrm>
            <a:off x="401825" y="507875"/>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Non Renewable Energy Sources</a:t>
            </a:r>
            <a:endParaRPr/>
          </a:p>
        </p:txBody>
      </p:sp>
      <p:sp>
        <p:nvSpPr>
          <p:cNvPr id="190" name="Google Shape;190;p2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91" name="Google Shape;191;p22"/>
          <p:cNvPicPr preferRelativeResize="0"/>
          <p:nvPr/>
        </p:nvPicPr>
        <p:blipFill>
          <a:blip r:embed="rId3">
            <a:alphaModFix/>
          </a:blip>
          <a:stretch>
            <a:fillRect/>
          </a:stretch>
        </p:blipFill>
        <p:spPr>
          <a:xfrm>
            <a:off x="98800" y="4674325"/>
            <a:ext cx="2958527" cy="1972351"/>
          </a:xfrm>
          <a:prstGeom prst="rect">
            <a:avLst/>
          </a:prstGeom>
          <a:noFill/>
          <a:ln>
            <a:noFill/>
          </a:ln>
        </p:spPr>
      </p:pic>
      <p:pic>
        <p:nvPicPr>
          <p:cNvPr id="192" name="Google Shape;192;p22"/>
          <p:cNvPicPr preferRelativeResize="0"/>
          <p:nvPr/>
        </p:nvPicPr>
        <p:blipFill>
          <a:blip r:embed="rId4">
            <a:alphaModFix/>
          </a:blip>
          <a:stretch>
            <a:fillRect/>
          </a:stretch>
        </p:blipFill>
        <p:spPr>
          <a:xfrm>
            <a:off x="3097027" y="4674325"/>
            <a:ext cx="2949949" cy="1965186"/>
          </a:xfrm>
          <a:prstGeom prst="rect">
            <a:avLst/>
          </a:prstGeom>
          <a:noFill/>
          <a:ln>
            <a:noFill/>
          </a:ln>
        </p:spPr>
      </p:pic>
      <p:pic>
        <p:nvPicPr>
          <p:cNvPr id="193" name="Google Shape;193;p22"/>
          <p:cNvPicPr preferRelativeResize="0"/>
          <p:nvPr/>
        </p:nvPicPr>
        <p:blipFill>
          <a:blip r:embed="rId5">
            <a:alphaModFix/>
          </a:blip>
          <a:stretch>
            <a:fillRect/>
          </a:stretch>
        </p:blipFill>
        <p:spPr>
          <a:xfrm>
            <a:off x="6268625" y="4883825"/>
            <a:ext cx="2061576" cy="1546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1" name="Google Shape;201;p23"/>
          <p:cNvPicPr preferRelativeResize="0"/>
          <p:nvPr/>
        </p:nvPicPr>
        <p:blipFill>
          <a:blip r:embed="rId3">
            <a:alphaModFix/>
          </a:blip>
          <a:stretch>
            <a:fillRect/>
          </a:stretch>
        </p:blipFill>
        <p:spPr>
          <a:xfrm>
            <a:off x="339925" y="1700963"/>
            <a:ext cx="8588550" cy="4294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9" name="Google Shape;209;p24"/>
          <p:cNvPicPr preferRelativeResize="0"/>
          <p:nvPr/>
        </p:nvPicPr>
        <p:blipFill>
          <a:blip r:embed="rId3">
            <a:alphaModFix/>
          </a:blip>
          <a:stretch>
            <a:fillRect/>
          </a:stretch>
        </p:blipFill>
        <p:spPr>
          <a:xfrm>
            <a:off x="956075" y="1090325"/>
            <a:ext cx="6172200" cy="5486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17" name="Google Shape;217;p25"/>
          <p:cNvPicPr preferRelativeResize="0"/>
          <p:nvPr/>
        </p:nvPicPr>
        <p:blipFill>
          <a:blip r:embed="rId3">
            <a:alphaModFix/>
          </a:blip>
          <a:stretch>
            <a:fillRect/>
          </a:stretch>
        </p:blipFill>
        <p:spPr>
          <a:xfrm>
            <a:off x="200237" y="525362"/>
            <a:ext cx="8743527" cy="58072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6"/>
          <p:cNvSpPr txBox="1"/>
          <p:nvPr>
            <p:ph idx="1" type="body"/>
          </p:nvPr>
        </p:nvSpPr>
        <p:spPr>
          <a:xfrm>
            <a:off x="200900" y="1117475"/>
            <a:ext cx="7658100" cy="33699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274E13"/>
                </a:solidFill>
              </a:rPr>
              <a:t>Natural Gas: </a:t>
            </a:r>
            <a:r>
              <a:rPr lang="en-US">
                <a:solidFill>
                  <a:srgbClr val="274E13"/>
                </a:solidFill>
              </a:rPr>
              <a:t> methane gas that is trapped underground in shale rock reservoirs from decomposed organic matter millions of years ago.</a:t>
            </a:r>
            <a:endParaRPr>
              <a:solidFill>
                <a:srgbClr val="274E13"/>
              </a:solidFill>
            </a:endParaRPr>
          </a:p>
          <a:p>
            <a:pPr indent="0" lvl="0" marL="0" rtl="0" algn="l">
              <a:spcBef>
                <a:spcPts val="360"/>
              </a:spcBef>
              <a:spcAft>
                <a:spcPts val="0"/>
              </a:spcAft>
              <a:buNone/>
            </a:pPr>
            <a:r>
              <a:rPr lang="en-US">
                <a:solidFill>
                  <a:srgbClr val="274E13"/>
                </a:solidFill>
              </a:rPr>
              <a:t>Some is liquified - LNG - Liquid Natural Gas</a:t>
            </a:r>
            <a:endParaRPr>
              <a:solidFill>
                <a:srgbClr val="274E13"/>
              </a:solidFill>
            </a:endParaRPr>
          </a:p>
          <a:p>
            <a:pPr indent="0" lvl="0" marL="0" rtl="0" algn="l">
              <a:spcBef>
                <a:spcPts val="360"/>
              </a:spcBef>
              <a:spcAft>
                <a:spcPts val="0"/>
              </a:spcAft>
              <a:buNone/>
            </a:pPr>
            <a:r>
              <a:t/>
            </a:r>
            <a:endParaRPr>
              <a:solidFill>
                <a:srgbClr val="274E13"/>
              </a:solidFill>
            </a:endParaRPr>
          </a:p>
          <a:p>
            <a:pPr indent="0" lvl="0" marL="0" rtl="0" algn="l">
              <a:spcBef>
                <a:spcPts val="360"/>
              </a:spcBef>
              <a:spcAft>
                <a:spcPts val="0"/>
              </a:spcAft>
              <a:buNone/>
            </a:pPr>
            <a:r>
              <a:rPr lang="en-US">
                <a:solidFill>
                  <a:srgbClr val="274E13"/>
                </a:solidFill>
              </a:rPr>
              <a:t>Advantages:  trillions of cubic meters, relatively inexpensive to extract, “cleaner” than other fossil fuels</a:t>
            </a:r>
            <a:endParaRPr>
              <a:solidFill>
                <a:srgbClr val="274E13"/>
              </a:solidFill>
            </a:endParaRPr>
          </a:p>
          <a:p>
            <a:pPr indent="0" lvl="0" marL="0" rtl="0" algn="l">
              <a:spcBef>
                <a:spcPts val="360"/>
              </a:spcBef>
              <a:spcAft>
                <a:spcPts val="0"/>
              </a:spcAft>
              <a:buNone/>
            </a:pPr>
            <a:r>
              <a:t/>
            </a:r>
            <a:endParaRPr>
              <a:solidFill>
                <a:srgbClr val="274E13"/>
              </a:solidFill>
            </a:endParaRPr>
          </a:p>
          <a:p>
            <a:pPr indent="0" lvl="0" marL="0" rtl="0" algn="l">
              <a:spcBef>
                <a:spcPts val="360"/>
              </a:spcBef>
              <a:spcAft>
                <a:spcPts val="0"/>
              </a:spcAft>
              <a:buNone/>
            </a:pPr>
            <a:r>
              <a:rPr lang="en-US">
                <a:solidFill>
                  <a:srgbClr val="274E13"/>
                </a:solidFill>
              </a:rPr>
              <a:t>Disadvantages:  fracking (“hydraulic fracturing”) method can cause minor earthquakes and groundwater contamination,  still emits carbon dioxide although less than other fuels, </a:t>
            </a:r>
            <a:endParaRPr>
              <a:solidFill>
                <a:srgbClr val="274E13"/>
              </a:solidFill>
            </a:endParaRPr>
          </a:p>
          <a:p>
            <a:pPr indent="0" lvl="0" marL="0" rtl="0" algn="l">
              <a:spcBef>
                <a:spcPts val="360"/>
              </a:spcBef>
              <a:spcAft>
                <a:spcPts val="0"/>
              </a:spcAft>
              <a:buNone/>
            </a:pPr>
            <a:r>
              <a:t/>
            </a:r>
            <a:endParaRPr>
              <a:solidFill>
                <a:srgbClr val="274E13"/>
              </a:solidFill>
            </a:endParaRPr>
          </a:p>
        </p:txBody>
      </p:sp>
      <p:sp>
        <p:nvSpPr>
          <p:cNvPr id="224" name="Google Shape;224;p26"/>
          <p:cNvSpPr txBox="1"/>
          <p:nvPr>
            <p:ph type="title"/>
          </p:nvPr>
        </p:nvSpPr>
        <p:spPr>
          <a:xfrm>
            <a:off x="401825" y="507875"/>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Non Renewable Energy Sources</a:t>
            </a:r>
            <a:endParaRPr/>
          </a:p>
        </p:txBody>
      </p:sp>
      <p:sp>
        <p:nvSpPr>
          <p:cNvPr id="225" name="Google Shape;225;p2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26" name="Google Shape;226;p26"/>
          <p:cNvPicPr preferRelativeResize="0"/>
          <p:nvPr/>
        </p:nvPicPr>
        <p:blipFill>
          <a:blip r:embed="rId3">
            <a:alphaModFix/>
          </a:blip>
          <a:stretch>
            <a:fillRect/>
          </a:stretch>
        </p:blipFill>
        <p:spPr>
          <a:xfrm>
            <a:off x="768550" y="4569375"/>
            <a:ext cx="2941725" cy="1654025"/>
          </a:xfrm>
          <a:prstGeom prst="rect">
            <a:avLst/>
          </a:prstGeom>
          <a:noFill/>
          <a:ln>
            <a:noFill/>
          </a:ln>
        </p:spPr>
      </p:pic>
      <p:pic>
        <p:nvPicPr>
          <p:cNvPr id="227" name="Google Shape;227;p26"/>
          <p:cNvPicPr preferRelativeResize="0"/>
          <p:nvPr/>
        </p:nvPicPr>
        <p:blipFill>
          <a:blip r:embed="rId4">
            <a:alphaModFix/>
          </a:blip>
          <a:stretch>
            <a:fillRect/>
          </a:stretch>
        </p:blipFill>
        <p:spPr>
          <a:xfrm>
            <a:off x="3862675" y="4639775"/>
            <a:ext cx="2532300" cy="1684824"/>
          </a:xfrm>
          <a:prstGeom prst="rect">
            <a:avLst/>
          </a:prstGeom>
          <a:noFill/>
          <a:ln>
            <a:noFill/>
          </a:ln>
        </p:spPr>
      </p:pic>
      <p:pic>
        <p:nvPicPr>
          <p:cNvPr id="228" name="Google Shape;228;p26"/>
          <p:cNvPicPr preferRelativeResize="0"/>
          <p:nvPr/>
        </p:nvPicPr>
        <p:blipFill>
          <a:blip r:embed="rId5">
            <a:alphaModFix/>
          </a:blip>
          <a:stretch>
            <a:fillRect/>
          </a:stretch>
        </p:blipFill>
        <p:spPr>
          <a:xfrm>
            <a:off x="6726425" y="4747838"/>
            <a:ext cx="2203031" cy="14686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7"/>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Natural Gas “Fracking”</a:t>
            </a:r>
            <a:endParaRPr/>
          </a:p>
        </p:txBody>
      </p:sp>
      <p:sp>
        <p:nvSpPr>
          <p:cNvPr id="235" name="Google Shape;235;p2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36" name="Google Shape;236;p27"/>
          <p:cNvPicPr preferRelativeResize="0"/>
          <p:nvPr/>
        </p:nvPicPr>
        <p:blipFill>
          <a:blip r:embed="rId3">
            <a:alphaModFix/>
          </a:blip>
          <a:stretch>
            <a:fillRect/>
          </a:stretch>
        </p:blipFill>
        <p:spPr>
          <a:xfrm>
            <a:off x="1103425" y="1318000"/>
            <a:ext cx="6604000" cy="4953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0"/>
          <p:cNvSpPr txBox="1"/>
          <p:nvPr>
            <p:ph idx="1" type="body"/>
          </p:nvPr>
        </p:nvSpPr>
        <p:spPr>
          <a:xfrm>
            <a:off x="720900" y="1401850"/>
            <a:ext cx="7702200" cy="3657600"/>
          </a:xfrm>
          <a:prstGeom prst="rect">
            <a:avLst/>
          </a:prstGeom>
          <a:noFill/>
          <a:ln>
            <a:noFill/>
          </a:ln>
        </p:spPr>
        <p:txBody>
          <a:bodyPr anchorCtr="0" anchor="t" bIns="45700" lIns="91425" spcFirstLastPara="1" rIns="91425" wrap="square" tIns="45700">
            <a:noAutofit/>
          </a:bodyPr>
          <a:lstStyle/>
          <a:p>
            <a:pPr indent="-381000" lvl="0" marL="457200" marR="0" rtl="0" algn="l">
              <a:spcBef>
                <a:spcPts val="0"/>
              </a:spcBef>
              <a:spcAft>
                <a:spcPts val="0"/>
              </a:spcAft>
              <a:buClr>
                <a:srgbClr val="000000"/>
              </a:buClr>
              <a:buSzPts val="2400"/>
              <a:buFont typeface="Gill Sans"/>
              <a:buChar char="•"/>
            </a:pPr>
            <a:r>
              <a:rPr lang="en-US" sz="2400">
                <a:solidFill>
                  <a:srgbClr val="000000"/>
                </a:solidFill>
              </a:rPr>
              <a:t>Teacher at Waldwick High School 1996 - Present</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Social Studies/Economics:</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AP Economics</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Honors Economics I and II</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Introduction to Economics and Personal Finance</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U.S. History I and II</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Introduction to Law</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Criminal Procedure</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Coach varsity tennis and volleyball</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Graduated from Gordon College in Wenham MA</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Masters’ Degree in Teaching Montclair State University</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Attended Seton Hall Law School</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Enjoy photography, hiking, travelling, spending time with wife and two teenage children.</a:t>
            </a:r>
            <a:endParaRPr sz="2400">
              <a:solidFill>
                <a:srgbClr val="000000"/>
              </a:solidFill>
            </a:endParaRPr>
          </a:p>
        </p:txBody>
      </p:sp>
      <p:sp>
        <p:nvSpPr>
          <p:cNvPr id="84" name="Google Shape;84;p10"/>
          <p:cNvSpPr txBox="1"/>
          <p:nvPr>
            <p:ph type="title"/>
          </p:nvPr>
        </p:nvSpPr>
        <p:spPr>
          <a:xfrm>
            <a:off x="457200" y="609600"/>
            <a:ext cx="8229600" cy="60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Ted Opderbeck</a:t>
            </a:r>
            <a:endParaRPr b="0" i="0" sz="2400" u="none" cap="none" strike="noStrike">
              <a:solidFill>
                <a:srgbClr val="004A80"/>
              </a:solidFill>
              <a:latin typeface="Gill Sans"/>
              <a:ea typeface="Gill Sans"/>
              <a:cs typeface="Gill Sans"/>
              <a:sym typeface="Gill Sans"/>
            </a:endParaRPr>
          </a:p>
        </p:txBody>
      </p:sp>
      <p:sp>
        <p:nvSpPr>
          <p:cNvPr id="85" name="Google Shape;85;p10"/>
          <p:cNvSpPr txBox="1"/>
          <p:nvPr>
            <p:ph idx="11" type="ftr"/>
          </p:nvPr>
        </p:nvSpPr>
        <p:spPr>
          <a:xfrm>
            <a:off x="755945" y="6324600"/>
            <a:ext cx="7896131" cy="45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a:p>
          <a:p>
            <a:pPr indent="0" lvl="0" marL="0" marR="0" rtl="0" algn="ctr">
              <a:spcBef>
                <a:spcPts val="0"/>
              </a:spcBef>
              <a:spcAft>
                <a:spcPts val="0"/>
              </a:spcAft>
              <a:buNone/>
            </a:pPr>
            <a:r>
              <a:rPr b="1" i="0" lang="en-US" sz="1200" u="none" cap="none" strike="noStrike">
                <a:solidFill>
                  <a:srgbClr val="1578BC"/>
                </a:solidFill>
                <a:latin typeface="Gill Sans"/>
                <a:ea typeface="Gill Sans"/>
                <a:cs typeface="Gill Sans"/>
                <a:sym typeface="Gill Sans"/>
              </a:rPr>
              <a:t>www.councilforeconed.org </a:t>
            </a:r>
            <a:endParaRPr b="1" i="0" sz="1200" u="none" cap="none" strike="noStrike">
              <a:solidFill>
                <a:srgbClr val="1578BC"/>
              </a:solidFill>
              <a:latin typeface="Gill Sans"/>
              <a:ea typeface="Gill Sans"/>
              <a:cs typeface="Gill Sans"/>
              <a:sym typeface="Gill Sans"/>
            </a:endParaRPr>
          </a:p>
        </p:txBody>
      </p:sp>
      <p:sp>
        <p:nvSpPr>
          <p:cNvPr id="86" name="Google Shape;86;p10"/>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44" name="Google Shape;244;p28"/>
          <p:cNvPicPr preferRelativeResize="0"/>
          <p:nvPr/>
        </p:nvPicPr>
        <p:blipFill>
          <a:blip r:embed="rId3">
            <a:alphaModFix/>
          </a:blip>
          <a:stretch>
            <a:fillRect/>
          </a:stretch>
        </p:blipFill>
        <p:spPr>
          <a:xfrm>
            <a:off x="338175" y="313675"/>
            <a:ext cx="8120026" cy="6230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52" name="Google Shape;252;p29"/>
          <p:cNvPicPr preferRelativeResize="0"/>
          <p:nvPr/>
        </p:nvPicPr>
        <p:blipFill>
          <a:blip r:embed="rId3">
            <a:alphaModFix/>
          </a:blip>
          <a:stretch>
            <a:fillRect/>
          </a:stretch>
        </p:blipFill>
        <p:spPr>
          <a:xfrm>
            <a:off x="96288" y="391963"/>
            <a:ext cx="8951426" cy="57258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0" name="Google Shape;260;p30"/>
          <p:cNvPicPr preferRelativeResize="0"/>
          <p:nvPr/>
        </p:nvPicPr>
        <p:blipFill>
          <a:blip r:embed="rId3">
            <a:alphaModFix/>
          </a:blip>
          <a:stretch>
            <a:fillRect/>
          </a:stretch>
        </p:blipFill>
        <p:spPr>
          <a:xfrm>
            <a:off x="389064" y="266700"/>
            <a:ext cx="8365875" cy="6324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31"/>
          <p:cNvSpPr txBox="1"/>
          <p:nvPr>
            <p:ph idx="1" type="body"/>
          </p:nvPr>
        </p:nvSpPr>
        <p:spPr>
          <a:xfrm>
            <a:off x="909900" y="1377900"/>
            <a:ext cx="7086600" cy="609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1100" u="sng">
                <a:solidFill>
                  <a:schemeClr val="hlink"/>
                </a:solidFill>
                <a:latin typeface="Arial"/>
                <a:ea typeface="Arial"/>
                <a:cs typeface="Arial"/>
                <a:sym typeface="Arial"/>
                <a:hlinkClick r:id="rId3"/>
              </a:rPr>
              <a:t>https://www.washingtonpost.com/politics/2020/03/09/this-is-biggest-oil-price-crash-decades-that-may-not-be-great-us-economy/</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67" name="Google Shape;267;p3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Volatile Prices in Oil Markets</a:t>
            </a:r>
            <a:endParaRPr/>
          </a:p>
        </p:txBody>
      </p:sp>
      <p:sp>
        <p:nvSpPr>
          <p:cNvPr id="268" name="Google Shape;268;p3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9" name="Google Shape;269;p31"/>
          <p:cNvPicPr preferRelativeResize="0"/>
          <p:nvPr/>
        </p:nvPicPr>
        <p:blipFill>
          <a:blip r:embed="rId4">
            <a:alphaModFix/>
          </a:blip>
          <a:stretch>
            <a:fillRect/>
          </a:stretch>
        </p:blipFill>
        <p:spPr>
          <a:xfrm>
            <a:off x="560250" y="2146200"/>
            <a:ext cx="7648125" cy="4711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“Peak” Oil?</a:t>
            </a:r>
            <a:endParaRPr/>
          </a:p>
        </p:txBody>
      </p:sp>
      <p:sp>
        <p:nvSpPr>
          <p:cNvPr id="276" name="Google Shape;276;p3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77" name="Google Shape;277;p32"/>
          <p:cNvPicPr preferRelativeResize="0"/>
          <p:nvPr/>
        </p:nvPicPr>
        <p:blipFill>
          <a:blip r:embed="rId3">
            <a:alphaModFix/>
          </a:blip>
          <a:stretch>
            <a:fillRect/>
          </a:stretch>
        </p:blipFill>
        <p:spPr>
          <a:xfrm>
            <a:off x="746400" y="1868400"/>
            <a:ext cx="7192976" cy="4407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“Peak” Coal</a:t>
            </a:r>
            <a:endParaRPr/>
          </a:p>
        </p:txBody>
      </p:sp>
      <p:sp>
        <p:nvSpPr>
          <p:cNvPr id="284" name="Google Shape;284;p3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85" name="Google Shape;285;p33"/>
          <p:cNvPicPr preferRelativeResize="0"/>
          <p:nvPr/>
        </p:nvPicPr>
        <p:blipFill>
          <a:blip r:embed="rId3">
            <a:alphaModFix/>
          </a:blip>
          <a:stretch>
            <a:fillRect/>
          </a:stretch>
        </p:blipFill>
        <p:spPr>
          <a:xfrm>
            <a:off x="238800" y="1371600"/>
            <a:ext cx="8280677" cy="4953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4"/>
          <p:cNvSpPr txBox="1"/>
          <p:nvPr>
            <p:ph idx="1" type="body"/>
          </p:nvPr>
        </p:nvSpPr>
        <p:spPr>
          <a:xfrm>
            <a:off x="457200" y="1219200"/>
            <a:ext cx="7983000" cy="37101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38761D"/>
                </a:solidFill>
              </a:rPr>
              <a:t>Solar</a:t>
            </a:r>
            <a:r>
              <a:rPr lang="en-US" sz="2400">
                <a:solidFill>
                  <a:srgbClr val="38761D"/>
                </a:solidFill>
              </a:rPr>
              <a:t>: </a:t>
            </a:r>
            <a:r>
              <a:rPr lang="en-US">
                <a:solidFill>
                  <a:srgbClr val="38761D"/>
                </a:solidFill>
              </a:rPr>
              <a:t> </a:t>
            </a:r>
            <a:r>
              <a:rPr lang="en-US">
                <a:solidFill>
                  <a:srgbClr val="38761D"/>
                </a:solidFill>
              </a:rPr>
              <a:t>the use of photovoltaic cells to capture the sun’s energy and convert to electrical power.</a:t>
            </a:r>
            <a:endParaRPr>
              <a:solidFill>
                <a:srgbClr val="38761D"/>
              </a:solidFill>
            </a:endParaRPr>
          </a:p>
          <a:p>
            <a:pPr indent="-342900" lvl="0" marL="457200" rtl="0" algn="l">
              <a:spcBef>
                <a:spcPts val="360"/>
              </a:spcBef>
              <a:spcAft>
                <a:spcPts val="0"/>
              </a:spcAft>
              <a:buClr>
                <a:srgbClr val="38761D"/>
              </a:buClr>
              <a:buSzPts val="1800"/>
              <a:buChar char="•"/>
            </a:pPr>
            <a:r>
              <a:rPr lang="en-US">
                <a:solidFill>
                  <a:srgbClr val="38761D"/>
                </a:solidFill>
              </a:rPr>
              <a:t>Enough energy from the sun falls on the earth in one hour to supply all the world’s energy needs for an entire year!</a:t>
            </a:r>
            <a:endParaRPr>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Solar “farms” set up in areas with abundant sunshine can distribute power to local homes and businesses.</a:t>
            </a:r>
            <a:endParaRPr>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Accounts for 1% of all U.S. power generation</a:t>
            </a:r>
            <a:endParaRPr>
              <a:solidFill>
                <a:srgbClr val="38761D"/>
              </a:solidFill>
            </a:endParaRPr>
          </a:p>
          <a:p>
            <a:pPr indent="0" lvl="0" marL="0" rtl="0" algn="l">
              <a:spcBef>
                <a:spcPts val="360"/>
              </a:spcBef>
              <a:spcAft>
                <a:spcPts val="0"/>
              </a:spcAft>
              <a:buNone/>
            </a:pPr>
            <a:r>
              <a:t/>
            </a:r>
            <a:endParaRPr>
              <a:solidFill>
                <a:srgbClr val="38761D"/>
              </a:solidFill>
            </a:endParaRPr>
          </a:p>
          <a:p>
            <a:pPr indent="0" lvl="0" marL="0" rtl="0" algn="l">
              <a:spcBef>
                <a:spcPts val="360"/>
              </a:spcBef>
              <a:spcAft>
                <a:spcPts val="0"/>
              </a:spcAft>
              <a:buNone/>
            </a:pPr>
            <a:r>
              <a:rPr lang="en-US">
                <a:solidFill>
                  <a:srgbClr val="38761D"/>
                </a:solidFill>
              </a:rPr>
              <a:t>Advantages:  clean energy (no emissions except in manufacturing the cells), cost is decreasing, 100% renewable</a:t>
            </a:r>
            <a:endParaRPr>
              <a:solidFill>
                <a:srgbClr val="38761D"/>
              </a:solidFill>
            </a:endParaRPr>
          </a:p>
          <a:p>
            <a:pPr indent="0" lvl="0" marL="0" rtl="0" algn="l">
              <a:spcBef>
                <a:spcPts val="360"/>
              </a:spcBef>
              <a:spcAft>
                <a:spcPts val="0"/>
              </a:spcAft>
              <a:buNone/>
            </a:pPr>
            <a:r>
              <a:t/>
            </a:r>
            <a:endParaRPr>
              <a:solidFill>
                <a:srgbClr val="38761D"/>
              </a:solidFill>
            </a:endParaRPr>
          </a:p>
          <a:p>
            <a:pPr indent="0" lvl="0" marL="0" rtl="0" algn="l">
              <a:spcBef>
                <a:spcPts val="360"/>
              </a:spcBef>
              <a:spcAft>
                <a:spcPts val="0"/>
              </a:spcAft>
              <a:buNone/>
            </a:pPr>
            <a:r>
              <a:rPr lang="en-US">
                <a:solidFill>
                  <a:srgbClr val="38761D"/>
                </a:solidFill>
              </a:rPr>
              <a:t>Disadvantages:  high set up costs, weather-dependant</a:t>
            </a:r>
            <a:endParaRPr>
              <a:solidFill>
                <a:srgbClr val="38761D"/>
              </a:solidFill>
            </a:endParaRPr>
          </a:p>
        </p:txBody>
      </p:sp>
      <p:sp>
        <p:nvSpPr>
          <p:cNvPr id="292" name="Google Shape;292;p3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Renewable Energy Sources</a:t>
            </a:r>
            <a:endParaRPr/>
          </a:p>
        </p:txBody>
      </p:sp>
      <p:sp>
        <p:nvSpPr>
          <p:cNvPr id="293" name="Google Shape;293;p3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94" name="Google Shape;294;p34"/>
          <p:cNvPicPr preferRelativeResize="0"/>
          <p:nvPr/>
        </p:nvPicPr>
        <p:blipFill>
          <a:blip r:embed="rId3">
            <a:alphaModFix/>
          </a:blip>
          <a:stretch>
            <a:fillRect/>
          </a:stretch>
        </p:blipFill>
        <p:spPr>
          <a:xfrm>
            <a:off x="152400" y="5081700"/>
            <a:ext cx="2437817" cy="1623901"/>
          </a:xfrm>
          <a:prstGeom prst="rect">
            <a:avLst/>
          </a:prstGeom>
          <a:noFill/>
          <a:ln>
            <a:noFill/>
          </a:ln>
        </p:spPr>
      </p:pic>
      <p:pic>
        <p:nvPicPr>
          <p:cNvPr id="295" name="Google Shape;295;p34"/>
          <p:cNvPicPr preferRelativeResize="0"/>
          <p:nvPr/>
        </p:nvPicPr>
        <p:blipFill>
          <a:blip r:embed="rId4">
            <a:alphaModFix/>
          </a:blip>
          <a:stretch>
            <a:fillRect/>
          </a:stretch>
        </p:blipFill>
        <p:spPr>
          <a:xfrm>
            <a:off x="2742617" y="5081700"/>
            <a:ext cx="3107943" cy="1623900"/>
          </a:xfrm>
          <a:prstGeom prst="rect">
            <a:avLst/>
          </a:prstGeom>
          <a:noFill/>
          <a:ln>
            <a:noFill/>
          </a:ln>
        </p:spPr>
      </p:pic>
      <p:pic>
        <p:nvPicPr>
          <p:cNvPr id="296" name="Google Shape;296;p34"/>
          <p:cNvPicPr preferRelativeResize="0"/>
          <p:nvPr/>
        </p:nvPicPr>
        <p:blipFill>
          <a:blip r:embed="rId5">
            <a:alphaModFix/>
          </a:blip>
          <a:stretch>
            <a:fillRect/>
          </a:stretch>
        </p:blipFill>
        <p:spPr>
          <a:xfrm>
            <a:off x="6104317" y="4929292"/>
            <a:ext cx="2582476" cy="17205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04" name="Google Shape;304;p35"/>
          <p:cNvPicPr preferRelativeResize="0"/>
          <p:nvPr/>
        </p:nvPicPr>
        <p:blipFill>
          <a:blip r:embed="rId3">
            <a:alphaModFix/>
          </a:blip>
          <a:stretch>
            <a:fillRect/>
          </a:stretch>
        </p:blipFill>
        <p:spPr>
          <a:xfrm>
            <a:off x="380100" y="1639500"/>
            <a:ext cx="8534400" cy="40059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12" name="Google Shape;312;p36"/>
          <p:cNvPicPr preferRelativeResize="0"/>
          <p:nvPr/>
        </p:nvPicPr>
        <p:blipFill>
          <a:blip r:embed="rId3">
            <a:alphaModFix/>
          </a:blip>
          <a:stretch>
            <a:fillRect/>
          </a:stretch>
        </p:blipFill>
        <p:spPr>
          <a:xfrm>
            <a:off x="515988" y="384288"/>
            <a:ext cx="8112024" cy="6089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7"/>
          <p:cNvSpPr txBox="1"/>
          <p:nvPr>
            <p:ph idx="1" type="body"/>
          </p:nvPr>
        </p:nvSpPr>
        <p:spPr>
          <a:xfrm>
            <a:off x="351900" y="1143000"/>
            <a:ext cx="7983000" cy="37101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38761D"/>
                </a:solidFill>
              </a:rPr>
              <a:t>Wind</a:t>
            </a:r>
            <a:r>
              <a:rPr lang="en-US" sz="2400">
                <a:solidFill>
                  <a:srgbClr val="38761D"/>
                </a:solidFill>
              </a:rPr>
              <a:t>: </a:t>
            </a:r>
            <a:r>
              <a:rPr lang="en-US">
                <a:solidFill>
                  <a:srgbClr val="38761D"/>
                </a:solidFill>
              </a:rPr>
              <a:t> the use of wind currents to spin turbine blades in order to feed electrical generators</a:t>
            </a:r>
            <a:endParaRPr>
              <a:solidFill>
                <a:srgbClr val="38761D"/>
              </a:solidFill>
            </a:endParaRPr>
          </a:p>
          <a:p>
            <a:pPr indent="-342900" lvl="0" marL="457200" rtl="0" algn="l">
              <a:spcBef>
                <a:spcPts val="360"/>
              </a:spcBef>
              <a:spcAft>
                <a:spcPts val="0"/>
              </a:spcAft>
              <a:buClr>
                <a:srgbClr val="38761D"/>
              </a:buClr>
              <a:buSzPts val="1800"/>
              <a:buChar char="•"/>
            </a:pPr>
            <a:r>
              <a:rPr lang="en-US">
                <a:solidFill>
                  <a:srgbClr val="38761D"/>
                </a:solidFill>
              </a:rPr>
              <a:t>Accounts for 6% of U.S. energy production and </a:t>
            </a:r>
            <a:r>
              <a:rPr lang="en-US" u="sng">
                <a:solidFill>
                  <a:srgbClr val="38761D"/>
                </a:solidFill>
              </a:rPr>
              <a:t>rising</a:t>
            </a:r>
            <a:endParaRPr u="sng">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Top wind power states:  California, Texas, Kansas, Iowa, Oklahoma</a:t>
            </a:r>
            <a:endParaRPr>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Cheapest form of energy production</a:t>
            </a:r>
            <a:endParaRPr>
              <a:solidFill>
                <a:srgbClr val="38761D"/>
              </a:solidFill>
            </a:endParaRPr>
          </a:p>
          <a:p>
            <a:pPr indent="0" lvl="0" marL="0" rtl="0" algn="l">
              <a:spcBef>
                <a:spcPts val="360"/>
              </a:spcBef>
              <a:spcAft>
                <a:spcPts val="0"/>
              </a:spcAft>
              <a:buNone/>
            </a:pPr>
            <a:r>
              <a:t/>
            </a:r>
            <a:endParaRPr>
              <a:solidFill>
                <a:srgbClr val="38761D"/>
              </a:solidFill>
            </a:endParaRPr>
          </a:p>
          <a:p>
            <a:pPr indent="0" lvl="0" marL="0" rtl="0" algn="l">
              <a:spcBef>
                <a:spcPts val="360"/>
              </a:spcBef>
              <a:spcAft>
                <a:spcPts val="0"/>
              </a:spcAft>
              <a:buNone/>
            </a:pPr>
            <a:r>
              <a:rPr lang="en-US">
                <a:solidFill>
                  <a:srgbClr val="38761D"/>
                </a:solidFill>
              </a:rPr>
              <a:t>Advantages:  clean energy (no emissions except in manufacturing turbines), cost is decreasing rapidly, 100% renewable, more potential areas</a:t>
            </a:r>
            <a:endParaRPr>
              <a:solidFill>
                <a:srgbClr val="38761D"/>
              </a:solidFill>
            </a:endParaRPr>
          </a:p>
          <a:p>
            <a:pPr indent="0" lvl="0" marL="0" rtl="0" algn="l">
              <a:spcBef>
                <a:spcPts val="360"/>
              </a:spcBef>
              <a:spcAft>
                <a:spcPts val="0"/>
              </a:spcAft>
              <a:buNone/>
            </a:pPr>
            <a:r>
              <a:t/>
            </a:r>
            <a:endParaRPr>
              <a:solidFill>
                <a:srgbClr val="38761D"/>
              </a:solidFill>
            </a:endParaRPr>
          </a:p>
          <a:p>
            <a:pPr indent="0" lvl="0" marL="0" rtl="0" algn="l">
              <a:spcBef>
                <a:spcPts val="360"/>
              </a:spcBef>
              <a:spcAft>
                <a:spcPts val="0"/>
              </a:spcAft>
              <a:buNone/>
            </a:pPr>
            <a:r>
              <a:rPr lang="en-US">
                <a:solidFill>
                  <a:srgbClr val="38761D"/>
                </a:solidFill>
              </a:rPr>
              <a:t>Disadvantages:  some environmental concerns (bird migrations), weather-dependant, visual aesthetics</a:t>
            </a:r>
            <a:endParaRPr>
              <a:solidFill>
                <a:srgbClr val="38761D"/>
              </a:solidFill>
            </a:endParaRPr>
          </a:p>
        </p:txBody>
      </p:sp>
      <p:sp>
        <p:nvSpPr>
          <p:cNvPr id="319" name="Google Shape;319;p37"/>
          <p:cNvSpPr txBox="1"/>
          <p:nvPr>
            <p:ph type="title"/>
          </p:nvPr>
        </p:nvSpPr>
        <p:spPr>
          <a:xfrm>
            <a:off x="228600" y="4572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Renewable Energy Sources</a:t>
            </a:r>
            <a:endParaRPr/>
          </a:p>
        </p:txBody>
      </p:sp>
      <p:sp>
        <p:nvSpPr>
          <p:cNvPr id="320" name="Google Shape;320;p3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21" name="Google Shape;321;p37"/>
          <p:cNvPicPr preferRelativeResize="0"/>
          <p:nvPr/>
        </p:nvPicPr>
        <p:blipFill>
          <a:blip r:embed="rId3">
            <a:alphaModFix/>
          </a:blip>
          <a:stretch>
            <a:fillRect/>
          </a:stretch>
        </p:blipFill>
        <p:spPr>
          <a:xfrm>
            <a:off x="152400" y="5081700"/>
            <a:ext cx="2437817" cy="1623901"/>
          </a:xfrm>
          <a:prstGeom prst="rect">
            <a:avLst/>
          </a:prstGeom>
          <a:noFill/>
          <a:ln>
            <a:noFill/>
          </a:ln>
        </p:spPr>
      </p:pic>
      <p:pic>
        <p:nvPicPr>
          <p:cNvPr id="322" name="Google Shape;322;p37"/>
          <p:cNvPicPr preferRelativeResize="0"/>
          <p:nvPr/>
        </p:nvPicPr>
        <p:blipFill>
          <a:blip r:embed="rId4">
            <a:alphaModFix/>
          </a:blip>
          <a:stretch>
            <a:fillRect/>
          </a:stretch>
        </p:blipFill>
        <p:spPr>
          <a:xfrm>
            <a:off x="2742617" y="5081700"/>
            <a:ext cx="3107943" cy="1623900"/>
          </a:xfrm>
          <a:prstGeom prst="rect">
            <a:avLst/>
          </a:prstGeom>
          <a:noFill/>
          <a:ln>
            <a:noFill/>
          </a:ln>
        </p:spPr>
      </p:pic>
      <p:pic>
        <p:nvPicPr>
          <p:cNvPr id="323" name="Google Shape;323;p37"/>
          <p:cNvPicPr preferRelativeResize="0"/>
          <p:nvPr/>
        </p:nvPicPr>
        <p:blipFill>
          <a:blip r:embed="rId5">
            <a:alphaModFix/>
          </a:blip>
          <a:stretch>
            <a:fillRect/>
          </a:stretch>
        </p:blipFill>
        <p:spPr>
          <a:xfrm>
            <a:off x="6104317" y="4929292"/>
            <a:ext cx="2582476" cy="17205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1"/>
          <p:cNvSpPr txBox="1"/>
          <p:nvPr>
            <p:ph idx="1" type="body"/>
          </p:nvPr>
        </p:nvSpPr>
        <p:spPr>
          <a:xfrm>
            <a:off x="457200" y="1426200"/>
            <a:ext cx="5909700" cy="3657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200">
                <a:solidFill>
                  <a:srgbClr val="274E13"/>
                </a:solidFill>
              </a:rPr>
              <a:t>Which of the following nations operates on 100% renewable energy sources?</a:t>
            </a:r>
            <a:endParaRPr sz="2200">
              <a:solidFill>
                <a:srgbClr val="274E13"/>
              </a:solidFill>
            </a:endParaRPr>
          </a:p>
          <a:p>
            <a:pPr indent="0" lvl="0" marL="0" rtl="0" algn="l">
              <a:spcBef>
                <a:spcPts val="360"/>
              </a:spcBef>
              <a:spcAft>
                <a:spcPts val="0"/>
              </a:spcAft>
              <a:buNone/>
            </a:pPr>
            <a:r>
              <a:t/>
            </a:r>
            <a:endParaRPr sz="2200">
              <a:solidFill>
                <a:srgbClr val="274E13"/>
              </a:solidFill>
            </a:endParaRPr>
          </a:p>
          <a:p>
            <a:pPr indent="-368300" lvl="0" marL="457200" rtl="0" algn="l">
              <a:spcBef>
                <a:spcPts val="360"/>
              </a:spcBef>
              <a:spcAft>
                <a:spcPts val="0"/>
              </a:spcAft>
              <a:buClr>
                <a:srgbClr val="274E13"/>
              </a:buClr>
              <a:buSzPts val="2200"/>
              <a:buAutoNum type="alphaUcPeriod"/>
            </a:pPr>
            <a:r>
              <a:rPr lang="en-US" sz="2200">
                <a:solidFill>
                  <a:srgbClr val="274E13"/>
                </a:solidFill>
              </a:rPr>
              <a:t>Germany</a:t>
            </a:r>
            <a:endParaRPr sz="2200">
              <a:solidFill>
                <a:srgbClr val="274E13"/>
              </a:solidFill>
            </a:endParaRPr>
          </a:p>
          <a:p>
            <a:pPr indent="-368300" lvl="0" marL="457200" rtl="0" algn="l">
              <a:spcBef>
                <a:spcPts val="0"/>
              </a:spcBef>
              <a:spcAft>
                <a:spcPts val="0"/>
              </a:spcAft>
              <a:buClr>
                <a:srgbClr val="274E13"/>
              </a:buClr>
              <a:buSzPts val="2200"/>
              <a:buAutoNum type="alphaUcPeriod"/>
            </a:pPr>
            <a:r>
              <a:rPr lang="en-US" sz="2200">
                <a:solidFill>
                  <a:srgbClr val="274E13"/>
                </a:solidFill>
              </a:rPr>
              <a:t>Iceland</a:t>
            </a:r>
            <a:endParaRPr sz="2200">
              <a:solidFill>
                <a:srgbClr val="274E13"/>
              </a:solidFill>
            </a:endParaRPr>
          </a:p>
          <a:p>
            <a:pPr indent="-368300" lvl="0" marL="457200" rtl="0" algn="l">
              <a:spcBef>
                <a:spcPts val="0"/>
              </a:spcBef>
              <a:spcAft>
                <a:spcPts val="0"/>
              </a:spcAft>
              <a:buClr>
                <a:srgbClr val="274E13"/>
              </a:buClr>
              <a:buSzPts val="2200"/>
              <a:buAutoNum type="alphaUcPeriod"/>
            </a:pPr>
            <a:r>
              <a:rPr lang="en-US" sz="2200">
                <a:solidFill>
                  <a:srgbClr val="274E13"/>
                </a:solidFill>
              </a:rPr>
              <a:t>Costa Rica</a:t>
            </a:r>
            <a:endParaRPr sz="2200">
              <a:solidFill>
                <a:srgbClr val="274E13"/>
              </a:solidFill>
            </a:endParaRPr>
          </a:p>
          <a:p>
            <a:pPr indent="-368300" lvl="0" marL="457200" rtl="0" algn="l">
              <a:spcBef>
                <a:spcPts val="0"/>
              </a:spcBef>
              <a:spcAft>
                <a:spcPts val="0"/>
              </a:spcAft>
              <a:buClr>
                <a:srgbClr val="274E13"/>
              </a:buClr>
              <a:buSzPts val="2200"/>
              <a:buAutoNum type="alphaUcPeriod"/>
            </a:pPr>
            <a:r>
              <a:rPr lang="en-US" sz="2200">
                <a:solidFill>
                  <a:srgbClr val="274E13"/>
                </a:solidFill>
              </a:rPr>
              <a:t>Sweden</a:t>
            </a:r>
            <a:endParaRPr sz="2200">
              <a:solidFill>
                <a:srgbClr val="274E13"/>
              </a:solidFill>
            </a:endParaRPr>
          </a:p>
          <a:p>
            <a:pPr indent="0" lvl="0" marL="0" rtl="0" algn="l">
              <a:spcBef>
                <a:spcPts val="360"/>
              </a:spcBef>
              <a:spcAft>
                <a:spcPts val="0"/>
              </a:spcAft>
              <a:buNone/>
            </a:pPr>
            <a:r>
              <a:t/>
            </a:r>
            <a:endParaRPr sz="2200">
              <a:solidFill>
                <a:srgbClr val="274E13"/>
              </a:solidFill>
            </a:endParaRPr>
          </a:p>
          <a:p>
            <a:pPr indent="0" lvl="0" marL="0" rtl="0" algn="l">
              <a:spcBef>
                <a:spcPts val="360"/>
              </a:spcBef>
              <a:spcAft>
                <a:spcPts val="0"/>
              </a:spcAft>
              <a:buNone/>
            </a:pPr>
            <a:r>
              <a:rPr lang="en-US" sz="2200">
                <a:solidFill>
                  <a:srgbClr val="274E13"/>
                </a:solidFill>
              </a:rPr>
              <a:t>*Note: Students are in teams for one week intervals.  Each day I project a question such as the one above related to our task at hand.  They huddle and provide an answer.  At week’s end the group with the most correct answers wins.</a:t>
            </a:r>
            <a:endParaRPr sz="2200">
              <a:solidFill>
                <a:srgbClr val="274E13"/>
              </a:solidFill>
            </a:endParaRPr>
          </a:p>
        </p:txBody>
      </p:sp>
      <p:sp>
        <p:nvSpPr>
          <p:cNvPr id="93" name="Google Shape;93;p1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Question of the Day Activity</a:t>
            </a:r>
            <a:endParaRPr/>
          </a:p>
        </p:txBody>
      </p:sp>
      <p:sp>
        <p:nvSpPr>
          <p:cNvPr id="94" name="Google Shape;94;p1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95" name="Google Shape;95;p11"/>
          <p:cNvSpPr txBox="1"/>
          <p:nvPr/>
        </p:nvSpPr>
        <p:spPr>
          <a:xfrm>
            <a:off x="3062375" y="2595100"/>
            <a:ext cx="44022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hlinkClick r:id="rId3"/>
              </a:rPr>
              <a:t>https://www.resilience.org/stories/2018-05-24/a-100-renewable-grid-isnt-just-feasible-its-already-happening/</a:t>
            </a:r>
            <a:endParaRPr/>
          </a:p>
        </p:txBody>
      </p:sp>
      <p:pic>
        <p:nvPicPr>
          <p:cNvPr id="96" name="Google Shape;96;p11"/>
          <p:cNvPicPr preferRelativeResize="0"/>
          <p:nvPr/>
        </p:nvPicPr>
        <p:blipFill>
          <a:blip r:embed="rId4">
            <a:alphaModFix/>
          </a:blip>
          <a:stretch>
            <a:fillRect/>
          </a:stretch>
        </p:blipFill>
        <p:spPr>
          <a:xfrm>
            <a:off x="6519300" y="3204700"/>
            <a:ext cx="2472300" cy="2472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3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31" name="Google Shape;331;p38"/>
          <p:cNvPicPr preferRelativeResize="0"/>
          <p:nvPr/>
        </p:nvPicPr>
        <p:blipFill>
          <a:blip r:embed="rId3">
            <a:alphaModFix/>
          </a:blip>
          <a:stretch>
            <a:fillRect/>
          </a:stretch>
        </p:blipFill>
        <p:spPr>
          <a:xfrm>
            <a:off x="246175" y="1572525"/>
            <a:ext cx="8534400" cy="426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3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39" name="Google Shape;339;p39"/>
          <p:cNvPicPr preferRelativeResize="0"/>
          <p:nvPr/>
        </p:nvPicPr>
        <p:blipFill>
          <a:blip r:embed="rId3">
            <a:alphaModFix/>
          </a:blip>
          <a:stretch>
            <a:fillRect/>
          </a:stretch>
        </p:blipFill>
        <p:spPr>
          <a:xfrm>
            <a:off x="822250" y="859925"/>
            <a:ext cx="7499498" cy="5486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0"/>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47" name="Google Shape;347;p40"/>
          <p:cNvPicPr preferRelativeResize="0"/>
          <p:nvPr/>
        </p:nvPicPr>
        <p:blipFill>
          <a:blip r:embed="rId3">
            <a:alphaModFix/>
          </a:blip>
          <a:stretch>
            <a:fillRect/>
          </a:stretch>
        </p:blipFill>
        <p:spPr>
          <a:xfrm>
            <a:off x="264425" y="1505550"/>
            <a:ext cx="8879575" cy="4522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4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Book Suggestion . . .</a:t>
            </a:r>
            <a:endParaRPr/>
          </a:p>
        </p:txBody>
      </p:sp>
      <p:sp>
        <p:nvSpPr>
          <p:cNvPr id="354" name="Google Shape;354;p4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55" name="Google Shape;355;p41"/>
          <p:cNvPicPr preferRelativeResize="0"/>
          <p:nvPr/>
        </p:nvPicPr>
        <p:blipFill>
          <a:blip r:embed="rId3">
            <a:alphaModFix/>
          </a:blip>
          <a:stretch>
            <a:fillRect/>
          </a:stretch>
        </p:blipFill>
        <p:spPr>
          <a:xfrm>
            <a:off x="152400" y="1371600"/>
            <a:ext cx="3545660" cy="5334002"/>
          </a:xfrm>
          <a:prstGeom prst="rect">
            <a:avLst/>
          </a:prstGeom>
          <a:noFill/>
          <a:ln>
            <a:noFill/>
          </a:ln>
        </p:spPr>
      </p:pic>
      <p:pic>
        <p:nvPicPr>
          <p:cNvPr id="356" name="Google Shape;356;p41"/>
          <p:cNvPicPr preferRelativeResize="0"/>
          <p:nvPr/>
        </p:nvPicPr>
        <p:blipFill>
          <a:blip r:embed="rId4">
            <a:alphaModFix/>
          </a:blip>
          <a:stretch>
            <a:fillRect/>
          </a:stretch>
        </p:blipFill>
        <p:spPr>
          <a:xfrm>
            <a:off x="3850460" y="1371600"/>
            <a:ext cx="4953000" cy="4953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42"/>
          <p:cNvSpPr txBox="1"/>
          <p:nvPr>
            <p:ph idx="1" type="body"/>
          </p:nvPr>
        </p:nvSpPr>
        <p:spPr>
          <a:xfrm>
            <a:off x="351900" y="1143000"/>
            <a:ext cx="7983000" cy="37101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38761D"/>
                </a:solidFill>
              </a:rPr>
              <a:t>Hydro Power</a:t>
            </a:r>
            <a:r>
              <a:rPr lang="en-US" sz="2400">
                <a:solidFill>
                  <a:srgbClr val="38761D"/>
                </a:solidFill>
              </a:rPr>
              <a:t>: </a:t>
            </a:r>
            <a:r>
              <a:rPr lang="en-US">
                <a:solidFill>
                  <a:srgbClr val="38761D"/>
                </a:solidFill>
              </a:rPr>
              <a:t> the use of rapidly descending water to spin a turbine and generate electricity.  Usually set up through a dam</a:t>
            </a:r>
            <a:endParaRPr>
              <a:solidFill>
                <a:srgbClr val="38761D"/>
              </a:solidFill>
            </a:endParaRPr>
          </a:p>
          <a:p>
            <a:pPr indent="-342900" lvl="0" marL="457200" rtl="0" algn="l">
              <a:spcBef>
                <a:spcPts val="360"/>
              </a:spcBef>
              <a:spcAft>
                <a:spcPts val="0"/>
              </a:spcAft>
              <a:buClr>
                <a:srgbClr val="38761D"/>
              </a:buClr>
              <a:buSzPts val="1800"/>
              <a:buChar char="•"/>
            </a:pPr>
            <a:r>
              <a:rPr lang="en-US">
                <a:solidFill>
                  <a:srgbClr val="38761D"/>
                </a:solidFill>
              </a:rPr>
              <a:t>Currently the largest source of renewable energy - 52% of all renewables</a:t>
            </a:r>
            <a:endParaRPr>
              <a:solidFill>
                <a:srgbClr val="38761D"/>
              </a:solidFill>
            </a:endParaRPr>
          </a:p>
          <a:p>
            <a:pPr indent="0" lvl="0" marL="0" rtl="0" algn="l">
              <a:spcBef>
                <a:spcPts val="360"/>
              </a:spcBef>
              <a:spcAft>
                <a:spcPts val="0"/>
              </a:spcAft>
              <a:buNone/>
            </a:pPr>
            <a:r>
              <a:t/>
            </a:r>
            <a:endParaRPr>
              <a:solidFill>
                <a:srgbClr val="38761D"/>
              </a:solidFill>
            </a:endParaRPr>
          </a:p>
          <a:p>
            <a:pPr indent="0" lvl="0" marL="0" rtl="0" algn="l">
              <a:spcBef>
                <a:spcPts val="360"/>
              </a:spcBef>
              <a:spcAft>
                <a:spcPts val="0"/>
              </a:spcAft>
              <a:buNone/>
            </a:pPr>
            <a:r>
              <a:rPr lang="en-US">
                <a:solidFill>
                  <a:srgbClr val="38761D"/>
                </a:solidFill>
              </a:rPr>
              <a:t>Advantages:  clean energy (no emissions except in manufacturing turbines), low operating costs, 100% renewable</a:t>
            </a:r>
            <a:endParaRPr>
              <a:solidFill>
                <a:srgbClr val="38761D"/>
              </a:solidFill>
            </a:endParaRPr>
          </a:p>
          <a:p>
            <a:pPr indent="0" lvl="0" marL="0" rtl="0" algn="l">
              <a:spcBef>
                <a:spcPts val="360"/>
              </a:spcBef>
              <a:spcAft>
                <a:spcPts val="0"/>
              </a:spcAft>
              <a:buNone/>
            </a:pPr>
            <a:r>
              <a:t/>
            </a:r>
            <a:endParaRPr>
              <a:solidFill>
                <a:srgbClr val="38761D"/>
              </a:solidFill>
            </a:endParaRPr>
          </a:p>
          <a:p>
            <a:pPr indent="0" lvl="0" marL="0" rtl="0" algn="l">
              <a:spcBef>
                <a:spcPts val="360"/>
              </a:spcBef>
              <a:spcAft>
                <a:spcPts val="0"/>
              </a:spcAft>
              <a:buNone/>
            </a:pPr>
            <a:r>
              <a:rPr lang="en-US">
                <a:solidFill>
                  <a:srgbClr val="38761D"/>
                </a:solidFill>
              </a:rPr>
              <a:t>Disadvantages:  environmental concerns (fish migrations), only possible where water flows, high start up cost.</a:t>
            </a:r>
            <a:endParaRPr>
              <a:solidFill>
                <a:srgbClr val="38761D"/>
              </a:solidFill>
            </a:endParaRPr>
          </a:p>
        </p:txBody>
      </p:sp>
      <p:sp>
        <p:nvSpPr>
          <p:cNvPr id="363" name="Google Shape;363;p42"/>
          <p:cNvSpPr txBox="1"/>
          <p:nvPr>
            <p:ph type="title"/>
          </p:nvPr>
        </p:nvSpPr>
        <p:spPr>
          <a:xfrm>
            <a:off x="228600" y="4572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Renewable Energy Sources</a:t>
            </a:r>
            <a:endParaRPr/>
          </a:p>
        </p:txBody>
      </p:sp>
      <p:sp>
        <p:nvSpPr>
          <p:cNvPr id="364" name="Google Shape;364;p4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65" name="Google Shape;365;p42"/>
          <p:cNvPicPr preferRelativeResize="0"/>
          <p:nvPr/>
        </p:nvPicPr>
        <p:blipFill>
          <a:blip r:embed="rId3">
            <a:alphaModFix/>
          </a:blip>
          <a:stretch>
            <a:fillRect/>
          </a:stretch>
        </p:blipFill>
        <p:spPr>
          <a:xfrm>
            <a:off x="134825" y="4630450"/>
            <a:ext cx="2983850" cy="1700100"/>
          </a:xfrm>
          <a:prstGeom prst="rect">
            <a:avLst/>
          </a:prstGeom>
          <a:noFill/>
          <a:ln>
            <a:noFill/>
          </a:ln>
        </p:spPr>
      </p:pic>
      <p:pic>
        <p:nvPicPr>
          <p:cNvPr id="366" name="Google Shape;366;p42"/>
          <p:cNvPicPr preferRelativeResize="0"/>
          <p:nvPr/>
        </p:nvPicPr>
        <p:blipFill>
          <a:blip r:embed="rId4">
            <a:alphaModFix/>
          </a:blip>
          <a:stretch>
            <a:fillRect/>
          </a:stretch>
        </p:blipFill>
        <p:spPr>
          <a:xfrm>
            <a:off x="3269950" y="4630450"/>
            <a:ext cx="2975175" cy="1700100"/>
          </a:xfrm>
          <a:prstGeom prst="rect">
            <a:avLst/>
          </a:prstGeom>
          <a:noFill/>
          <a:ln>
            <a:noFill/>
          </a:ln>
        </p:spPr>
      </p:pic>
      <p:pic>
        <p:nvPicPr>
          <p:cNvPr id="367" name="Google Shape;367;p42"/>
          <p:cNvPicPr preferRelativeResize="0"/>
          <p:nvPr/>
        </p:nvPicPr>
        <p:blipFill>
          <a:blip r:embed="rId5">
            <a:alphaModFix/>
          </a:blip>
          <a:stretch>
            <a:fillRect/>
          </a:stretch>
        </p:blipFill>
        <p:spPr>
          <a:xfrm>
            <a:off x="6245125" y="4652117"/>
            <a:ext cx="2667902" cy="165677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4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75" name="Google Shape;375;p43"/>
          <p:cNvPicPr preferRelativeResize="0"/>
          <p:nvPr/>
        </p:nvPicPr>
        <p:blipFill>
          <a:blip r:embed="rId3">
            <a:alphaModFix/>
          </a:blip>
          <a:stretch>
            <a:fillRect/>
          </a:stretch>
        </p:blipFill>
        <p:spPr>
          <a:xfrm>
            <a:off x="419100" y="1585925"/>
            <a:ext cx="8305800" cy="4152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83" name="Google Shape;383;p44"/>
          <p:cNvPicPr preferRelativeResize="0"/>
          <p:nvPr/>
        </p:nvPicPr>
        <p:blipFill>
          <a:blip r:embed="rId3">
            <a:alphaModFix/>
          </a:blip>
          <a:stretch>
            <a:fillRect/>
          </a:stretch>
        </p:blipFill>
        <p:spPr>
          <a:xfrm>
            <a:off x="224614" y="1460000"/>
            <a:ext cx="8694775" cy="43398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45"/>
          <p:cNvSpPr txBox="1"/>
          <p:nvPr>
            <p:ph idx="1" type="body"/>
          </p:nvPr>
        </p:nvSpPr>
        <p:spPr>
          <a:xfrm>
            <a:off x="351900" y="1143000"/>
            <a:ext cx="7983000" cy="22323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38761D"/>
                </a:solidFill>
              </a:rPr>
              <a:t>Other Renewable Energy Soures:</a:t>
            </a:r>
            <a:endParaRPr b="1" sz="2400" u="sng">
              <a:solidFill>
                <a:srgbClr val="38761D"/>
              </a:solidFill>
            </a:endParaRPr>
          </a:p>
          <a:p>
            <a:pPr indent="-355600" lvl="0" marL="457200" rtl="0" algn="l">
              <a:spcBef>
                <a:spcPts val="360"/>
              </a:spcBef>
              <a:spcAft>
                <a:spcPts val="0"/>
              </a:spcAft>
              <a:buClr>
                <a:srgbClr val="38761D"/>
              </a:buClr>
              <a:buSzPts val="2000"/>
              <a:buChar char="•"/>
            </a:pPr>
            <a:r>
              <a:rPr lang="en-US" sz="2000">
                <a:solidFill>
                  <a:srgbClr val="38761D"/>
                </a:solidFill>
              </a:rPr>
              <a:t>Biomass</a:t>
            </a:r>
            <a:endParaRPr sz="2000">
              <a:solidFill>
                <a:srgbClr val="38761D"/>
              </a:solidFill>
            </a:endParaRPr>
          </a:p>
          <a:p>
            <a:pPr indent="-355600" lvl="0" marL="457200" rtl="0" algn="l">
              <a:spcBef>
                <a:spcPts val="0"/>
              </a:spcBef>
              <a:spcAft>
                <a:spcPts val="0"/>
              </a:spcAft>
              <a:buClr>
                <a:srgbClr val="38761D"/>
              </a:buClr>
              <a:buSzPts val="2000"/>
              <a:buChar char="•"/>
            </a:pPr>
            <a:r>
              <a:rPr lang="en-US" sz="2000">
                <a:solidFill>
                  <a:srgbClr val="38761D"/>
                </a:solidFill>
              </a:rPr>
              <a:t>Nuclear</a:t>
            </a:r>
            <a:endParaRPr sz="2000">
              <a:solidFill>
                <a:srgbClr val="38761D"/>
              </a:solidFill>
            </a:endParaRPr>
          </a:p>
          <a:p>
            <a:pPr indent="-355600" lvl="0" marL="457200" rtl="0" algn="l">
              <a:spcBef>
                <a:spcPts val="0"/>
              </a:spcBef>
              <a:spcAft>
                <a:spcPts val="0"/>
              </a:spcAft>
              <a:buClr>
                <a:srgbClr val="38761D"/>
              </a:buClr>
              <a:buSzPts val="2000"/>
              <a:buChar char="•"/>
            </a:pPr>
            <a:r>
              <a:rPr lang="en-US" sz="2000">
                <a:solidFill>
                  <a:srgbClr val="38761D"/>
                </a:solidFill>
              </a:rPr>
              <a:t>Tidal/ Ocean</a:t>
            </a:r>
            <a:endParaRPr sz="2000">
              <a:solidFill>
                <a:srgbClr val="38761D"/>
              </a:solidFill>
            </a:endParaRPr>
          </a:p>
          <a:p>
            <a:pPr indent="-355600" lvl="0" marL="457200" rtl="0" algn="l">
              <a:spcBef>
                <a:spcPts val="0"/>
              </a:spcBef>
              <a:spcAft>
                <a:spcPts val="0"/>
              </a:spcAft>
              <a:buClr>
                <a:srgbClr val="38761D"/>
              </a:buClr>
              <a:buSzPts val="2000"/>
              <a:buChar char="•"/>
            </a:pPr>
            <a:r>
              <a:rPr lang="en-US" sz="2000">
                <a:solidFill>
                  <a:srgbClr val="38761D"/>
                </a:solidFill>
              </a:rPr>
              <a:t>Geothermal</a:t>
            </a:r>
            <a:endParaRPr sz="2000">
              <a:solidFill>
                <a:srgbClr val="38761D"/>
              </a:solidFill>
            </a:endParaRPr>
          </a:p>
        </p:txBody>
      </p:sp>
      <p:sp>
        <p:nvSpPr>
          <p:cNvPr id="390" name="Google Shape;390;p45"/>
          <p:cNvSpPr txBox="1"/>
          <p:nvPr>
            <p:ph type="title"/>
          </p:nvPr>
        </p:nvSpPr>
        <p:spPr>
          <a:xfrm>
            <a:off x="228600" y="4572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Renewable Energy Sources</a:t>
            </a:r>
            <a:endParaRPr/>
          </a:p>
        </p:txBody>
      </p:sp>
      <p:sp>
        <p:nvSpPr>
          <p:cNvPr id="391" name="Google Shape;391;p4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92" name="Google Shape;392;p45"/>
          <p:cNvPicPr preferRelativeResize="0"/>
          <p:nvPr/>
        </p:nvPicPr>
        <p:blipFill>
          <a:blip r:embed="rId3">
            <a:alphaModFix/>
          </a:blip>
          <a:stretch>
            <a:fillRect/>
          </a:stretch>
        </p:blipFill>
        <p:spPr>
          <a:xfrm>
            <a:off x="152400" y="3527700"/>
            <a:ext cx="5715000" cy="2781300"/>
          </a:xfrm>
          <a:prstGeom prst="rect">
            <a:avLst/>
          </a:prstGeom>
          <a:noFill/>
          <a:ln>
            <a:noFill/>
          </a:ln>
        </p:spPr>
      </p:pic>
      <p:pic>
        <p:nvPicPr>
          <p:cNvPr id="393" name="Google Shape;393;p45"/>
          <p:cNvPicPr preferRelativeResize="0"/>
          <p:nvPr/>
        </p:nvPicPr>
        <p:blipFill>
          <a:blip r:embed="rId4">
            <a:alphaModFix/>
          </a:blip>
          <a:stretch>
            <a:fillRect/>
          </a:stretch>
        </p:blipFill>
        <p:spPr>
          <a:xfrm>
            <a:off x="2392200" y="1772676"/>
            <a:ext cx="1764000" cy="1049150"/>
          </a:xfrm>
          <a:prstGeom prst="rect">
            <a:avLst/>
          </a:prstGeom>
          <a:noFill/>
          <a:ln>
            <a:noFill/>
          </a:ln>
        </p:spPr>
      </p:pic>
      <p:pic>
        <p:nvPicPr>
          <p:cNvPr id="394" name="Google Shape;394;p45"/>
          <p:cNvPicPr preferRelativeResize="0"/>
          <p:nvPr/>
        </p:nvPicPr>
        <p:blipFill>
          <a:blip r:embed="rId5">
            <a:alphaModFix/>
          </a:blip>
          <a:stretch>
            <a:fillRect/>
          </a:stretch>
        </p:blipFill>
        <p:spPr>
          <a:xfrm>
            <a:off x="5867400" y="4000727"/>
            <a:ext cx="2971800" cy="2308263"/>
          </a:xfrm>
          <a:prstGeom prst="rect">
            <a:avLst/>
          </a:prstGeom>
          <a:noFill/>
          <a:ln>
            <a:noFill/>
          </a:ln>
        </p:spPr>
      </p:pic>
      <p:pic>
        <p:nvPicPr>
          <p:cNvPr id="395" name="Google Shape;395;p45"/>
          <p:cNvPicPr preferRelativeResize="0"/>
          <p:nvPr/>
        </p:nvPicPr>
        <p:blipFill>
          <a:blip r:embed="rId6">
            <a:alphaModFix/>
          </a:blip>
          <a:stretch>
            <a:fillRect/>
          </a:stretch>
        </p:blipFill>
        <p:spPr>
          <a:xfrm>
            <a:off x="4489649" y="1712725"/>
            <a:ext cx="3968549" cy="22323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4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03" name="Google Shape;403;p46"/>
          <p:cNvPicPr preferRelativeResize="0"/>
          <p:nvPr/>
        </p:nvPicPr>
        <p:blipFill>
          <a:blip r:embed="rId3">
            <a:alphaModFix/>
          </a:blip>
          <a:stretch>
            <a:fillRect/>
          </a:stretch>
        </p:blipFill>
        <p:spPr>
          <a:xfrm>
            <a:off x="152400" y="1371600"/>
            <a:ext cx="8688000" cy="4447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47"/>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Renewable Energy and Job Creation</a:t>
            </a:r>
            <a:endParaRPr/>
          </a:p>
        </p:txBody>
      </p:sp>
      <p:sp>
        <p:nvSpPr>
          <p:cNvPr id="410" name="Google Shape;410;p4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11" name="Google Shape;411;p47"/>
          <p:cNvPicPr preferRelativeResize="0"/>
          <p:nvPr/>
        </p:nvPicPr>
        <p:blipFill>
          <a:blip r:embed="rId3">
            <a:alphaModFix/>
          </a:blip>
          <a:stretch>
            <a:fillRect/>
          </a:stretch>
        </p:blipFill>
        <p:spPr>
          <a:xfrm>
            <a:off x="152400" y="1371600"/>
            <a:ext cx="8839200" cy="49131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Bonus Question</a:t>
            </a:r>
            <a:endParaRPr/>
          </a:p>
        </p:txBody>
      </p:sp>
      <p:sp>
        <p:nvSpPr>
          <p:cNvPr id="103" name="Google Shape;103;p1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4" name="Google Shape;104;p12"/>
          <p:cNvSpPr txBox="1"/>
          <p:nvPr/>
        </p:nvSpPr>
        <p:spPr>
          <a:xfrm>
            <a:off x="517800" y="1524950"/>
            <a:ext cx="6092100" cy="42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The United States currently utilizes what percentage of total energy consumption from renewable sources?</a:t>
            </a:r>
            <a:endParaRPr sz="2200"/>
          </a:p>
          <a:p>
            <a:pPr indent="0" lvl="0" marL="0" rtl="0" algn="l">
              <a:spcBef>
                <a:spcPts val="0"/>
              </a:spcBef>
              <a:spcAft>
                <a:spcPts val="0"/>
              </a:spcAft>
              <a:buNone/>
            </a:pPr>
            <a:r>
              <a:t/>
            </a:r>
            <a:endParaRPr sz="2200"/>
          </a:p>
          <a:p>
            <a:pPr indent="-368300" lvl="0" marL="457200" rtl="0" algn="l">
              <a:spcBef>
                <a:spcPts val="0"/>
              </a:spcBef>
              <a:spcAft>
                <a:spcPts val="0"/>
              </a:spcAft>
              <a:buSzPts val="2200"/>
              <a:buAutoNum type="alphaUcPeriod"/>
            </a:pPr>
            <a:r>
              <a:rPr lang="en-US" sz="2200"/>
              <a:t>27%</a:t>
            </a:r>
            <a:endParaRPr sz="2200"/>
          </a:p>
          <a:p>
            <a:pPr indent="-368300" lvl="0" marL="457200" rtl="0" algn="l">
              <a:spcBef>
                <a:spcPts val="0"/>
              </a:spcBef>
              <a:spcAft>
                <a:spcPts val="0"/>
              </a:spcAft>
              <a:buSzPts val="2200"/>
              <a:buAutoNum type="alphaUcPeriod"/>
            </a:pPr>
            <a:r>
              <a:rPr lang="en-US" sz="2200"/>
              <a:t>35%</a:t>
            </a:r>
            <a:endParaRPr sz="2200"/>
          </a:p>
          <a:p>
            <a:pPr indent="-368300" lvl="0" marL="457200" rtl="0" algn="l">
              <a:spcBef>
                <a:spcPts val="0"/>
              </a:spcBef>
              <a:spcAft>
                <a:spcPts val="0"/>
              </a:spcAft>
              <a:buSzPts val="2200"/>
              <a:buAutoNum type="alphaUcPeriod"/>
            </a:pPr>
            <a:r>
              <a:rPr lang="en-US" sz="2200"/>
              <a:t>11%</a:t>
            </a:r>
            <a:endParaRPr sz="2200"/>
          </a:p>
          <a:p>
            <a:pPr indent="-368300" lvl="0" marL="457200" rtl="0" algn="l">
              <a:spcBef>
                <a:spcPts val="0"/>
              </a:spcBef>
              <a:spcAft>
                <a:spcPts val="0"/>
              </a:spcAft>
              <a:buSzPts val="2200"/>
              <a:buAutoNum type="alphaUcPeriod"/>
            </a:pPr>
            <a:r>
              <a:rPr lang="en-US" sz="2200"/>
              <a:t>8% </a:t>
            </a:r>
            <a:endParaRPr sz="2200"/>
          </a:p>
        </p:txBody>
      </p:sp>
      <p:pic>
        <p:nvPicPr>
          <p:cNvPr id="105" name="Google Shape;105;p12"/>
          <p:cNvPicPr preferRelativeResize="0"/>
          <p:nvPr/>
        </p:nvPicPr>
        <p:blipFill>
          <a:blip r:embed="rId3">
            <a:alphaModFix/>
          </a:blip>
          <a:stretch>
            <a:fillRect/>
          </a:stretch>
        </p:blipFill>
        <p:spPr>
          <a:xfrm>
            <a:off x="3964650" y="2686925"/>
            <a:ext cx="4086700" cy="3065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4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19" name="Google Shape;419;p48"/>
          <p:cNvPicPr preferRelativeResize="0"/>
          <p:nvPr/>
        </p:nvPicPr>
        <p:blipFill>
          <a:blip r:embed="rId3">
            <a:alphaModFix/>
          </a:blip>
          <a:stretch>
            <a:fillRect/>
          </a:stretch>
        </p:blipFill>
        <p:spPr>
          <a:xfrm>
            <a:off x="505138" y="515300"/>
            <a:ext cx="8133725" cy="5827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4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27" name="Google Shape;427;p49"/>
          <p:cNvPicPr preferRelativeResize="0"/>
          <p:nvPr/>
        </p:nvPicPr>
        <p:blipFill>
          <a:blip r:embed="rId3">
            <a:alphaModFix/>
          </a:blip>
          <a:stretch>
            <a:fillRect/>
          </a:stretch>
        </p:blipFill>
        <p:spPr>
          <a:xfrm>
            <a:off x="-2" y="152400"/>
            <a:ext cx="8876626" cy="63245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0"/>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35" name="Google Shape;435;p50"/>
          <p:cNvPicPr preferRelativeResize="0"/>
          <p:nvPr/>
        </p:nvPicPr>
        <p:blipFill>
          <a:blip r:embed="rId3">
            <a:alphaModFix/>
          </a:blip>
          <a:stretch>
            <a:fillRect/>
          </a:stretch>
        </p:blipFill>
        <p:spPr>
          <a:xfrm>
            <a:off x="360800" y="329650"/>
            <a:ext cx="8407600" cy="62468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5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43" name="Google Shape;443;p51"/>
          <p:cNvPicPr preferRelativeResize="0"/>
          <p:nvPr/>
        </p:nvPicPr>
        <p:blipFill>
          <a:blip r:embed="rId3">
            <a:alphaModFix/>
          </a:blip>
          <a:stretch>
            <a:fillRect/>
          </a:stretch>
        </p:blipFill>
        <p:spPr>
          <a:xfrm>
            <a:off x="152400" y="85900"/>
            <a:ext cx="8229598" cy="65021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52"/>
          <p:cNvSpPr txBox="1"/>
          <p:nvPr>
            <p:ph idx="1" type="body"/>
          </p:nvPr>
        </p:nvSpPr>
        <p:spPr>
          <a:xfrm>
            <a:off x="457200" y="1667150"/>
            <a:ext cx="8424900" cy="37431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u="sng">
                <a:solidFill>
                  <a:schemeClr val="hlink"/>
                </a:solidFill>
                <a:latin typeface="Arial"/>
                <a:ea typeface="Arial"/>
                <a:cs typeface="Arial"/>
                <a:sym typeface="Arial"/>
                <a:hlinkClick r:id="rId3"/>
              </a:rPr>
              <a:t>https://www.climatecouncil.org.au/11-countries-leading-the-charge-on-renewable-energy/</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Video:  </a:t>
            </a:r>
            <a:r>
              <a:rPr lang="en-US" u="sng">
                <a:solidFill>
                  <a:schemeClr val="hlink"/>
                </a:solidFill>
                <a:latin typeface="Arial"/>
                <a:ea typeface="Arial"/>
                <a:cs typeface="Arial"/>
                <a:sym typeface="Arial"/>
                <a:hlinkClick r:id="rId4"/>
              </a:rPr>
              <a:t>https://www.cnbc.com/2019/12/05/renewable-energy-which-countries-are-leading-the-clean-energy-race.html</a:t>
            </a:r>
            <a:endParaRPr/>
          </a:p>
        </p:txBody>
      </p:sp>
      <p:sp>
        <p:nvSpPr>
          <p:cNvPr id="450" name="Google Shape;450;p5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International Renewable Production</a:t>
            </a:r>
            <a:endParaRPr/>
          </a:p>
        </p:txBody>
      </p:sp>
      <p:sp>
        <p:nvSpPr>
          <p:cNvPr id="451" name="Google Shape;451;p5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5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59" name="Google Shape;459;p53"/>
          <p:cNvPicPr preferRelativeResize="0"/>
          <p:nvPr/>
        </p:nvPicPr>
        <p:blipFill>
          <a:blip r:embed="rId3">
            <a:alphaModFix/>
          </a:blip>
          <a:stretch>
            <a:fillRect/>
          </a:stretch>
        </p:blipFill>
        <p:spPr>
          <a:xfrm>
            <a:off x="152400" y="1371600"/>
            <a:ext cx="8839201" cy="44241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5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5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67" name="Google Shape;467;p54"/>
          <p:cNvPicPr preferRelativeResize="0"/>
          <p:nvPr/>
        </p:nvPicPr>
        <p:blipFill>
          <a:blip r:embed="rId3">
            <a:alphaModFix/>
          </a:blip>
          <a:stretch>
            <a:fillRect/>
          </a:stretch>
        </p:blipFill>
        <p:spPr>
          <a:xfrm>
            <a:off x="152400" y="1371600"/>
            <a:ext cx="8839201" cy="442413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5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Divestment Movements</a:t>
            </a:r>
            <a:endParaRPr/>
          </a:p>
        </p:txBody>
      </p:sp>
      <p:sp>
        <p:nvSpPr>
          <p:cNvPr id="474" name="Google Shape;474;p5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75" name="Google Shape;475;p55"/>
          <p:cNvPicPr preferRelativeResize="0"/>
          <p:nvPr/>
        </p:nvPicPr>
        <p:blipFill>
          <a:blip r:embed="rId3">
            <a:alphaModFix/>
          </a:blip>
          <a:stretch>
            <a:fillRect/>
          </a:stretch>
        </p:blipFill>
        <p:spPr>
          <a:xfrm>
            <a:off x="0" y="1911925"/>
            <a:ext cx="4999575" cy="2061900"/>
          </a:xfrm>
          <a:prstGeom prst="rect">
            <a:avLst/>
          </a:prstGeom>
          <a:noFill/>
          <a:ln>
            <a:noFill/>
          </a:ln>
        </p:spPr>
      </p:pic>
      <p:pic>
        <p:nvPicPr>
          <p:cNvPr id="476" name="Google Shape;476;p55"/>
          <p:cNvPicPr preferRelativeResize="0"/>
          <p:nvPr/>
        </p:nvPicPr>
        <p:blipFill>
          <a:blip r:embed="rId4">
            <a:alphaModFix/>
          </a:blip>
          <a:stretch>
            <a:fillRect/>
          </a:stretch>
        </p:blipFill>
        <p:spPr>
          <a:xfrm>
            <a:off x="64800" y="3875175"/>
            <a:ext cx="4667249" cy="2333624"/>
          </a:xfrm>
          <a:prstGeom prst="rect">
            <a:avLst/>
          </a:prstGeom>
          <a:noFill/>
          <a:ln>
            <a:noFill/>
          </a:ln>
        </p:spPr>
      </p:pic>
      <p:pic>
        <p:nvPicPr>
          <p:cNvPr id="477" name="Google Shape;477;p55"/>
          <p:cNvPicPr preferRelativeResize="0"/>
          <p:nvPr/>
        </p:nvPicPr>
        <p:blipFill>
          <a:blip r:embed="rId5">
            <a:alphaModFix/>
          </a:blip>
          <a:stretch>
            <a:fillRect/>
          </a:stretch>
        </p:blipFill>
        <p:spPr>
          <a:xfrm>
            <a:off x="4568249" y="3194775"/>
            <a:ext cx="4019552" cy="2260998"/>
          </a:xfrm>
          <a:prstGeom prst="rect">
            <a:avLst/>
          </a:prstGeom>
          <a:noFill/>
          <a:ln>
            <a:noFill/>
          </a:ln>
        </p:spPr>
      </p:pic>
      <p:pic>
        <p:nvPicPr>
          <p:cNvPr id="478" name="Google Shape;478;p55"/>
          <p:cNvPicPr preferRelativeResize="0"/>
          <p:nvPr/>
        </p:nvPicPr>
        <p:blipFill>
          <a:blip r:embed="rId6">
            <a:alphaModFix/>
          </a:blip>
          <a:stretch>
            <a:fillRect/>
          </a:stretch>
        </p:blipFill>
        <p:spPr>
          <a:xfrm>
            <a:off x="4287455" y="5035650"/>
            <a:ext cx="3626226" cy="1898550"/>
          </a:xfrm>
          <a:prstGeom prst="rect">
            <a:avLst/>
          </a:prstGeom>
          <a:noFill/>
          <a:ln>
            <a:noFill/>
          </a:ln>
        </p:spPr>
      </p:pic>
      <p:pic>
        <p:nvPicPr>
          <p:cNvPr id="479" name="Google Shape;479;p55"/>
          <p:cNvPicPr preferRelativeResize="0"/>
          <p:nvPr/>
        </p:nvPicPr>
        <p:blipFill>
          <a:blip r:embed="rId7">
            <a:alphaModFix/>
          </a:blip>
          <a:stretch>
            <a:fillRect/>
          </a:stretch>
        </p:blipFill>
        <p:spPr>
          <a:xfrm>
            <a:off x="4999575" y="1609200"/>
            <a:ext cx="3409837" cy="16707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5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ESG Investing (Environment, Social, Governance)</a:t>
            </a:r>
            <a:endParaRPr/>
          </a:p>
        </p:txBody>
      </p:sp>
      <p:sp>
        <p:nvSpPr>
          <p:cNvPr id="486" name="Google Shape;486;p5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87" name="Google Shape;487;p56"/>
          <p:cNvPicPr preferRelativeResize="0"/>
          <p:nvPr/>
        </p:nvPicPr>
        <p:blipFill>
          <a:blip r:embed="rId3">
            <a:alphaModFix/>
          </a:blip>
          <a:stretch>
            <a:fillRect/>
          </a:stretch>
        </p:blipFill>
        <p:spPr>
          <a:xfrm>
            <a:off x="1189200" y="1512000"/>
            <a:ext cx="7038975" cy="42291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57"/>
          <p:cNvSpPr txBox="1"/>
          <p:nvPr>
            <p:ph idx="1" type="body"/>
          </p:nvPr>
        </p:nvSpPr>
        <p:spPr>
          <a:xfrm>
            <a:off x="489025" y="1467425"/>
            <a:ext cx="7626300" cy="4689600"/>
          </a:xfrm>
          <a:prstGeom prst="rect">
            <a:avLst/>
          </a:prstGeom>
        </p:spPr>
        <p:txBody>
          <a:bodyPr anchorCtr="0" anchor="t" bIns="91425" lIns="91425" spcFirstLastPara="1" rIns="91425" wrap="square" tIns="91425">
            <a:noAutofit/>
          </a:bodyPr>
          <a:lstStyle/>
          <a:p>
            <a:pPr indent="-355600" lvl="0" marL="457200" rtl="0" algn="l">
              <a:spcBef>
                <a:spcPts val="360"/>
              </a:spcBef>
              <a:spcAft>
                <a:spcPts val="0"/>
              </a:spcAft>
              <a:buClr>
                <a:srgbClr val="274E13"/>
              </a:buClr>
              <a:buSzPts val="2000"/>
              <a:buChar char="•"/>
            </a:pPr>
            <a:r>
              <a:rPr lang="en-US" sz="2000">
                <a:solidFill>
                  <a:srgbClr val="274E13"/>
                </a:solidFill>
              </a:rPr>
              <a:t>What are the costs and benefits of traditional fossil fuels and the costs and benefits of alternative, renewable energy sources?</a:t>
            </a:r>
            <a:endParaRPr sz="2000">
              <a:solidFill>
                <a:srgbClr val="274E13"/>
              </a:solidFill>
            </a:endParaRPr>
          </a:p>
          <a:p>
            <a:pPr indent="-355600" lvl="0" marL="457200" rtl="0" algn="l">
              <a:spcBef>
                <a:spcPts val="0"/>
              </a:spcBef>
              <a:spcAft>
                <a:spcPts val="0"/>
              </a:spcAft>
              <a:buClr>
                <a:srgbClr val="274E13"/>
              </a:buClr>
              <a:buSzPts val="2000"/>
              <a:buChar char="•"/>
            </a:pPr>
            <a:r>
              <a:rPr lang="en-US" sz="2000">
                <a:solidFill>
                  <a:srgbClr val="274E13"/>
                </a:solidFill>
              </a:rPr>
              <a:t>From an economic standpoint, should governments invest in policies that promote more renewable energy development?  Does alternative energy make economic sense?</a:t>
            </a:r>
            <a:endParaRPr sz="2000">
              <a:solidFill>
                <a:srgbClr val="274E13"/>
              </a:solidFill>
            </a:endParaRPr>
          </a:p>
          <a:p>
            <a:pPr indent="-355600" lvl="0" marL="457200" rtl="0" algn="l">
              <a:spcBef>
                <a:spcPts val="0"/>
              </a:spcBef>
              <a:spcAft>
                <a:spcPts val="0"/>
              </a:spcAft>
              <a:buClr>
                <a:srgbClr val="274E13"/>
              </a:buClr>
              <a:buSzPts val="2000"/>
              <a:buChar char="•"/>
            </a:pPr>
            <a:r>
              <a:rPr lang="en-US" sz="2000">
                <a:solidFill>
                  <a:srgbClr val="274E13"/>
                </a:solidFill>
              </a:rPr>
              <a:t>Will investment in renewable energy create more job prospects in the future?</a:t>
            </a:r>
            <a:endParaRPr sz="2000">
              <a:solidFill>
                <a:srgbClr val="274E13"/>
              </a:solidFill>
            </a:endParaRPr>
          </a:p>
          <a:p>
            <a:pPr indent="-355600" lvl="0" marL="457200" rtl="0" algn="l">
              <a:spcBef>
                <a:spcPts val="0"/>
              </a:spcBef>
              <a:spcAft>
                <a:spcPts val="0"/>
              </a:spcAft>
              <a:buClr>
                <a:srgbClr val="274E13"/>
              </a:buClr>
              <a:buSzPts val="2000"/>
              <a:buChar char="•"/>
            </a:pPr>
            <a:r>
              <a:rPr lang="en-US" sz="2000">
                <a:solidFill>
                  <a:srgbClr val="274E13"/>
                </a:solidFill>
              </a:rPr>
              <a:t>What are the most cost effective and economically beneficial sources of renewable energy?  </a:t>
            </a:r>
            <a:endParaRPr sz="2000">
              <a:solidFill>
                <a:srgbClr val="274E13"/>
              </a:solidFill>
            </a:endParaRPr>
          </a:p>
          <a:p>
            <a:pPr indent="-355600" lvl="0" marL="457200" rtl="0" algn="l">
              <a:spcBef>
                <a:spcPts val="0"/>
              </a:spcBef>
              <a:spcAft>
                <a:spcPts val="0"/>
              </a:spcAft>
              <a:buClr>
                <a:srgbClr val="274E13"/>
              </a:buClr>
              <a:buSzPts val="2000"/>
              <a:buChar char="•"/>
            </a:pPr>
            <a:r>
              <a:rPr lang="en-US" sz="2000">
                <a:solidFill>
                  <a:srgbClr val="274E13"/>
                </a:solidFill>
              </a:rPr>
              <a:t>Should our government actively pursue policies that promote renewable energy or should we allow private free market forces to dictate the path forward?</a:t>
            </a:r>
            <a:endParaRPr sz="2000">
              <a:solidFill>
                <a:srgbClr val="274E13"/>
              </a:solidFill>
            </a:endParaRPr>
          </a:p>
          <a:p>
            <a:pPr indent="-355600" lvl="0" marL="457200" rtl="0" algn="l">
              <a:spcBef>
                <a:spcPts val="0"/>
              </a:spcBef>
              <a:spcAft>
                <a:spcPts val="0"/>
              </a:spcAft>
              <a:buClr>
                <a:srgbClr val="274E13"/>
              </a:buClr>
              <a:buSzPts val="2000"/>
              <a:buChar char="•"/>
            </a:pPr>
            <a:r>
              <a:rPr lang="en-US" sz="2000">
                <a:solidFill>
                  <a:srgbClr val="274E13"/>
                </a:solidFill>
              </a:rPr>
              <a:t>From a finance perspective, does divestment from fossil fuel companies make sense?</a:t>
            </a:r>
            <a:endParaRPr sz="2000">
              <a:solidFill>
                <a:srgbClr val="274E13"/>
              </a:solidFill>
            </a:endParaRPr>
          </a:p>
        </p:txBody>
      </p:sp>
      <p:sp>
        <p:nvSpPr>
          <p:cNvPr id="494" name="Google Shape;494;p57"/>
          <p:cNvSpPr txBox="1"/>
          <p:nvPr>
            <p:ph type="title"/>
          </p:nvPr>
        </p:nvSpPr>
        <p:spPr>
          <a:xfrm>
            <a:off x="399675" y="393925"/>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Big Questions for Students to Consider</a:t>
            </a:r>
            <a:endParaRPr/>
          </a:p>
        </p:txBody>
      </p:sp>
      <p:sp>
        <p:nvSpPr>
          <p:cNvPr id="495" name="Google Shape;495;p5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U.S. Energy Utilization</a:t>
            </a:r>
            <a:endParaRPr/>
          </a:p>
        </p:txBody>
      </p:sp>
      <p:sp>
        <p:nvSpPr>
          <p:cNvPr id="112" name="Google Shape;112;p1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3" name="Google Shape;113;p13"/>
          <p:cNvPicPr preferRelativeResize="0"/>
          <p:nvPr/>
        </p:nvPicPr>
        <p:blipFill>
          <a:blip r:embed="rId3">
            <a:alphaModFix/>
          </a:blip>
          <a:stretch>
            <a:fillRect/>
          </a:stretch>
        </p:blipFill>
        <p:spPr>
          <a:xfrm>
            <a:off x="601900" y="1571675"/>
            <a:ext cx="8084900" cy="41502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58"/>
          <p:cNvSpPr txBox="1"/>
          <p:nvPr>
            <p:ph idx="1" type="body"/>
          </p:nvPr>
        </p:nvSpPr>
        <p:spPr>
          <a:xfrm>
            <a:off x="457200" y="1515575"/>
            <a:ext cx="8229600" cy="4357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solidFill>
                  <a:srgbClr val="274E13"/>
                </a:solidFill>
              </a:rPr>
              <a:t>National Geographic Simulation: </a:t>
            </a:r>
            <a:r>
              <a:rPr lang="en-US" u="sng">
                <a:solidFill>
                  <a:schemeClr val="hlink"/>
                </a:solidFill>
                <a:latin typeface="Arial"/>
                <a:ea typeface="Arial"/>
                <a:cs typeface="Arial"/>
                <a:sym typeface="Arial"/>
                <a:hlinkClick r:id="rId3"/>
              </a:rPr>
              <a:t>https://www.nationalgeographic.org/game/national-geographic-energy/</a:t>
            </a:r>
            <a:endParaRPr>
              <a:solidFill>
                <a:srgbClr val="274E13"/>
              </a:solidFill>
            </a:endParaRPr>
          </a:p>
          <a:p>
            <a:pPr indent="0" lvl="0" marL="0" rtl="0" algn="l">
              <a:spcBef>
                <a:spcPts val="360"/>
              </a:spcBef>
              <a:spcAft>
                <a:spcPts val="0"/>
              </a:spcAft>
              <a:buNone/>
            </a:pPr>
            <a:r>
              <a:t/>
            </a:r>
            <a:endParaRPr sz="1400">
              <a:solidFill>
                <a:srgbClr val="274E13"/>
              </a:solidFill>
            </a:endParaRPr>
          </a:p>
          <a:p>
            <a:pPr indent="0" lvl="0" marL="0" rtl="0" algn="l">
              <a:spcBef>
                <a:spcPts val="360"/>
              </a:spcBef>
              <a:spcAft>
                <a:spcPts val="0"/>
              </a:spcAft>
              <a:buNone/>
            </a:pPr>
            <a:r>
              <a:t/>
            </a:r>
            <a:endParaRPr sz="1400">
              <a:solidFill>
                <a:srgbClr val="274E13"/>
              </a:solidFill>
            </a:endParaRPr>
          </a:p>
          <a:p>
            <a:pPr indent="0" lvl="0" marL="0" rtl="0" algn="l">
              <a:spcBef>
                <a:spcPts val="360"/>
              </a:spcBef>
              <a:spcAft>
                <a:spcPts val="0"/>
              </a:spcAft>
              <a:buNone/>
            </a:pPr>
            <a:r>
              <a:rPr lang="en-US">
                <a:solidFill>
                  <a:srgbClr val="274E13"/>
                </a:solidFill>
              </a:rPr>
              <a:t>Smithsonian:</a:t>
            </a:r>
            <a:endParaRPr>
              <a:solidFill>
                <a:srgbClr val="274E13"/>
              </a:solidFill>
            </a:endParaRPr>
          </a:p>
          <a:p>
            <a:pPr indent="0" lvl="0" marL="0" rtl="0" algn="l">
              <a:spcBef>
                <a:spcPts val="360"/>
              </a:spcBef>
              <a:spcAft>
                <a:spcPts val="0"/>
              </a:spcAft>
              <a:buNone/>
            </a:pPr>
            <a:r>
              <a:rPr lang="en-US" u="sng">
                <a:solidFill>
                  <a:schemeClr val="hlink"/>
                </a:solidFill>
                <a:latin typeface="Arial"/>
                <a:ea typeface="Arial"/>
                <a:cs typeface="Arial"/>
                <a:sym typeface="Arial"/>
                <a:hlinkClick r:id="rId4"/>
              </a:rPr>
              <a:t>https://www.smithsonianmag.com/innovation/interactive-mapping-renewable-energy-around-world-180947914/</a:t>
            </a:r>
            <a:endParaRPr>
              <a:solidFill>
                <a:srgbClr val="274E13"/>
              </a:solidFill>
            </a:endParaRPr>
          </a:p>
          <a:p>
            <a:pPr indent="0" lvl="0" marL="0" rtl="0" algn="l">
              <a:spcBef>
                <a:spcPts val="360"/>
              </a:spcBef>
              <a:spcAft>
                <a:spcPts val="0"/>
              </a:spcAft>
              <a:buNone/>
            </a:pPr>
            <a:r>
              <a:t/>
            </a:r>
            <a:endParaRPr sz="1400">
              <a:solidFill>
                <a:srgbClr val="274E13"/>
              </a:solidFill>
            </a:endParaRPr>
          </a:p>
          <a:p>
            <a:pPr indent="0" lvl="0" marL="0" rtl="0" algn="l">
              <a:spcBef>
                <a:spcPts val="360"/>
              </a:spcBef>
              <a:spcAft>
                <a:spcPts val="0"/>
              </a:spcAft>
              <a:buNone/>
            </a:pPr>
            <a:r>
              <a:t/>
            </a:r>
            <a:endParaRPr sz="1400">
              <a:solidFill>
                <a:srgbClr val="274E13"/>
              </a:solidFill>
            </a:endParaRPr>
          </a:p>
          <a:p>
            <a:pPr indent="0" lvl="0" marL="0" rtl="0" algn="l">
              <a:spcBef>
                <a:spcPts val="360"/>
              </a:spcBef>
              <a:spcAft>
                <a:spcPts val="0"/>
              </a:spcAft>
              <a:buNone/>
            </a:pPr>
            <a:r>
              <a:rPr lang="en-US">
                <a:solidFill>
                  <a:srgbClr val="274E13"/>
                </a:solidFill>
              </a:rPr>
              <a:t>NASA:</a:t>
            </a:r>
            <a:endParaRPr>
              <a:solidFill>
                <a:srgbClr val="274E13"/>
              </a:solidFill>
            </a:endParaRPr>
          </a:p>
          <a:p>
            <a:pPr indent="0" lvl="0" marL="0" rtl="0" algn="l">
              <a:spcBef>
                <a:spcPts val="360"/>
              </a:spcBef>
              <a:spcAft>
                <a:spcPts val="0"/>
              </a:spcAft>
              <a:buNone/>
            </a:pPr>
            <a:r>
              <a:rPr lang="en-US" u="sng">
                <a:solidFill>
                  <a:schemeClr val="hlink"/>
                </a:solidFill>
                <a:latin typeface="Arial"/>
                <a:ea typeface="Arial"/>
                <a:cs typeface="Arial"/>
                <a:sym typeface="Arial"/>
                <a:hlinkClick r:id="rId5"/>
              </a:rPr>
              <a:t>https://climatekids.nasa.gov/power-up/</a:t>
            </a:r>
            <a:endParaRPr>
              <a:solidFill>
                <a:srgbClr val="274E13"/>
              </a:solidFill>
            </a:endParaRPr>
          </a:p>
        </p:txBody>
      </p:sp>
      <p:sp>
        <p:nvSpPr>
          <p:cNvPr id="502" name="Google Shape;502;p5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Interactive Resources/ Simulations</a:t>
            </a:r>
            <a:endParaRPr/>
          </a:p>
        </p:txBody>
      </p:sp>
      <p:sp>
        <p:nvSpPr>
          <p:cNvPr id="503" name="Google Shape;503;p5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59"/>
          <p:cNvSpPr txBox="1"/>
          <p:nvPr>
            <p:ph idx="1" type="body"/>
          </p:nvPr>
        </p:nvSpPr>
        <p:spPr>
          <a:xfrm>
            <a:off x="632800" y="1752600"/>
            <a:ext cx="8419800" cy="2099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solidFill>
                  <a:srgbClr val="38761D"/>
                </a:solidFill>
                <a:latin typeface="Arial"/>
                <a:ea typeface="Arial"/>
                <a:cs typeface="Arial"/>
                <a:sym typeface="Arial"/>
              </a:rPr>
              <a:t>Wind Energy</a:t>
            </a:r>
            <a:r>
              <a:rPr lang="en-US">
                <a:latin typeface="Arial"/>
                <a:ea typeface="Arial"/>
                <a:cs typeface="Arial"/>
                <a:sym typeface="Arial"/>
              </a:rPr>
              <a:t>:  </a:t>
            </a:r>
            <a:r>
              <a:rPr lang="en-US" u="sng">
                <a:solidFill>
                  <a:schemeClr val="hlink"/>
                </a:solidFill>
                <a:latin typeface="Arial"/>
                <a:ea typeface="Arial"/>
                <a:cs typeface="Arial"/>
                <a:sym typeface="Arial"/>
                <a:hlinkClick r:id="rId3"/>
              </a:rPr>
              <a:t>https://www.econedlink.org/resources/blowing-in-the-wind/</a:t>
            </a:r>
            <a:endParaRPr/>
          </a:p>
          <a:p>
            <a:pPr indent="0" lvl="0" marL="0" rtl="0" algn="l">
              <a:spcBef>
                <a:spcPts val="360"/>
              </a:spcBef>
              <a:spcAft>
                <a:spcPts val="0"/>
              </a:spcAft>
              <a:buNone/>
            </a:pPr>
            <a:r>
              <a:t/>
            </a:r>
            <a:endParaRPr sz="1400"/>
          </a:p>
          <a:p>
            <a:pPr indent="0" lvl="0" marL="0" rtl="0" algn="l">
              <a:spcBef>
                <a:spcPts val="360"/>
              </a:spcBef>
              <a:spcAft>
                <a:spcPts val="0"/>
              </a:spcAft>
              <a:buNone/>
            </a:pPr>
            <a:r>
              <a:t/>
            </a:r>
            <a:endParaRPr/>
          </a:p>
          <a:p>
            <a:pPr indent="0" lvl="0" marL="0" rtl="0" algn="l">
              <a:spcBef>
                <a:spcPts val="360"/>
              </a:spcBef>
              <a:spcAft>
                <a:spcPts val="0"/>
              </a:spcAft>
              <a:buNone/>
            </a:pPr>
            <a:r>
              <a:rPr lang="en-US" sz="2000">
                <a:solidFill>
                  <a:srgbClr val="38761D"/>
                </a:solidFill>
              </a:rPr>
              <a:t>Solar Energy: </a:t>
            </a:r>
            <a:r>
              <a:rPr lang="en-US">
                <a:solidFill>
                  <a:srgbClr val="38761D"/>
                </a:solidFill>
              </a:rPr>
              <a:t> </a:t>
            </a:r>
            <a:r>
              <a:rPr lang="en-US" u="sng">
                <a:solidFill>
                  <a:schemeClr val="hlink"/>
                </a:solidFill>
                <a:latin typeface="Arial"/>
                <a:ea typeface="Arial"/>
                <a:cs typeface="Arial"/>
                <a:sym typeface="Arial"/>
                <a:hlinkClick r:id="rId4"/>
              </a:rPr>
              <a:t>https://www.econedlink.org/resources/fewer-watts-and-fatter-wallets/</a:t>
            </a:r>
            <a:endParaRPr>
              <a:solidFill>
                <a:srgbClr val="38761D"/>
              </a:solidFill>
            </a:endParaRPr>
          </a:p>
          <a:p>
            <a:pPr indent="0" lvl="0" marL="0" rtl="0" algn="l">
              <a:spcBef>
                <a:spcPts val="360"/>
              </a:spcBef>
              <a:spcAft>
                <a:spcPts val="0"/>
              </a:spcAft>
              <a:buNone/>
            </a:pPr>
            <a:r>
              <a:t/>
            </a:r>
            <a:endParaRPr sz="1400"/>
          </a:p>
          <a:p>
            <a:pPr indent="0" lvl="0" marL="0" rtl="0" algn="l">
              <a:spcBef>
                <a:spcPts val="360"/>
              </a:spcBef>
              <a:spcAft>
                <a:spcPts val="0"/>
              </a:spcAft>
              <a:buNone/>
            </a:pPr>
            <a:r>
              <a:t/>
            </a:r>
            <a:endParaRPr sz="1400"/>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510" name="Google Shape;510;p5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Econ EdLink Resources:</a:t>
            </a:r>
            <a:endParaRPr/>
          </a:p>
        </p:txBody>
      </p:sp>
      <p:sp>
        <p:nvSpPr>
          <p:cNvPr id="511" name="Google Shape;511;p5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12" name="Google Shape;512;p59"/>
          <p:cNvPicPr preferRelativeResize="0"/>
          <p:nvPr/>
        </p:nvPicPr>
        <p:blipFill>
          <a:blip r:embed="rId5">
            <a:alphaModFix/>
          </a:blip>
          <a:stretch>
            <a:fillRect/>
          </a:stretch>
        </p:blipFill>
        <p:spPr>
          <a:xfrm>
            <a:off x="2642025" y="4448925"/>
            <a:ext cx="4118226" cy="21620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60"/>
          <p:cNvSpPr txBox="1"/>
          <p:nvPr>
            <p:ph idx="1" type="body"/>
          </p:nvPr>
        </p:nvSpPr>
        <p:spPr>
          <a:xfrm>
            <a:off x="457200" y="1458750"/>
            <a:ext cx="7658100" cy="3951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1100" u="sng">
                <a:solidFill>
                  <a:schemeClr val="hlink"/>
                </a:solidFill>
                <a:latin typeface="Arial"/>
                <a:ea typeface="Arial"/>
                <a:cs typeface="Arial"/>
                <a:sym typeface="Arial"/>
                <a:hlinkClick r:id="rId3"/>
              </a:rPr>
              <a:t>https://www.forbes.com/sites/andystone/2019/04/30/clean-energy-is-an-investment-not-a-cost/#7dcf88c83c82</a:t>
            </a:r>
            <a:endParaRPr>
              <a:solidFill>
                <a:srgbClr val="38761D"/>
              </a:solidFill>
            </a:endParaRPr>
          </a:p>
          <a:p>
            <a:pPr indent="0" lvl="0" marL="0" rtl="0" algn="l">
              <a:spcBef>
                <a:spcPts val="360"/>
              </a:spcBef>
              <a:spcAft>
                <a:spcPts val="0"/>
              </a:spcAft>
              <a:buNone/>
            </a:pPr>
            <a:r>
              <a:t/>
            </a:r>
            <a:endParaRPr>
              <a:solidFill>
                <a:srgbClr val="38761D"/>
              </a:solidFill>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4"/>
              </a:rPr>
              <a:t>https://fortune.com/2019/07/02/renewable-solar-wind-energy-investment/</a:t>
            </a:r>
            <a:endParaRPr>
              <a:solidFill>
                <a:srgbClr val="38761D"/>
              </a:solidFill>
            </a:endParaRPr>
          </a:p>
          <a:p>
            <a:pPr indent="0" lvl="0" marL="0" rtl="0" algn="l">
              <a:spcBef>
                <a:spcPts val="360"/>
              </a:spcBef>
              <a:spcAft>
                <a:spcPts val="0"/>
              </a:spcAft>
              <a:buNone/>
            </a:pPr>
            <a:r>
              <a:t/>
            </a:r>
            <a:endParaRPr>
              <a:solidFill>
                <a:srgbClr val="38761D"/>
              </a:solidFill>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5"/>
              </a:rPr>
              <a:t>https://economictimes.indiatimes.com/small-biz/productline/power-generation/global-investment-in-renewable-energy-to-triple-this-decade-says-un/articleshow/71006320.cms?from=mdr</a:t>
            </a:r>
            <a:endParaRPr>
              <a:solidFill>
                <a:srgbClr val="38761D"/>
              </a:solidFill>
            </a:endParaRPr>
          </a:p>
        </p:txBody>
      </p:sp>
      <p:sp>
        <p:nvSpPr>
          <p:cNvPr id="519" name="Google Shape;519;p60"/>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Resources for Teachers and Students</a:t>
            </a:r>
            <a:endParaRPr/>
          </a:p>
        </p:txBody>
      </p:sp>
      <p:sp>
        <p:nvSpPr>
          <p:cNvPr id="520" name="Google Shape;520;p6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61"/>
          <p:cNvSpPr txBox="1"/>
          <p:nvPr>
            <p:ph idx="1" type="body"/>
          </p:nvPr>
        </p:nvSpPr>
        <p:spPr>
          <a:xfrm>
            <a:off x="457200" y="1416725"/>
            <a:ext cx="8156100" cy="4576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solidFill>
                  <a:srgbClr val="134F5C"/>
                </a:solidFill>
              </a:rPr>
              <a:t>NY Times Learning Network:</a:t>
            </a:r>
            <a:endParaRPr>
              <a:solidFill>
                <a:srgbClr val="134F5C"/>
              </a:solidFill>
            </a:endParaRPr>
          </a:p>
          <a:p>
            <a:pPr indent="0" lvl="0" marL="0" rtl="0" algn="l">
              <a:spcBef>
                <a:spcPts val="360"/>
              </a:spcBef>
              <a:spcAft>
                <a:spcPts val="0"/>
              </a:spcAft>
              <a:buNone/>
            </a:pPr>
            <a:r>
              <a:rPr lang="en-US" sz="1400" u="sng">
                <a:solidFill>
                  <a:schemeClr val="hlink"/>
                </a:solidFill>
                <a:latin typeface="Arial"/>
                <a:ea typeface="Arial"/>
                <a:cs typeface="Arial"/>
                <a:sym typeface="Arial"/>
                <a:hlinkClick r:id="rId3"/>
              </a:rPr>
              <a:t>https://learning.blogs.nytimes.com/2016/03/23/demography-is-destiny-teaching-about-cause-and-effect-with-global-population-trends/</a:t>
            </a:r>
            <a:endParaRPr sz="1400">
              <a:solidFill>
                <a:srgbClr val="134F5C"/>
              </a:solidFill>
            </a:endParaRPr>
          </a:p>
          <a:p>
            <a:pPr indent="0" lvl="0" marL="0" rtl="0" algn="l">
              <a:spcBef>
                <a:spcPts val="360"/>
              </a:spcBef>
              <a:spcAft>
                <a:spcPts val="0"/>
              </a:spcAft>
              <a:buNone/>
            </a:pPr>
            <a:r>
              <a:t/>
            </a:r>
            <a:endParaRPr sz="1400">
              <a:solidFill>
                <a:srgbClr val="134F5C"/>
              </a:solidFill>
            </a:endParaRPr>
          </a:p>
          <a:p>
            <a:pPr indent="0" lvl="0" marL="0" rtl="0" algn="l">
              <a:spcBef>
                <a:spcPts val="360"/>
              </a:spcBef>
              <a:spcAft>
                <a:spcPts val="0"/>
              </a:spcAft>
              <a:buNone/>
            </a:pPr>
            <a:r>
              <a:rPr lang="en-US">
                <a:solidFill>
                  <a:srgbClr val="134F5C"/>
                </a:solidFill>
              </a:rPr>
              <a:t>Retro Reports:  Short Film: “The Unrealized Horrors of Population Explosion”</a:t>
            </a:r>
            <a:endParaRPr>
              <a:solidFill>
                <a:srgbClr val="134F5C"/>
              </a:solidFill>
            </a:endParaRPr>
          </a:p>
          <a:p>
            <a:pPr indent="0" lvl="0" marL="0" rtl="0" algn="l">
              <a:spcBef>
                <a:spcPts val="360"/>
              </a:spcBef>
              <a:spcAft>
                <a:spcPts val="0"/>
              </a:spcAft>
              <a:buNone/>
            </a:pPr>
            <a:r>
              <a:rPr lang="en-US" sz="1400" u="sng">
                <a:solidFill>
                  <a:schemeClr val="hlink"/>
                </a:solidFill>
                <a:latin typeface="Arial"/>
                <a:ea typeface="Arial"/>
                <a:cs typeface="Arial"/>
                <a:sym typeface="Arial"/>
                <a:hlinkClick r:id="rId4"/>
              </a:rPr>
              <a:t>https://www.nytimes.com/2015/06/01/us/the-unrealized-horrors-of-population-explosion.html</a:t>
            </a:r>
            <a:endParaRPr sz="1400">
              <a:solidFill>
                <a:srgbClr val="134F5C"/>
              </a:solidFill>
            </a:endParaRPr>
          </a:p>
          <a:p>
            <a:pPr indent="0" lvl="0" marL="0" rtl="0" algn="l">
              <a:spcBef>
                <a:spcPts val="360"/>
              </a:spcBef>
              <a:spcAft>
                <a:spcPts val="0"/>
              </a:spcAft>
              <a:buNone/>
            </a:pPr>
            <a:r>
              <a:t/>
            </a:r>
            <a:endParaRPr sz="1400">
              <a:solidFill>
                <a:srgbClr val="134F5C"/>
              </a:solidFill>
            </a:endParaRPr>
          </a:p>
          <a:p>
            <a:pPr indent="0" lvl="0" marL="0" rtl="0" algn="l">
              <a:spcBef>
                <a:spcPts val="360"/>
              </a:spcBef>
              <a:spcAft>
                <a:spcPts val="0"/>
              </a:spcAft>
              <a:buNone/>
            </a:pPr>
            <a:r>
              <a:rPr lang="en-US">
                <a:solidFill>
                  <a:srgbClr val="134F5C"/>
                </a:solidFill>
              </a:rPr>
              <a:t>World of 7 Billion.org:  </a:t>
            </a:r>
            <a:r>
              <a:rPr lang="en-US" sz="1400" u="sng">
                <a:solidFill>
                  <a:schemeClr val="hlink"/>
                </a:solidFill>
                <a:latin typeface="Arial"/>
                <a:ea typeface="Arial"/>
                <a:cs typeface="Arial"/>
                <a:sym typeface="Arial"/>
                <a:hlinkClick r:id="rId5"/>
              </a:rPr>
              <a:t>https://www.worldof7billion.org/teacher-resources/high-school-activities/</a:t>
            </a:r>
            <a:endParaRPr sz="1400">
              <a:solidFill>
                <a:srgbClr val="134F5C"/>
              </a:solidFill>
            </a:endParaRPr>
          </a:p>
          <a:p>
            <a:pPr indent="0" lvl="0" marL="0" rtl="0" algn="l">
              <a:spcBef>
                <a:spcPts val="360"/>
              </a:spcBef>
              <a:spcAft>
                <a:spcPts val="0"/>
              </a:spcAft>
              <a:buNone/>
            </a:pPr>
            <a:r>
              <a:t/>
            </a:r>
            <a:endParaRPr sz="1400">
              <a:solidFill>
                <a:srgbClr val="134F5C"/>
              </a:solidFill>
            </a:endParaRPr>
          </a:p>
          <a:p>
            <a:pPr indent="0" lvl="0" marL="0" rtl="0" algn="l">
              <a:spcBef>
                <a:spcPts val="360"/>
              </a:spcBef>
              <a:spcAft>
                <a:spcPts val="0"/>
              </a:spcAft>
              <a:buNone/>
            </a:pPr>
            <a:r>
              <a:rPr lang="en-US">
                <a:solidFill>
                  <a:srgbClr val="134F5C"/>
                </a:solidFill>
              </a:rPr>
              <a:t>World Population History:</a:t>
            </a:r>
            <a:r>
              <a:rPr lang="en-US" sz="1400">
                <a:solidFill>
                  <a:srgbClr val="134F5C"/>
                </a:solidFill>
              </a:rPr>
              <a:t>  </a:t>
            </a:r>
            <a:r>
              <a:rPr lang="en-US" sz="1400" u="sng">
                <a:solidFill>
                  <a:schemeClr val="hlink"/>
                </a:solidFill>
                <a:latin typeface="Arial"/>
                <a:ea typeface="Arial"/>
                <a:cs typeface="Arial"/>
                <a:sym typeface="Arial"/>
                <a:hlinkClick r:id="rId6"/>
              </a:rPr>
              <a:t>https://worldpopulationhistory.org/teachers-resources/</a:t>
            </a:r>
            <a:endParaRPr sz="1400">
              <a:solidFill>
                <a:srgbClr val="134F5C"/>
              </a:solidFill>
            </a:endParaRPr>
          </a:p>
          <a:p>
            <a:pPr indent="0" lvl="0" marL="0" rtl="0" algn="l">
              <a:spcBef>
                <a:spcPts val="360"/>
              </a:spcBef>
              <a:spcAft>
                <a:spcPts val="0"/>
              </a:spcAft>
              <a:buNone/>
            </a:pPr>
            <a:r>
              <a:t/>
            </a:r>
            <a:endParaRPr sz="1400">
              <a:solidFill>
                <a:srgbClr val="134F5C"/>
              </a:solidFill>
            </a:endParaRPr>
          </a:p>
          <a:p>
            <a:pPr indent="0" lvl="0" marL="0" rtl="0" algn="l">
              <a:spcBef>
                <a:spcPts val="360"/>
              </a:spcBef>
              <a:spcAft>
                <a:spcPts val="0"/>
              </a:spcAft>
              <a:buNone/>
            </a:pPr>
            <a:r>
              <a:rPr lang="en-US">
                <a:solidFill>
                  <a:srgbClr val="134F5C"/>
                </a:solidFill>
              </a:rPr>
              <a:t>NOVA:  The Population Paradox:  </a:t>
            </a:r>
            <a:r>
              <a:rPr lang="en-US" u="sng">
                <a:solidFill>
                  <a:schemeClr val="hlink"/>
                </a:solidFill>
                <a:latin typeface="Arial"/>
                <a:ea typeface="Arial"/>
                <a:cs typeface="Arial"/>
                <a:sym typeface="Arial"/>
                <a:hlinkClick r:id="rId7"/>
              </a:rPr>
              <a:t>https://www.youtube.com/watch?v=xAXLZ8A6L-A</a:t>
            </a:r>
            <a:endParaRPr>
              <a:solidFill>
                <a:srgbClr val="134F5C"/>
              </a:solidFill>
            </a:endParaRPr>
          </a:p>
          <a:p>
            <a:pPr indent="0" lvl="0" marL="0" rtl="0" algn="l">
              <a:spcBef>
                <a:spcPts val="360"/>
              </a:spcBef>
              <a:spcAft>
                <a:spcPts val="0"/>
              </a:spcAft>
              <a:buNone/>
            </a:pPr>
            <a:r>
              <a:t/>
            </a:r>
            <a:endParaRPr>
              <a:solidFill>
                <a:srgbClr val="134F5C"/>
              </a:solidFill>
            </a:endParaRPr>
          </a:p>
          <a:p>
            <a:pPr indent="0" lvl="0" marL="0" rtl="0" algn="l">
              <a:spcBef>
                <a:spcPts val="360"/>
              </a:spcBef>
              <a:spcAft>
                <a:spcPts val="0"/>
              </a:spcAft>
              <a:buNone/>
            </a:pPr>
            <a:r>
              <a:rPr lang="en-US">
                <a:solidFill>
                  <a:srgbClr val="134F5C"/>
                </a:solidFill>
              </a:rPr>
              <a:t>PRB:  </a:t>
            </a:r>
            <a:r>
              <a:rPr lang="en-US" u="sng">
                <a:solidFill>
                  <a:schemeClr val="hlink"/>
                </a:solidFill>
                <a:latin typeface="Arial"/>
                <a:ea typeface="Arial"/>
                <a:cs typeface="Arial"/>
                <a:sym typeface="Arial"/>
                <a:hlinkClick r:id="rId8"/>
              </a:rPr>
              <a:t>https://www.prb.org/humanpopulation/</a:t>
            </a:r>
            <a:endParaRPr>
              <a:solidFill>
                <a:srgbClr val="134F5C"/>
              </a:solidFill>
            </a:endParaRPr>
          </a:p>
        </p:txBody>
      </p:sp>
      <p:sp>
        <p:nvSpPr>
          <p:cNvPr id="527" name="Google Shape;527;p6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Other External Lesson Plan Ideas</a:t>
            </a:r>
            <a:endParaRPr/>
          </a:p>
        </p:txBody>
      </p:sp>
      <p:sp>
        <p:nvSpPr>
          <p:cNvPr id="528" name="Google Shape;528;p6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62"/>
          <p:cNvSpPr txBox="1"/>
          <p:nvPr>
            <p:ph idx="1" type="body"/>
          </p:nvPr>
        </p:nvSpPr>
        <p:spPr>
          <a:xfrm>
            <a:off x="1478600" y="1369175"/>
            <a:ext cx="7086600" cy="7953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3000"/>
              <a:t>PROJECT / LESSON PLAN IDEAS</a:t>
            </a:r>
            <a:endParaRPr sz="3000"/>
          </a:p>
        </p:txBody>
      </p:sp>
      <p:sp>
        <p:nvSpPr>
          <p:cNvPr id="535" name="Google Shape;535;p6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37" name="Google Shape;537;p62"/>
          <p:cNvPicPr preferRelativeResize="0"/>
          <p:nvPr/>
        </p:nvPicPr>
        <p:blipFill>
          <a:blip r:embed="rId3">
            <a:alphaModFix/>
          </a:blip>
          <a:stretch>
            <a:fillRect/>
          </a:stretch>
        </p:blipFill>
        <p:spPr>
          <a:xfrm>
            <a:off x="1921202" y="2389775"/>
            <a:ext cx="5116449" cy="30698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63"/>
          <p:cNvSpPr txBox="1"/>
          <p:nvPr>
            <p:ph idx="1" type="body"/>
          </p:nvPr>
        </p:nvSpPr>
        <p:spPr>
          <a:xfrm>
            <a:off x="641100" y="1752600"/>
            <a:ext cx="8045700" cy="14679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u="sng">
                <a:solidFill>
                  <a:schemeClr val="hlink"/>
                </a:solidFill>
                <a:hlinkClick r:id="rId3"/>
              </a:rPr>
              <a:t>https://docs.google.com/document/d/1Iae51lKxX2oB4cRxccWHrT99M-6O075-8M5dbAOO_Ms/edit?usp=sharing</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None/>
            </a:pPr>
            <a:r>
              <a:t/>
            </a:r>
            <a:endParaRPr sz="2400">
              <a:solidFill>
                <a:srgbClr val="274E13"/>
              </a:solidFill>
            </a:endParaRPr>
          </a:p>
        </p:txBody>
      </p:sp>
      <p:sp>
        <p:nvSpPr>
          <p:cNvPr id="544" name="Google Shape;544;p6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#1: Article Review/Discussion “Quiz”</a:t>
            </a:r>
            <a:endParaRPr/>
          </a:p>
        </p:txBody>
      </p:sp>
      <p:sp>
        <p:nvSpPr>
          <p:cNvPr id="545" name="Google Shape;545;p6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46" name="Google Shape;546;p63"/>
          <p:cNvPicPr preferRelativeResize="0"/>
          <p:nvPr/>
        </p:nvPicPr>
        <p:blipFill>
          <a:blip r:embed="rId4">
            <a:alphaModFix/>
          </a:blip>
          <a:stretch>
            <a:fillRect/>
          </a:stretch>
        </p:blipFill>
        <p:spPr>
          <a:xfrm>
            <a:off x="2382025" y="3220500"/>
            <a:ext cx="3892975" cy="25933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64"/>
          <p:cNvSpPr txBox="1"/>
          <p:nvPr>
            <p:ph idx="1" type="body"/>
          </p:nvPr>
        </p:nvSpPr>
        <p:spPr>
          <a:xfrm>
            <a:off x="565300" y="1752600"/>
            <a:ext cx="8121600" cy="38739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solidFill>
                  <a:srgbClr val="274E13"/>
                </a:solidFill>
              </a:rPr>
              <a:t>Stage a mock Congressional Hearing answering this big question:  To what extent should the U.S. Government invest in renewable energy?</a:t>
            </a:r>
            <a:endParaRPr>
              <a:solidFill>
                <a:srgbClr val="274E13"/>
              </a:solidFill>
            </a:endParaRPr>
          </a:p>
          <a:p>
            <a:pPr indent="0" lvl="0" marL="0" rtl="0" algn="l">
              <a:spcBef>
                <a:spcPts val="360"/>
              </a:spcBef>
              <a:spcAft>
                <a:spcPts val="0"/>
              </a:spcAft>
              <a:buNone/>
            </a:pPr>
            <a:r>
              <a:t/>
            </a:r>
            <a:endParaRPr>
              <a:solidFill>
                <a:srgbClr val="274E13"/>
              </a:solidFill>
            </a:endParaRPr>
          </a:p>
          <a:p>
            <a:pPr indent="-342900" lvl="0" marL="457200" rtl="0" algn="l">
              <a:spcBef>
                <a:spcPts val="360"/>
              </a:spcBef>
              <a:spcAft>
                <a:spcPts val="0"/>
              </a:spcAft>
              <a:buClr>
                <a:srgbClr val="274E13"/>
              </a:buClr>
              <a:buSzPts val="1800"/>
              <a:buChar char="•"/>
            </a:pPr>
            <a:r>
              <a:rPr lang="en-US">
                <a:solidFill>
                  <a:srgbClr val="274E13"/>
                </a:solidFill>
              </a:rPr>
              <a:t>Groups of students research the costs and benefits of various types of fossil fuels and costs and benefits of renewable energy sources.</a:t>
            </a:r>
            <a:endParaRPr>
              <a:solidFill>
                <a:srgbClr val="274E13"/>
              </a:solidFill>
            </a:endParaRPr>
          </a:p>
          <a:p>
            <a:pPr indent="-342900" lvl="0" marL="457200" rtl="0" algn="l">
              <a:spcBef>
                <a:spcPts val="0"/>
              </a:spcBef>
              <a:spcAft>
                <a:spcPts val="0"/>
              </a:spcAft>
              <a:buClr>
                <a:srgbClr val="274E13"/>
              </a:buClr>
              <a:buSzPts val="1800"/>
              <a:buChar char="•"/>
            </a:pPr>
            <a:r>
              <a:rPr lang="en-US">
                <a:solidFill>
                  <a:srgbClr val="274E13"/>
                </a:solidFill>
              </a:rPr>
              <a:t>They assemble a presentation to be delivered to a group of congressmen/women with a policy recommendation. See </a:t>
            </a:r>
            <a:r>
              <a:rPr lang="en-US" u="sng">
                <a:solidFill>
                  <a:schemeClr val="hlink"/>
                </a:solidFill>
                <a:hlinkClick r:id="rId3"/>
              </a:rPr>
              <a:t>here</a:t>
            </a:r>
            <a:r>
              <a:rPr lang="en-US">
                <a:solidFill>
                  <a:srgbClr val="274E13"/>
                </a:solidFill>
              </a:rPr>
              <a:t> for further instructions.</a:t>
            </a:r>
            <a:endParaRPr>
              <a:solidFill>
                <a:srgbClr val="274E13"/>
              </a:solidFill>
            </a:endParaRPr>
          </a:p>
          <a:p>
            <a:pPr indent="-342900" lvl="0" marL="457200" rtl="0" algn="l">
              <a:spcBef>
                <a:spcPts val="0"/>
              </a:spcBef>
              <a:spcAft>
                <a:spcPts val="0"/>
              </a:spcAft>
              <a:buClr>
                <a:srgbClr val="274E13"/>
              </a:buClr>
              <a:buSzPts val="1800"/>
              <a:buChar char="•"/>
            </a:pPr>
            <a:r>
              <a:rPr lang="en-US">
                <a:solidFill>
                  <a:srgbClr val="274E13"/>
                </a:solidFill>
              </a:rPr>
              <a:t>A panel acting as congressmen/women evaluate the merit of the student presentations and decide whether to adopt the students recommendations.</a:t>
            </a:r>
            <a:endParaRPr>
              <a:solidFill>
                <a:srgbClr val="274E13"/>
              </a:solidFill>
            </a:endParaRPr>
          </a:p>
          <a:p>
            <a:pPr indent="0" lvl="0" marL="457200" rtl="0" algn="l">
              <a:spcBef>
                <a:spcPts val="360"/>
              </a:spcBef>
              <a:spcAft>
                <a:spcPts val="0"/>
              </a:spcAft>
              <a:buNone/>
            </a:pPr>
            <a:r>
              <a:rPr lang="en-US">
                <a:solidFill>
                  <a:srgbClr val="274E13"/>
                </a:solidFill>
              </a:rPr>
              <a:t>The “congressmen/women” can be other teachers, classmates, or fellow students.</a:t>
            </a:r>
            <a:endParaRPr>
              <a:solidFill>
                <a:srgbClr val="274E13"/>
              </a:solidFill>
            </a:endParaRPr>
          </a:p>
        </p:txBody>
      </p:sp>
      <p:sp>
        <p:nvSpPr>
          <p:cNvPr id="553" name="Google Shape;553;p6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#2: Mock Congressional Hearing</a:t>
            </a:r>
            <a:endParaRPr/>
          </a:p>
        </p:txBody>
      </p:sp>
      <p:sp>
        <p:nvSpPr>
          <p:cNvPr id="554" name="Google Shape;554;p6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6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#3: “Town Hall” Role Playing Simulation</a:t>
            </a:r>
            <a:endParaRPr/>
          </a:p>
        </p:txBody>
      </p:sp>
      <p:sp>
        <p:nvSpPr>
          <p:cNvPr id="561" name="Google Shape;561;p6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62" name="Google Shape;562;p65"/>
          <p:cNvSpPr txBox="1"/>
          <p:nvPr/>
        </p:nvSpPr>
        <p:spPr>
          <a:xfrm>
            <a:off x="707250" y="1515600"/>
            <a:ext cx="7729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Sample Roles: </a:t>
            </a:r>
            <a:r>
              <a:rPr lang="en-US" sz="1800" u="sng">
                <a:solidFill>
                  <a:schemeClr val="hlink"/>
                </a:solidFill>
                <a:hlinkClick r:id="rId3"/>
              </a:rPr>
              <a:t>https://docs.google.com/document/d/1B43XdCp83VIg2EuB8TVAxenbOGnYs-uDvbt1wzRI9jI/edit?usp=sharing</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b="1" lang="en-US" sz="1800"/>
              <a:t>Research Guideline:</a:t>
            </a:r>
            <a:endParaRPr b="1" sz="1800"/>
          </a:p>
          <a:p>
            <a:pPr indent="0" lvl="0" marL="0" rtl="0" algn="l">
              <a:spcBef>
                <a:spcPts val="0"/>
              </a:spcBef>
              <a:spcAft>
                <a:spcPts val="0"/>
              </a:spcAft>
              <a:buNone/>
            </a:pPr>
            <a:r>
              <a:rPr lang="en-US" sz="1800" u="sng">
                <a:solidFill>
                  <a:schemeClr val="hlink"/>
                </a:solidFill>
                <a:hlinkClick r:id="rId4"/>
              </a:rPr>
              <a:t>https://docs.google.com/document/d/1gEt8K_5kgJBb852bblAR3Veqh5Oc55oSLsO1teGkqrs/edit?usp=sharing</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3000"/>
          </a:p>
        </p:txBody>
      </p:sp>
      <p:pic>
        <p:nvPicPr>
          <p:cNvPr id="563" name="Google Shape;563;p65"/>
          <p:cNvPicPr preferRelativeResize="0"/>
          <p:nvPr/>
        </p:nvPicPr>
        <p:blipFill>
          <a:blip r:embed="rId5">
            <a:alphaModFix/>
          </a:blip>
          <a:stretch>
            <a:fillRect/>
          </a:stretch>
        </p:blipFill>
        <p:spPr>
          <a:xfrm>
            <a:off x="3122825" y="4040875"/>
            <a:ext cx="3315325" cy="22113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66"/>
          <p:cNvSpPr txBox="1"/>
          <p:nvPr>
            <p:ph idx="1" type="body"/>
          </p:nvPr>
        </p:nvSpPr>
        <p:spPr>
          <a:xfrm>
            <a:off x="649800" y="1600200"/>
            <a:ext cx="5087400" cy="3657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38761D"/>
                </a:solidFill>
              </a:rPr>
              <a:t>Students create a “digital collage” showing the costs and benefits of fossil fuel production and consumption and the costs and benefits of renewable energy costs and benefits.</a:t>
            </a:r>
            <a:endParaRPr sz="2400">
              <a:solidFill>
                <a:srgbClr val="38761D"/>
              </a:solidFill>
            </a:endParaRPr>
          </a:p>
          <a:p>
            <a:pPr indent="0" lvl="0" marL="0" rtl="0" algn="l">
              <a:spcBef>
                <a:spcPts val="360"/>
              </a:spcBef>
              <a:spcAft>
                <a:spcPts val="0"/>
              </a:spcAft>
              <a:buNone/>
            </a:pPr>
            <a:r>
              <a:t/>
            </a:r>
            <a:endParaRPr sz="2400">
              <a:solidFill>
                <a:srgbClr val="38761D"/>
              </a:solidFill>
            </a:endParaRPr>
          </a:p>
          <a:p>
            <a:pPr indent="0" lvl="0" marL="0" rtl="0" algn="l">
              <a:spcBef>
                <a:spcPts val="360"/>
              </a:spcBef>
              <a:spcAft>
                <a:spcPts val="0"/>
              </a:spcAft>
              <a:buNone/>
            </a:pPr>
            <a:r>
              <a:rPr lang="en-US" sz="2400">
                <a:solidFill>
                  <a:srgbClr val="38761D"/>
                </a:solidFill>
              </a:rPr>
              <a:t>Students create a series of slides with images only.</a:t>
            </a:r>
            <a:endParaRPr sz="2400">
              <a:solidFill>
                <a:srgbClr val="38761D"/>
              </a:solidFill>
            </a:endParaRPr>
          </a:p>
          <a:p>
            <a:pPr indent="0" lvl="0" marL="0" rtl="0" algn="l">
              <a:spcBef>
                <a:spcPts val="360"/>
              </a:spcBef>
              <a:spcAft>
                <a:spcPts val="0"/>
              </a:spcAft>
              <a:buNone/>
            </a:pPr>
            <a:r>
              <a:t/>
            </a:r>
            <a:endParaRPr sz="2400">
              <a:solidFill>
                <a:srgbClr val="38761D"/>
              </a:solidFill>
            </a:endParaRPr>
          </a:p>
          <a:p>
            <a:pPr indent="0" lvl="0" marL="0" rtl="0" algn="l">
              <a:spcBef>
                <a:spcPts val="360"/>
              </a:spcBef>
              <a:spcAft>
                <a:spcPts val="0"/>
              </a:spcAft>
              <a:buNone/>
            </a:pPr>
            <a:r>
              <a:rPr lang="en-US" sz="2400">
                <a:solidFill>
                  <a:srgbClr val="38761D"/>
                </a:solidFill>
              </a:rPr>
              <a:t>Students conclude with one slide of text expressing their opinion on the topic.</a:t>
            </a:r>
            <a:endParaRPr sz="2400">
              <a:solidFill>
                <a:srgbClr val="38761D"/>
              </a:solidFill>
            </a:endParaRPr>
          </a:p>
        </p:txBody>
      </p:sp>
      <p:sp>
        <p:nvSpPr>
          <p:cNvPr id="570" name="Google Shape;570;p6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#4: Digital Collage</a:t>
            </a:r>
            <a:endParaRPr/>
          </a:p>
        </p:txBody>
      </p:sp>
      <p:sp>
        <p:nvSpPr>
          <p:cNvPr id="571" name="Google Shape;571;p6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72" name="Google Shape;572;p66"/>
          <p:cNvPicPr preferRelativeResize="0"/>
          <p:nvPr/>
        </p:nvPicPr>
        <p:blipFill>
          <a:blip r:embed="rId3">
            <a:alphaModFix/>
          </a:blip>
          <a:stretch>
            <a:fillRect/>
          </a:stretch>
        </p:blipFill>
        <p:spPr>
          <a:xfrm>
            <a:off x="5954700" y="2684850"/>
            <a:ext cx="3102000" cy="2326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Google Shape;578;p67"/>
          <p:cNvSpPr txBox="1"/>
          <p:nvPr>
            <p:ph idx="1" type="body"/>
          </p:nvPr>
        </p:nvSpPr>
        <p:spPr>
          <a:xfrm>
            <a:off x="622150" y="1629250"/>
            <a:ext cx="8064600" cy="4281600"/>
          </a:xfrm>
          <a:prstGeom prst="rect">
            <a:avLst/>
          </a:prstGeom>
        </p:spPr>
        <p:txBody>
          <a:bodyPr anchorCtr="0" anchor="t" bIns="91425" lIns="91425" spcFirstLastPara="1" rIns="91425" wrap="square" tIns="91425">
            <a:noAutofit/>
          </a:bodyPr>
          <a:lstStyle/>
          <a:p>
            <a:pPr indent="-381000" lvl="0" marL="457200" rtl="0" algn="l">
              <a:spcBef>
                <a:spcPts val="360"/>
              </a:spcBef>
              <a:spcAft>
                <a:spcPts val="0"/>
              </a:spcAft>
              <a:buClr>
                <a:srgbClr val="38761D"/>
              </a:buClr>
              <a:buSzPts val="2400"/>
              <a:buChar char="•"/>
            </a:pPr>
            <a:r>
              <a:rPr lang="en-US" sz="2400">
                <a:solidFill>
                  <a:srgbClr val="38761D"/>
                </a:solidFill>
              </a:rPr>
              <a:t>Students choose a foreign nation </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They research statistics regarding fossil fuel production/consumption and renewable energy production/consumption.</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Students research government programs/ action plans regarding energy policy.</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Students compile a presentation on a series of slides and present their research to classmates.</a:t>
            </a:r>
            <a:endParaRPr sz="2400">
              <a:solidFill>
                <a:srgbClr val="38761D"/>
              </a:solidFill>
            </a:endParaRPr>
          </a:p>
          <a:p>
            <a:pPr indent="0" lvl="0" marL="0" rtl="0" algn="l">
              <a:spcBef>
                <a:spcPts val="360"/>
              </a:spcBef>
              <a:spcAft>
                <a:spcPts val="0"/>
              </a:spcAft>
              <a:buNone/>
            </a:pPr>
            <a:r>
              <a:t/>
            </a:r>
            <a:endParaRPr sz="2400">
              <a:solidFill>
                <a:srgbClr val="38761D"/>
              </a:solidFill>
            </a:endParaRPr>
          </a:p>
          <a:p>
            <a:pPr indent="0" lvl="0" marL="0" rtl="0" algn="l">
              <a:spcBef>
                <a:spcPts val="360"/>
              </a:spcBef>
              <a:spcAft>
                <a:spcPts val="0"/>
              </a:spcAft>
              <a:buNone/>
            </a:pPr>
            <a:r>
              <a:rPr lang="en-US" sz="2400">
                <a:solidFill>
                  <a:srgbClr val="38761D"/>
                </a:solidFill>
              </a:rPr>
              <a:t>Alternative Presentation Format - “Circle in a circle (See next slide)” or “Socratic Seminar” (See two slides ahead)</a:t>
            </a:r>
            <a:endParaRPr sz="2400">
              <a:solidFill>
                <a:srgbClr val="38761D"/>
              </a:solidFill>
            </a:endParaRPr>
          </a:p>
        </p:txBody>
      </p:sp>
      <p:sp>
        <p:nvSpPr>
          <p:cNvPr id="579" name="Google Shape;579;p67"/>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#5: International Research</a:t>
            </a:r>
            <a:endParaRPr/>
          </a:p>
        </p:txBody>
      </p:sp>
      <p:sp>
        <p:nvSpPr>
          <p:cNvPr id="580" name="Google Shape;580;p6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4"/>
          <p:cNvSpPr txBox="1"/>
          <p:nvPr>
            <p:ph idx="1" type="body"/>
          </p:nvPr>
        </p:nvSpPr>
        <p:spPr>
          <a:xfrm>
            <a:off x="242700" y="1643363"/>
            <a:ext cx="8658600" cy="4280100"/>
          </a:xfrm>
          <a:prstGeom prst="rect">
            <a:avLst/>
          </a:prstGeom>
        </p:spPr>
        <p:txBody>
          <a:bodyPr anchorCtr="0" anchor="t" bIns="91425" lIns="91425" spcFirstLastPara="1" rIns="91425" wrap="square" tIns="91425">
            <a:noAutofit/>
          </a:bodyPr>
          <a:lstStyle/>
          <a:p>
            <a:pPr indent="-368300" lvl="0" marL="457200" rtl="0" algn="l">
              <a:spcBef>
                <a:spcPts val="360"/>
              </a:spcBef>
              <a:spcAft>
                <a:spcPts val="0"/>
              </a:spcAft>
              <a:buClr>
                <a:srgbClr val="38761D"/>
              </a:buClr>
              <a:buSzPts val="2200"/>
              <a:buChar char="•"/>
            </a:pPr>
            <a:r>
              <a:rPr lang="en-US" sz="2200">
                <a:solidFill>
                  <a:srgbClr val="38761D"/>
                </a:solidFill>
              </a:rPr>
              <a:t>Discuss sources of alternative energy and compare to non-renewable sources.</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Explore national and global trends regarding energy production and consumption.</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Examine the economic benefits and consequences of increasing renewable/alternative energy sources</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Frame some of the big economic questions related to energy policy.</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Introduce lesson plans and projects to guide students as they explore the economic issues concerning renewable/alternative energy</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Explore learning extensions and current applications.</a:t>
            </a:r>
            <a:endParaRPr sz="2200">
              <a:solidFill>
                <a:srgbClr val="38761D"/>
              </a:solidFill>
            </a:endParaRPr>
          </a:p>
          <a:p>
            <a:pPr indent="0" lvl="0" marL="0" rtl="0" algn="l">
              <a:spcBef>
                <a:spcPts val="1000"/>
              </a:spcBef>
              <a:spcAft>
                <a:spcPts val="0"/>
              </a:spcAft>
              <a:buNone/>
            </a:pPr>
            <a:r>
              <a:t/>
            </a:r>
            <a:endParaRPr/>
          </a:p>
          <a:p>
            <a:pPr indent="0" lvl="0" marL="457200" rtl="0" algn="l">
              <a:spcBef>
                <a:spcPts val="360"/>
              </a:spcBef>
              <a:spcAft>
                <a:spcPts val="0"/>
              </a:spcAft>
              <a:buNone/>
            </a:pPr>
            <a:r>
              <a:t/>
            </a:r>
            <a:endParaRPr/>
          </a:p>
        </p:txBody>
      </p:sp>
      <p:sp>
        <p:nvSpPr>
          <p:cNvPr id="120" name="Google Shape;120;p14"/>
          <p:cNvSpPr txBox="1"/>
          <p:nvPr>
            <p:ph type="title"/>
          </p:nvPr>
        </p:nvSpPr>
        <p:spPr>
          <a:xfrm>
            <a:off x="298800" y="480225"/>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Objectives</a:t>
            </a:r>
            <a:endParaRPr/>
          </a:p>
        </p:txBody>
      </p:sp>
      <p:sp>
        <p:nvSpPr>
          <p:cNvPr id="121" name="Google Shape;121;p1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68"/>
          <p:cNvSpPr txBox="1"/>
          <p:nvPr>
            <p:ph idx="1" type="body"/>
          </p:nvPr>
        </p:nvSpPr>
        <p:spPr>
          <a:xfrm>
            <a:off x="672150" y="1588125"/>
            <a:ext cx="7799700" cy="40653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CIrcle in a Circle Presentation Format</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355600" lvl="0" marL="457200" rtl="0" algn="l">
              <a:spcBef>
                <a:spcPts val="360"/>
              </a:spcBef>
              <a:spcAft>
                <a:spcPts val="0"/>
              </a:spcAft>
              <a:buClr>
                <a:srgbClr val="38761D"/>
              </a:buClr>
              <a:buSzPts val="2000"/>
              <a:buChar char="•"/>
            </a:pPr>
            <a:r>
              <a:rPr lang="en-US" sz="2000">
                <a:solidFill>
                  <a:srgbClr val="38761D"/>
                </a:solidFill>
              </a:rPr>
              <a:t>Create an inner circle of the research groups and and a corresponding outer circle with the same number of groups.  For instance, three inner groups and a circle of three outer groups around them.</a:t>
            </a:r>
            <a:endParaRPr sz="2000">
              <a:solidFill>
                <a:srgbClr val="38761D"/>
              </a:solidFill>
            </a:endParaRPr>
          </a:p>
          <a:p>
            <a:pPr indent="-355600" lvl="0" marL="457200" rtl="0" algn="l">
              <a:spcBef>
                <a:spcPts val="0"/>
              </a:spcBef>
              <a:spcAft>
                <a:spcPts val="0"/>
              </a:spcAft>
              <a:buClr>
                <a:srgbClr val="38761D"/>
              </a:buClr>
              <a:buSzPts val="2000"/>
              <a:buChar char="•"/>
            </a:pPr>
            <a:r>
              <a:rPr lang="en-US" sz="2000">
                <a:solidFill>
                  <a:srgbClr val="38761D"/>
                </a:solidFill>
              </a:rPr>
              <a:t>Have the outer and inner groups face each other and give them 10 minutes to present their research to each other.  When ten minutes is up, have the outer group rotate so they face a new inner group.  Repeat the presentation process until all the groups have met up with each other.</a:t>
            </a:r>
            <a:endParaRPr sz="2000">
              <a:solidFill>
                <a:srgbClr val="38761D"/>
              </a:solidFill>
            </a:endParaRPr>
          </a:p>
          <a:p>
            <a:pPr indent="0" lvl="0" marL="0" rtl="0" algn="l">
              <a:spcBef>
                <a:spcPts val="360"/>
              </a:spcBef>
              <a:spcAft>
                <a:spcPts val="0"/>
              </a:spcAft>
              <a:buNone/>
            </a:pPr>
            <a:r>
              <a:t/>
            </a:r>
            <a:endParaRPr sz="2400">
              <a:solidFill>
                <a:srgbClr val="274E13"/>
              </a:solidFill>
            </a:endParaRPr>
          </a:p>
        </p:txBody>
      </p:sp>
      <p:sp>
        <p:nvSpPr>
          <p:cNvPr id="587" name="Google Shape;587;p6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6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69"/>
          <p:cNvSpPr txBox="1"/>
          <p:nvPr>
            <p:ph idx="1" type="body"/>
          </p:nvPr>
        </p:nvSpPr>
        <p:spPr>
          <a:xfrm>
            <a:off x="858200" y="1127425"/>
            <a:ext cx="7086600" cy="21501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Socratic Seminar Format</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Clr>
                <a:schemeClr val="dk1"/>
              </a:buClr>
              <a:buSzPts val="1100"/>
              <a:buFont typeface="Arial"/>
              <a:buNone/>
            </a:pPr>
            <a:r>
              <a:rPr lang="en-US">
                <a:solidFill>
                  <a:srgbClr val="38761D"/>
                </a:solidFill>
              </a:rPr>
              <a:t>Here is a good guideline on how to set up an effective Socratic Seminar:</a:t>
            </a:r>
            <a:endParaRPr>
              <a:solidFill>
                <a:srgbClr val="38761D"/>
              </a:solidFill>
            </a:endParaRPr>
          </a:p>
          <a:p>
            <a:pPr indent="0" lvl="0" marL="0" rtl="0" algn="l">
              <a:spcBef>
                <a:spcPts val="360"/>
              </a:spcBef>
              <a:spcAft>
                <a:spcPts val="0"/>
              </a:spcAft>
              <a:buClr>
                <a:schemeClr val="dk1"/>
              </a:buClr>
              <a:buSzPts val="1100"/>
              <a:buFont typeface="Arial"/>
              <a:buNone/>
            </a:pPr>
            <a:r>
              <a:t/>
            </a:r>
            <a:endParaRPr>
              <a:solidFill>
                <a:srgbClr val="38761D"/>
              </a:solidFill>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https://www.nwabr.org/sites/default/files/SocSem.pdf</a:t>
            </a:r>
            <a:endParaRPr>
              <a:solidFill>
                <a:srgbClr val="38761D"/>
              </a:solidFill>
            </a:endParaRPr>
          </a:p>
          <a:p>
            <a:pPr indent="0" lvl="0" marL="0" rtl="0" algn="l">
              <a:spcBef>
                <a:spcPts val="360"/>
              </a:spcBef>
              <a:spcAft>
                <a:spcPts val="0"/>
              </a:spcAft>
              <a:buNone/>
            </a:pPr>
            <a:r>
              <a:t/>
            </a:r>
            <a:endParaRPr sz="2400">
              <a:solidFill>
                <a:srgbClr val="274E13"/>
              </a:solidFill>
            </a:endParaRPr>
          </a:p>
        </p:txBody>
      </p:sp>
      <p:sp>
        <p:nvSpPr>
          <p:cNvPr id="595" name="Google Shape;595;p6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97" name="Google Shape;597;p69"/>
          <p:cNvPicPr preferRelativeResize="0"/>
          <p:nvPr/>
        </p:nvPicPr>
        <p:blipFill>
          <a:blip r:embed="rId4">
            <a:alphaModFix/>
          </a:blip>
          <a:stretch>
            <a:fillRect/>
          </a:stretch>
        </p:blipFill>
        <p:spPr>
          <a:xfrm>
            <a:off x="2346625" y="3656025"/>
            <a:ext cx="4772199" cy="299877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70"/>
          <p:cNvSpPr txBox="1"/>
          <p:nvPr>
            <p:ph idx="1" type="body"/>
          </p:nvPr>
        </p:nvSpPr>
        <p:spPr>
          <a:xfrm>
            <a:off x="1028700" y="1752600"/>
            <a:ext cx="7086600" cy="3657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“Green” Urban Planning with </a:t>
            </a:r>
            <a:r>
              <a:rPr lang="en-US" sz="2400">
                <a:solidFill>
                  <a:srgbClr val="274E13"/>
                </a:solidFill>
              </a:rPr>
              <a:t>Google Sketchup</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None/>
            </a:pPr>
            <a:r>
              <a:t/>
            </a:r>
            <a:endParaRPr sz="2400">
              <a:solidFill>
                <a:srgbClr val="274E13"/>
              </a:solidFill>
            </a:endParaRPr>
          </a:p>
        </p:txBody>
      </p:sp>
      <p:sp>
        <p:nvSpPr>
          <p:cNvPr id="604" name="Google Shape;604;p70"/>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#6: Design a “Green” City of the Future</a:t>
            </a:r>
            <a:endParaRPr/>
          </a:p>
        </p:txBody>
      </p:sp>
      <p:sp>
        <p:nvSpPr>
          <p:cNvPr id="605" name="Google Shape;605;p7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06" name="Google Shape;606;p70"/>
          <p:cNvPicPr preferRelativeResize="0"/>
          <p:nvPr/>
        </p:nvPicPr>
        <p:blipFill>
          <a:blip r:embed="rId3">
            <a:alphaModFix/>
          </a:blip>
          <a:stretch>
            <a:fillRect/>
          </a:stretch>
        </p:blipFill>
        <p:spPr>
          <a:xfrm>
            <a:off x="1853550" y="3562070"/>
            <a:ext cx="4979176" cy="184812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71"/>
          <p:cNvSpPr txBox="1"/>
          <p:nvPr>
            <p:ph idx="1" type="body"/>
          </p:nvPr>
        </p:nvSpPr>
        <p:spPr>
          <a:xfrm>
            <a:off x="457200" y="1752600"/>
            <a:ext cx="7658100" cy="4724400"/>
          </a:xfrm>
          <a:prstGeom prst="rect">
            <a:avLst/>
          </a:prstGeom>
        </p:spPr>
        <p:txBody>
          <a:bodyPr anchorCtr="0" anchor="t" bIns="91425" lIns="91425" spcFirstLastPara="1" rIns="91425" wrap="square" tIns="91425">
            <a:noAutofit/>
          </a:bodyPr>
          <a:lstStyle/>
          <a:p>
            <a:pPr indent="-342900" lvl="0" marL="457200" rtl="0" algn="l">
              <a:spcBef>
                <a:spcPts val="360"/>
              </a:spcBef>
              <a:spcAft>
                <a:spcPts val="0"/>
              </a:spcAft>
              <a:buClr>
                <a:srgbClr val="274E13"/>
              </a:buClr>
              <a:buSzPts val="1800"/>
              <a:buChar char="•"/>
            </a:pPr>
            <a:r>
              <a:rPr lang="en-US">
                <a:solidFill>
                  <a:srgbClr val="274E13"/>
                </a:solidFill>
              </a:rPr>
              <a:t>Use the following resources to learn about the “divestment” movement:</a:t>
            </a:r>
            <a:endParaRPr>
              <a:solidFill>
                <a:srgbClr val="274E13"/>
              </a:solidFill>
            </a:endParaRPr>
          </a:p>
          <a:p>
            <a:pPr indent="0" lvl="0" marL="0" rtl="0" algn="l">
              <a:spcBef>
                <a:spcPts val="360"/>
              </a:spcBef>
              <a:spcAft>
                <a:spcPts val="0"/>
              </a:spcAft>
              <a:buNone/>
            </a:pPr>
            <a:r>
              <a:t/>
            </a:r>
            <a:endParaRPr/>
          </a:p>
          <a:p>
            <a:pPr indent="0" lvl="0" marL="0" rtl="0" algn="l">
              <a:spcBef>
                <a:spcPts val="360"/>
              </a:spcBef>
              <a:spcAft>
                <a:spcPts val="0"/>
              </a:spcAft>
              <a:buNone/>
            </a:pPr>
            <a:r>
              <a:rPr lang="en-US" sz="1400" u="sng">
                <a:solidFill>
                  <a:schemeClr val="hlink"/>
                </a:solidFill>
                <a:latin typeface="Arial"/>
                <a:ea typeface="Arial"/>
                <a:cs typeface="Arial"/>
                <a:sym typeface="Arial"/>
                <a:hlinkClick r:id="rId3"/>
              </a:rPr>
              <a:t>https://gofossilfree.org/divestment/what-is-fossil-fuel-divestment/</a:t>
            </a:r>
            <a:endParaRPr sz="1400"/>
          </a:p>
          <a:p>
            <a:pPr indent="0" lvl="0" marL="0" rtl="0" algn="l">
              <a:spcBef>
                <a:spcPts val="360"/>
              </a:spcBef>
              <a:spcAft>
                <a:spcPts val="0"/>
              </a:spcAft>
              <a:buNone/>
            </a:pPr>
            <a:r>
              <a:t/>
            </a:r>
            <a:endParaRPr sz="1400"/>
          </a:p>
          <a:p>
            <a:pPr indent="0" lvl="0" marL="0" rtl="0" algn="l">
              <a:spcBef>
                <a:spcPts val="360"/>
              </a:spcBef>
              <a:spcAft>
                <a:spcPts val="0"/>
              </a:spcAft>
              <a:buNone/>
            </a:pPr>
            <a:r>
              <a:rPr lang="en-US" sz="1400" u="sng">
                <a:solidFill>
                  <a:schemeClr val="hlink"/>
                </a:solidFill>
                <a:latin typeface="Arial"/>
                <a:ea typeface="Arial"/>
                <a:cs typeface="Arial"/>
                <a:sym typeface="Arial"/>
                <a:hlinkClick r:id="rId4"/>
              </a:rPr>
              <a:t>https://www.newyorker.com/news/dispatch/the-divestment-movement-to-combat-climate-change-is-all-grown-up</a:t>
            </a:r>
            <a:endParaRPr sz="1400"/>
          </a:p>
          <a:p>
            <a:pPr indent="0" lvl="0" marL="0" rtl="0" algn="l">
              <a:spcBef>
                <a:spcPts val="360"/>
              </a:spcBef>
              <a:spcAft>
                <a:spcPts val="0"/>
              </a:spcAft>
              <a:buNone/>
            </a:pPr>
            <a:r>
              <a:t/>
            </a:r>
            <a:endParaRPr sz="1400"/>
          </a:p>
          <a:p>
            <a:pPr indent="0" lvl="0" marL="0" rtl="0" algn="l">
              <a:spcBef>
                <a:spcPts val="360"/>
              </a:spcBef>
              <a:spcAft>
                <a:spcPts val="0"/>
              </a:spcAft>
              <a:buNone/>
            </a:pPr>
            <a:r>
              <a:rPr lang="en-US" sz="1400" u="sng">
                <a:solidFill>
                  <a:schemeClr val="hlink"/>
                </a:solidFill>
                <a:latin typeface="Arial"/>
                <a:ea typeface="Arial"/>
                <a:cs typeface="Arial"/>
                <a:sym typeface="Arial"/>
                <a:hlinkClick r:id="rId5"/>
              </a:rPr>
              <a:t>https://www.theguardian.com/commentisfree/2018/dec/16/divestment-fossil-fuel-industry-trillions-dollars-investments-carbon</a:t>
            </a:r>
            <a:endParaRPr sz="1400"/>
          </a:p>
          <a:p>
            <a:pPr indent="0" lvl="0" marL="0" rtl="0" algn="l">
              <a:spcBef>
                <a:spcPts val="360"/>
              </a:spcBef>
              <a:spcAft>
                <a:spcPts val="0"/>
              </a:spcAft>
              <a:buNone/>
            </a:pPr>
            <a:r>
              <a:t/>
            </a:r>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6"/>
              </a:rPr>
              <a:t>https://www.commondreams.org/news/2019/09/09/people-power-winning-fossil-fuel-divestment-movement-celebrates-11-trillion</a:t>
            </a:r>
            <a:endParaRPr/>
          </a:p>
          <a:p>
            <a:pPr indent="0" lvl="0" marL="0" rtl="0" algn="l">
              <a:spcBef>
                <a:spcPts val="360"/>
              </a:spcBef>
              <a:spcAft>
                <a:spcPts val="0"/>
              </a:spcAft>
              <a:buNone/>
            </a:pPr>
            <a:r>
              <a:t/>
            </a:r>
            <a:endParaRPr/>
          </a:p>
          <a:p>
            <a:pPr indent="-342900" lvl="0" marL="457200" rtl="0" algn="l">
              <a:spcBef>
                <a:spcPts val="360"/>
              </a:spcBef>
              <a:spcAft>
                <a:spcPts val="0"/>
              </a:spcAft>
              <a:buClr>
                <a:srgbClr val="274E13"/>
              </a:buClr>
              <a:buSzPts val="1800"/>
              <a:buChar char="•"/>
            </a:pPr>
            <a:r>
              <a:rPr lang="en-US">
                <a:solidFill>
                  <a:srgbClr val="274E13"/>
                </a:solidFill>
              </a:rPr>
              <a:t>Assume you are enrolled in a college/university.  Write a letter to your college administration either in favor of or opposed to fossil fuel divestment.</a:t>
            </a:r>
            <a:endParaRPr>
              <a:solidFill>
                <a:srgbClr val="274E13"/>
              </a:solidFill>
            </a:endParaRPr>
          </a:p>
        </p:txBody>
      </p:sp>
      <p:sp>
        <p:nvSpPr>
          <p:cNvPr id="613" name="Google Shape;613;p7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 7:  To Divest or Not to Divest</a:t>
            </a:r>
            <a:endParaRPr/>
          </a:p>
        </p:txBody>
      </p:sp>
      <p:sp>
        <p:nvSpPr>
          <p:cNvPr id="614" name="Google Shape;614;p7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Google Shape;620;p72"/>
          <p:cNvSpPr txBox="1"/>
          <p:nvPr>
            <p:ph idx="1" type="body"/>
          </p:nvPr>
        </p:nvSpPr>
        <p:spPr>
          <a:xfrm>
            <a:off x="457200" y="1496625"/>
            <a:ext cx="3954000" cy="4414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Research some of the “Green” mutual funds/ investment options.  </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None/>
            </a:pPr>
            <a:r>
              <a:rPr lang="en-US" sz="2400">
                <a:solidFill>
                  <a:srgbClr val="274E13"/>
                </a:solidFill>
              </a:rPr>
              <a:t>Complete this chart:</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None/>
            </a:pPr>
            <a:r>
              <a:rPr lang="en-US" sz="2400" u="sng">
                <a:solidFill>
                  <a:schemeClr val="hlink"/>
                </a:solidFill>
                <a:hlinkClick r:id="rId3"/>
              </a:rPr>
              <a:t>https://docs.google.com/document/d/1SobKw24ad44vSDpHTYJWCNkJJ1yajMC0bjA8CgO_i1o/edit?usp=sharing</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None/>
            </a:pPr>
            <a:r>
              <a:t/>
            </a:r>
            <a:endParaRPr sz="2400">
              <a:solidFill>
                <a:srgbClr val="274E13"/>
              </a:solidFill>
            </a:endParaRPr>
          </a:p>
        </p:txBody>
      </p:sp>
      <p:sp>
        <p:nvSpPr>
          <p:cNvPr id="621" name="Google Shape;621;p7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#8: (Finance Application)</a:t>
            </a:r>
            <a:endParaRPr/>
          </a:p>
        </p:txBody>
      </p:sp>
      <p:sp>
        <p:nvSpPr>
          <p:cNvPr id="622" name="Google Shape;622;p7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23" name="Google Shape;623;p72"/>
          <p:cNvPicPr preferRelativeResize="0"/>
          <p:nvPr/>
        </p:nvPicPr>
        <p:blipFill>
          <a:blip r:embed="rId4">
            <a:alphaModFix/>
          </a:blip>
          <a:stretch>
            <a:fillRect/>
          </a:stretch>
        </p:blipFill>
        <p:spPr>
          <a:xfrm>
            <a:off x="4886475" y="2402075"/>
            <a:ext cx="3651300" cy="205385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73"/>
          <p:cNvSpPr txBox="1"/>
          <p:nvPr>
            <p:ph idx="1" type="body"/>
          </p:nvPr>
        </p:nvSpPr>
        <p:spPr>
          <a:xfrm>
            <a:off x="457200" y="1190225"/>
            <a:ext cx="8355300" cy="4854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STEPS: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solidFill>
                  <a:srgbClr val="333333"/>
                </a:solidFill>
                <a:highlight>
                  <a:srgbClr val="FFFFFF"/>
                </a:highlight>
                <a:latin typeface="Arial"/>
                <a:ea typeface="Arial"/>
                <a:cs typeface="Arial"/>
                <a:sym typeface="Arial"/>
              </a:rPr>
              <a:t>1. Students develop questions that they wish to investigate centered on the issue of immigration and the economy.  Encourage students to think big!</a:t>
            </a:r>
            <a:endParaRPr>
              <a:solidFill>
                <a:srgbClr val="333333"/>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333333"/>
              </a:solidFill>
              <a:highlight>
                <a:srgbClr val="FFFFFF"/>
              </a:highlight>
              <a:latin typeface="Arial"/>
              <a:ea typeface="Arial"/>
              <a:cs typeface="Arial"/>
              <a:sym typeface="Arial"/>
            </a:endParaRPr>
          </a:p>
          <a:p>
            <a:pPr indent="0" lvl="0" marL="0" rtl="0" algn="l">
              <a:spcBef>
                <a:spcPts val="360"/>
              </a:spcBef>
              <a:spcAft>
                <a:spcPts val="0"/>
              </a:spcAft>
              <a:buNone/>
            </a:pPr>
            <a:r>
              <a:rPr lang="en-US">
                <a:solidFill>
                  <a:srgbClr val="333333"/>
                </a:solidFill>
                <a:highlight>
                  <a:srgbClr val="FFFFFF"/>
                </a:highlight>
                <a:latin typeface="Arial"/>
                <a:ea typeface="Arial"/>
                <a:cs typeface="Arial"/>
                <a:sym typeface="Arial"/>
              </a:rPr>
              <a:t>2. Provide time for students to conduct research that addresses the question.</a:t>
            </a:r>
            <a:endParaRPr>
              <a:solidFill>
                <a:srgbClr val="333333"/>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333333"/>
              </a:solidFill>
              <a:highlight>
                <a:srgbClr val="FFFFFF"/>
              </a:highlight>
              <a:latin typeface="Arial"/>
              <a:ea typeface="Arial"/>
              <a:cs typeface="Arial"/>
              <a:sym typeface="Arial"/>
            </a:endParaRPr>
          </a:p>
          <a:p>
            <a:pPr indent="0" lvl="0" marL="0" rtl="0" algn="l">
              <a:spcBef>
                <a:spcPts val="360"/>
              </a:spcBef>
              <a:spcAft>
                <a:spcPts val="0"/>
              </a:spcAft>
              <a:buNone/>
            </a:pPr>
            <a:r>
              <a:rPr lang="en-US">
                <a:solidFill>
                  <a:srgbClr val="333333"/>
                </a:solidFill>
                <a:highlight>
                  <a:srgbClr val="FFFFFF"/>
                </a:highlight>
                <a:latin typeface="Arial"/>
                <a:ea typeface="Arial"/>
                <a:cs typeface="Arial"/>
                <a:sym typeface="Arial"/>
              </a:rPr>
              <a:t>3. Students create a culminating product (a website, a Google slide presentation, a lesson plan with activities) that they share with the class which addresses the initial question.</a:t>
            </a:r>
            <a:endParaRPr>
              <a:solidFill>
                <a:srgbClr val="333333"/>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333333"/>
              </a:solidFill>
              <a:highlight>
                <a:srgbClr val="FFFFFF"/>
              </a:highlight>
              <a:latin typeface="Arial"/>
              <a:ea typeface="Arial"/>
              <a:cs typeface="Arial"/>
              <a:sym typeface="Arial"/>
            </a:endParaRPr>
          </a:p>
          <a:p>
            <a:pPr indent="0" lvl="0" marL="0" rtl="0" algn="l">
              <a:spcBef>
                <a:spcPts val="360"/>
              </a:spcBef>
              <a:spcAft>
                <a:spcPts val="0"/>
              </a:spcAft>
              <a:buNone/>
            </a:pPr>
            <a:r>
              <a:rPr lang="en-US">
                <a:solidFill>
                  <a:srgbClr val="333333"/>
                </a:solidFill>
                <a:highlight>
                  <a:srgbClr val="FFFFFF"/>
                </a:highlight>
                <a:latin typeface="Arial"/>
                <a:ea typeface="Arial"/>
                <a:cs typeface="Arial"/>
                <a:sym typeface="Arial"/>
              </a:rPr>
              <a:t>4. Students reflect on the process and assess the effectiveness.  Metacognition:  Think about the process of thinking.</a:t>
            </a:r>
            <a:endParaRPr>
              <a:solidFill>
                <a:srgbClr val="333333"/>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333333"/>
              </a:solidFill>
              <a:highlight>
                <a:srgbClr val="FFFFFF"/>
              </a:highlight>
              <a:latin typeface="Arial"/>
              <a:ea typeface="Arial"/>
              <a:cs typeface="Arial"/>
              <a:sym typeface="Arial"/>
            </a:endParaRPr>
          </a:p>
          <a:p>
            <a:pPr indent="0" lvl="0" marL="0" rtl="0" algn="l">
              <a:spcBef>
                <a:spcPts val="360"/>
              </a:spcBef>
              <a:spcAft>
                <a:spcPts val="0"/>
              </a:spcAft>
              <a:buNone/>
            </a:pPr>
            <a:r>
              <a:rPr b="1" lang="en-US" u="sng">
                <a:solidFill>
                  <a:srgbClr val="333333"/>
                </a:solidFill>
                <a:highlight>
                  <a:srgbClr val="FFFFFF"/>
                </a:highlight>
                <a:latin typeface="Arial"/>
                <a:ea typeface="Arial"/>
                <a:cs typeface="Arial"/>
                <a:sym typeface="Arial"/>
              </a:rPr>
              <a:t>Benefits: </a:t>
            </a:r>
            <a:r>
              <a:rPr lang="en-US">
                <a:solidFill>
                  <a:srgbClr val="333333"/>
                </a:solidFill>
                <a:highlight>
                  <a:srgbClr val="FFFFFF"/>
                </a:highlight>
                <a:latin typeface="Arial"/>
                <a:ea typeface="Arial"/>
                <a:cs typeface="Arial"/>
                <a:sym typeface="Arial"/>
              </a:rPr>
              <a:t>  Learning that is “Deep and Wide”;  Students become experts;  High degree of motivation;  Fosters intellectual curiosity</a:t>
            </a:r>
            <a:endParaRPr>
              <a:solidFill>
                <a:srgbClr val="333333"/>
              </a:solidFill>
              <a:highlight>
                <a:srgbClr val="FFFFFF"/>
              </a:highlight>
              <a:latin typeface="Arial"/>
              <a:ea typeface="Arial"/>
              <a:cs typeface="Arial"/>
              <a:sym typeface="Arial"/>
            </a:endParaRPr>
          </a:p>
        </p:txBody>
      </p:sp>
      <p:sp>
        <p:nvSpPr>
          <p:cNvPr id="630" name="Google Shape;630;p73"/>
          <p:cNvSpPr txBox="1"/>
          <p:nvPr>
            <p:ph type="title"/>
          </p:nvPr>
        </p:nvSpPr>
        <p:spPr>
          <a:xfrm>
            <a:off x="457200" y="3972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Inquiry Based Lesson</a:t>
            </a:r>
            <a:endParaRPr/>
          </a:p>
        </p:txBody>
      </p:sp>
      <p:sp>
        <p:nvSpPr>
          <p:cNvPr id="631" name="Google Shape;631;p7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sp>
        <p:nvSpPr>
          <p:cNvPr id="637" name="Google Shape;637;p74"/>
          <p:cNvSpPr txBox="1"/>
          <p:nvPr>
            <p:ph idx="1" type="body"/>
          </p:nvPr>
        </p:nvSpPr>
        <p:spPr>
          <a:xfrm>
            <a:off x="457200" y="1620150"/>
            <a:ext cx="7913100" cy="4455900"/>
          </a:xfrm>
          <a:prstGeom prst="rect">
            <a:avLst/>
          </a:prstGeom>
        </p:spPr>
        <p:txBody>
          <a:bodyPr anchorCtr="0" anchor="t" bIns="91425" lIns="91425" spcFirstLastPara="1" rIns="91425" wrap="square" tIns="91425">
            <a:noAutofit/>
          </a:bodyPr>
          <a:lstStyle/>
          <a:p>
            <a:pPr indent="-355600" lvl="0" marL="457200" rtl="0" algn="l">
              <a:spcBef>
                <a:spcPts val="360"/>
              </a:spcBef>
              <a:spcAft>
                <a:spcPts val="0"/>
              </a:spcAft>
              <a:buClr>
                <a:srgbClr val="38761D"/>
              </a:buClr>
              <a:buSzPts val="2000"/>
              <a:buChar char="•"/>
            </a:pPr>
            <a:r>
              <a:rPr lang="en-US" sz="2000">
                <a:solidFill>
                  <a:srgbClr val="38761D"/>
                </a:solidFill>
              </a:rPr>
              <a:t>Students investigate the economic benefits of renewable energy.  They then contact their state or national legislative representatives sharing their views on energy policy.</a:t>
            </a:r>
            <a:endParaRPr sz="2000">
              <a:solidFill>
                <a:srgbClr val="38761D"/>
              </a:solidFill>
            </a:endParaRPr>
          </a:p>
          <a:p>
            <a:pPr indent="-355600" lvl="0" marL="457200" rtl="0" algn="l">
              <a:spcBef>
                <a:spcPts val="360"/>
              </a:spcBef>
              <a:spcAft>
                <a:spcPts val="0"/>
              </a:spcAft>
              <a:buClr>
                <a:srgbClr val="38761D"/>
              </a:buClr>
              <a:buSzPts val="2000"/>
              <a:buChar char="•"/>
            </a:pPr>
            <a:r>
              <a:rPr lang="en-US" sz="2000">
                <a:solidFill>
                  <a:srgbClr val="38761D"/>
                </a:solidFill>
              </a:rPr>
              <a:t>Students contact local businesses that specialize in renewable energy production or installation.  They interview owners/employees about the challenges/rewards they encounter.  With permission students can film interviews or alternatively record responses in writing to share with the class.</a:t>
            </a:r>
            <a:endParaRPr sz="2000">
              <a:solidFill>
                <a:srgbClr val="38761D"/>
              </a:solidFill>
            </a:endParaRPr>
          </a:p>
          <a:p>
            <a:pPr indent="-355600" lvl="0" marL="457200" rtl="0" algn="l">
              <a:spcBef>
                <a:spcPts val="1000"/>
              </a:spcBef>
              <a:spcAft>
                <a:spcPts val="1000"/>
              </a:spcAft>
              <a:buClr>
                <a:srgbClr val="38761D"/>
              </a:buClr>
              <a:buSzPts val="2000"/>
              <a:buChar char="•"/>
            </a:pPr>
            <a:r>
              <a:rPr lang="en-US" sz="2000">
                <a:solidFill>
                  <a:srgbClr val="38761D"/>
                </a:solidFill>
              </a:rPr>
              <a:t>Students research the costs and incentives involved with converting to residential solar.  They compile statistics on a spreadsheet and conduct a financial cost/benefit analysis.  How long to “break even” and how long for “profitablility?”</a:t>
            </a:r>
            <a:endParaRPr sz="2000">
              <a:solidFill>
                <a:srgbClr val="38761D"/>
              </a:solidFill>
            </a:endParaRPr>
          </a:p>
        </p:txBody>
      </p:sp>
      <p:sp>
        <p:nvSpPr>
          <p:cNvPr id="638" name="Google Shape;638;p7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Extensions</a:t>
            </a:r>
            <a:endParaRPr/>
          </a:p>
        </p:txBody>
      </p:sp>
      <p:sp>
        <p:nvSpPr>
          <p:cNvPr id="639" name="Google Shape;639;p7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sp>
        <p:nvSpPr>
          <p:cNvPr id="645" name="Google Shape;645;p75"/>
          <p:cNvSpPr txBox="1"/>
          <p:nvPr>
            <p:ph idx="1" type="body"/>
          </p:nvPr>
        </p:nvSpPr>
        <p:spPr>
          <a:xfrm>
            <a:off x="694175" y="1499100"/>
            <a:ext cx="7421100" cy="39111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3000"/>
              <a:t>b.socrative.com</a:t>
            </a:r>
            <a:endParaRPr sz="3000"/>
          </a:p>
          <a:p>
            <a:pPr indent="0" lvl="0" marL="0" rtl="0" algn="l">
              <a:spcBef>
                <a:spcPts val="360"/>
              </a:spcBef>
              <a:spcAft>
                <a:spcPts val="0"/>
              </a:spcAft>
              <a:buNone/>
            </a:pPr>
            <a:r>
              <a:t/>
            </a:r>
            <a:endParaRPr sz="3000"/>
          </a:p>
          <a:p>
            <a:pPr indent="0" lvl="0" marL="0" rtl="0" algn="l">
              <a:spcBef>
                <a:spcPts val="360"/>
              </a:spcBef>
              <a:spcAft>
                <a:spcPts val="0"/>
              </a:spcAft>
              <a:buNone/>
            </a:pPr>
            <a:r>
              <a:rPr lang="en-US" sz="3000"/>
              <a:t>Room Name:   Opderbeck</a:t>
            </a:r>
            <a:endParaRPr sz="3000"/>
          </a:p>
        </p:txBody>
      </p:sp>
      <p:sp>
        <p:nvSpPr>
          <p:cNvPr id="646" name="Google Shape;646;p7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Formative Assessment Option</a:t>
            </a:r>
            <a:endParaRPr/>
          </a:p>
        </p:txBody>
      </p:sp>
      <p:sp>
        <p:nvSpPr>
          <p:cNvPr id="647" name="Google Shape;647;p7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48" name="Google Shape;648;p75"/>
          <p:cNvPicPr preferRelativeResize="0"/>
          <p:nvPr/>
        </p:nvPicPr>
        <p:blipFill>
          <a:blip r:embed="rId3">
            <a:alphaModFix/>
          </a:blip>
          <a:stretch>
            <a:fillRect/>
          </a:stretch>
        </p:blipFill>
        <p:spPr>
          <a:xfrm>
            <a:off x="1966325" y="3814925"/>
            <a:ext cx="4876800" cy="23812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sp>
        <p:nvSpPr>
          <p:cNvPr id="654" name="Google Shape;654;p76"/>
          <p:cNvSpPr txBox="1"/>
          <p:nvPr>
            <p:ph idx="1" type="body"/>
          </p:nvPr>
        </p:nvSpPr>
        <p:spPr>
          <a:xfrm>
            <a:off x="308400" y="1384475"/>
            <a:ext cx="8527200" cy="4584000"/>
          </a:xfrm>
          <a:prstGeom prst="rect">
            <a:avLst/>
          </a:prstGeom>
        </p:spPr>
        <p:txBody>
          <a:bodyPr anchorCtr="0" anchor="t" bIns="91425" lIns="91425" spcFirstLastPara="1" rIns="91425" wrap="square" tIns="91425">
            <a:noAutofit/>
          </a:bodyPr>
          <a:lstStyle/>
          <a:p>
            <a:pPr indent="-228600" lvl="0" marL="342900" rtl="0" algn="ctr">
              <a:spcBef>
                <a:spcPts val="360"/>
              </a:spcBef>
              <a:spcAft>
                <a:spcPts val="0"/>
              </a:spcAft>
              <a:buNone/>
            </a:pPr>
            <a:r>
              <a:rPr lang="en-US" sz="3000">
                <a:solidFill>
                  <a:srgbClr val="000000"/>
                </a:solidFill>
              </a:rPr>
              <a:t>Ted Opderbeck</a:t>
            </a:r>
            <a:endParaRPr sz="3000">
              <a:solidFill>
                <a:srgbClr val="000000"/>
              </a:solidFill>
            </a:endParaRPr>
          </a:p>
          <a:p>
            <a:pPr indent="-228600" lvl="0" marL="342900" rtl="0" algn="ctr">
              <a:spcBef>
                <a:spcPts val="360"/>
              </a:spcBef>
              <a:spcAft>
                <a:spcPts val="0"/>
              </a:spcAft>
              <a:buNone/>
            </a:pPr>
            <a:r>
              <a:rPr lang="en-US" sz="3000">
                <a:solidFill>
                  <a:srgbClr val="000000"/>
                </a:solidFill>
              </a:rPr>
              <a:t>Waldwick High School, Waldwick, NJ</a:t>
            </a:r>
            <a:endParaRPr sz="3000">
              <a:solidFill>
                <a:srgbClr val="000000"/>
              </a:solidFill>
            </a:endParaRPr>
          </a:p>
          <a:p>
            <a:pPr indent="-228600" lvl="0" marL="342900" rtl="0" algn="ctr">
              <a:spcBef>
                <a:spcPts val="360"/>
              </a:spcBef>
              <a:spcAft>
                <a:spcPts val="0"/>
              </a:spcAft>
              <a:buNone/>
            </a:pPr>
            <a:r>
              <a:t/>
            </a:r>
            <a:endParaRPr sz="3000">
              <a:solidFill>
                <a:srgbClr val="000000"/>
              </a:solidFill>
            </a:endParaRPr>
          </a:p>
          <a:p>
            <a:pPr indent="-228600" lvl="0" marL="342900" rtl="0" algn="ctr">
              <a:spcBef>
                <a:spcPts val="360"/>
              </a:spcBef>
              <a:spcAft>
                <a:spcPts val="0"/>
              </a:spcAft>
              <a:buNone/>
            </a:pPr>
            <a:r>
              <a:rPr lang="en-US" sz="3000">
                <a:solidFill>
                  <a:srgbClr val="000000"/>
                </a:solidFill>
              </a:rPr>
              <a:t>Email:  </a:t>
            </a:r>
            <a:r>
              <a:rPr lang="en-US" sz="3000" u="sng">
                <a:solidFill>
                  <a:schemeClr val="hlink"/>
                </a:solidFill>
                <a:hlinkClick r:id="rId3"/>
              </a:rPr>
              <a:t>opderbeckt@waldwickschools.org</a:t>
            </a:r>
            <a:endParaRPr sz="3000">
              <a:solidFill>
                <a:srgbClr val="000000"/>
              </a:solidFill>
            </a:endParaRPr>
          </a:p>
          <a:p>
            <a:pPr indent="-228600" lvl="0" marL="342900" rtl="0" algn="l">
              <a:spcBef>
                <a:spcPts val="360"/>
              </a:spcBef>
              <a:spcAft>
                <a:spcPts val="0"/>
              </a:spcAft>
              <a:buNone/>
            </a:pPr>
            <a:r>
              <a:t/>
            </a:r>
            <a:endParaRPr sz="2400">
              <a:solidFill>
                <a:srgbClr val="000000"/>
              </a:solidFill>
            </a:endParaRPr>
          </a:p>
        </p:txBody>
      </p:sp>
      <p:sp>
        <p:nvSpPr>
          <p:cNvPr id="655" name="Google Shape;655;p7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Contact Information</a:t>
            </a:r>
            <a:endParaRPr/>
          </a:p>
        </p:txBody>
      </p:sp>
      <p:sp>
        <p:nvSpPr>
          <p:cNvPr id="656" name="Google Shape;656;p7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57" name="Google Shape;657;p76"/>
          <p:cNvPicPr preferRelativeResize="0"/>
          <p:nvPr/>
        </p:nvPicPr>
        <p:blipFill>
          <a:blip r:embed="rId4">
            <a:alphaModFix/>
          </a:blip>
          <a:stretch>
            <a:fillRect/>
          </a:stretch>
        </p:blipFill>
        <p:spPr>
          <a:xfrm>
            <a:off x="3134325" y="3817950"/>
            <a:ext cx="3707300" cy="2766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5"/>
          <p:cNvSpPr txBox="1"/>
          <p:nvPr>
            <p:ph idx="1" type="body"/>
          </p:nvPr>
        </p:nvSpPr>
        <p:spPr>
          <a:xfrm>
            <a:off x="127725" y="1281900"/>
            <a:ext cx="6198600" cy="5097900"/>
          </a:xfrm>
          <a:prstGeom prst="rect">
            <a:avLst/>
          </a:prstGeom>
        </p:spPr>
        <p:txBody>
          <a:bodyPr anchorCtr="0" anchor="t" bIns="91425" lIns="91425" spcFirstLastPara="1" rIns="91425" wrap="square" tIns="91425">
            <a:noAutofit/>
          </a:bodyPr>
          <a:lstStyle/>
          <a:p>
            <a:pPr indent="-355600" lvl="0" marL="457200" rtl="0" algn="l">
              <a:spcBef>
                <a:spcPts val="360"/>
              </a:spcBef>
              <a:spcAft>
                <a:spcPts val="0"/>
              </a:spcAft>
              <a:buClr>
                <a:srgbClr val="274E13"/>
              </a:buClr>
              <a:buSzPts val="2000"/>
              <a:buChar char="•"/>
            </a:pPr>
            <a:r>
              <a:rPr b="1" lang="en-US" sz="2000">
                <a:solidFill>
                  <a:srgbClr val="274E13"/>
                </a:solidFill>
              </a:rPr>
              <a:t>Renewable Energy: </a:t>
            </a:r>
            <a:r>
              <a:rPr lang="en-US" sz="2000">
                <a:solidFill>
                  <a:srgbClr val="274E13"/>
                </a:solidFill>
              </a:rPr>
              <a:t>energy that is derived from natural sources that are constantly replenished</a:t>
            </a:r>
            <a:endParaRPr sz="2000">
              <a:solidFill>
                <a:srgbClr val="274E13"/>
              </a:solidFill>
            </a:endParaRPr>
          </a:p>
          <a:p>
            <a:pPr indent="0" lvl="0" marL="0" rtl="0" algn="l">
              <a:spcBef>
                <a:spcPts val="1000"/>
              </a:spcBef>
              <a:spcAft>
                <a:spcPts val="0"/>
              </a:spcAft>
              <a:buNone/>
            </a:pPr>
            <a:r>
              <a:t/>
            </a:r>
            <a:endParaRPr sz="2000">
              <a:solidFill>
                <a:srgbClr val="274E13"/>
              </a:solidFill>
            </a:endParaRPr>
          </a:p>
          <a:p>
            <a:pPr indent="-355600" lvl="0" marL="457200" rtl="0" algn="l">
              <a:spcBef>
                <a:spcPts val="1000"/>
              </a:spcBef>
              <a:spcAft>
                <a:spcPts val="0"/>
              </a:spcAft>
              <a:buClr>
                <a:srgbClr val="274E13"/>
              </a:buClr>
              <a:buSzPts val="2000"/>
              <a:buChar char="•"/>
            </a:pPr>
            <a:r>
              <a:rPr b="1" lang="en-US" sz="2000">
                <a:solidFill>
                  <a:srgbClr val="274E13"/>
                </a:solidFill>
              </a:rPr>
              <a:t>Non-renewable Energy</a:t>
            </a:r>
            <a:r>
              <a:rPr lang="en-US" sz="2000">
                <a:solidFill>
                  <a:srgbClr val="274E13"/>
                </a:solidFill>
              </a:rPr>
              <a:t>: energy that is derived from sources that are depleted and cannot be replaced for a long period of time, perhaps millions of years.</a:t>
            </a:r>
            <a:endParaRPr sz="2000">
              <a:solidFill>
                <a:srgbClr val="274E13"/>
              </a:solidFill>
            </a:endParaRPr>
          </a:p>
          <a:p>
            <a:pPr indent="0" lvl="0" marL="0" rtl="0" algn="l">
              <a:spcBef>
                <a:spcPts val="1000"/>
              </a:spcBef>
              <a:spcAft>
                <a:spcPts val="0"/>
              </a:spcAft>
              <a:buNone/>
            </a:pPr>
            <a:r>
              <a:t/>
            </a:r>
            <a:endParaRPr sz="2000">
              <a:solidFill>
                <a:srgbClr val="274E13"/>
              </a:solidFill>
            </a:endParaRPr>
          </a:p>
          <a:p>
            <a:pPr indent="-355600" lvl="0" marL="457200" rtl="0" algn="l">
              <a:spcBef>
                <a:spcPts val="1000"/>
              </a:spcBef>
              <a:spcAft>
                <a:spcPts val="0"/>
              </a:spcAft>
              <a:buClr>
                <a:srgbClr val="274E13"/>
              </a:buClr>
              <a:buSzPts val="2000"/>
              <a:buChar char="•"/>
            </a:pPr>
            <a:r>
              <a:rPr b="1" lang="en-US" sz="2000">
                <a:solidFill>
                  <a:srgbClr val="274E13"/>
                </a:solidFill>
              </a:rPr>
              <a:t>Fossil Fuels: </a:t>
            </a:r>
            <a:r>
              <a:rPr lang="en-US" sz="2000">
                <a:solidFill>
                  <a:srgbClr val="274E13"/>
                </a:solidFill>
              </a:rPr>
              <a:t>natural fuels formed from the remains of living organisms in the geologic past (ex: coal, oil, natural gas)</a:t>
            </a:r>
            <a:endParaRPr sz="2000">
              <a:solidFill>
                <a:srgbClr val="274E13"/>
              </a:solidFill>
            </a:endParaRPr>
          </a:p>
          <a:p>
            <a:pPr indent="0" lvl="0" marL="0" rtl="0" algn="l">
              <a:spcBef>
                <a:spcPts val="1000"/>
              </a:spcBef>
              <a:spcAft>
                <a:spcPts val="0"/>
              </a:spcAft>
              <a:buNone/>
            </a:pPr>
            <a:r>
              <a:t/>
            </a:r>
            <a:endParaRPr sz="2000">
              <a:solidFill>
                <a:srgbClr val="274E13"/>
              </a:solidFill>
            </a:endParaRPr>
          </a:p>
          <a:p>
            <a:pPr indent="-355600" lvl="0" marL="457200" rtl="0" algn="l">
              <a:spcBef>
                <a:spcPts val="1000"/>
              </a:spcBef>
              <a:spcAft>
                <a:spcPts val="0"/>
              </a:spcAft>
              <a:buClr>
                <a:srgbClr val="274E13"/>
              </a:buClr>
              <a:buSzPts val="2000"/>
              <a:buChar char="•"/>
            </a:pPr>
            <a:r>
              <a:rPr b="1" lang="en-US" sz="2000">
                <a:solidFill>
                  <a:srgbClr val="274E13"/>
                </a:solidFill>
              </a:rPr>
              <a:t>Energy Policy: </a:t>
            </a:r>
            <a:r>
              <a:rPr lang="en-US" sz="2000">
                <a:solidFill>
                  <a:srgbClr val="274E13"/>
                </a:solidFill>
              </a:rPr>
              <a:t>actions governments take to affect the supply of and demand for energy within a nation.</a:t>
            </a:r>
            <a:endParaRPr sz="2000">
              <a:solidFill>
                <a:srgbClr val="274E13"/>
              </a:solidFill>
            </a:endParaRPr>
          </a:p>
          <a:p>
            <a:pPr indent="0" lvl="0" marL="457200" rtl="0" algn="l">
              <a:spcBef>
                <a:spcPts val="1000"/>
              </a:spcBef>
              <a:spcAft>
                <a:spcPts val="0"/>
              </a:spcAft>
              <a:buNone/>
            </a:pPr>
            <a:r>
              <a:t/>
            </a:r>
            <a:endParaRPr>
              <a:solidFill>
                <a:srgbClr val="274E13"/>
              </a:solidFill>
            </a:endParaRPr>
          </a:p>
        </p:txBody>
      </p:sp>
      <p:sp>
        <p:nvSpPr>
          <p:cNvPr id="128" name="Google Shape;128;p1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Key Vocabulary/Concepts</a:t>
            </a:r>
            <a:endParaRPr/>
          </a:p>
        </p:txBody>
      </p:sp>
      <p:sp>
        <p:nvSpPr>
          <p:cNvPr id="129" name="Google Shape;129;p1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30" name="Google Shape;130;p15"/>
          <p:cNvPicPr preferRelativeResize="0"/>
          <p:nvPr/>
        </p:nvPicPr>
        <p:blipFill>
          <a:blip r:embed="rId3">
            <a:alphaModFix/>
          </a:blip>
          <a:stretch>
            <a:fillRect/>
          </a:stretch>
        </p:blipFill>
        <p:spPr>
          <a:xfrm>
            <a:off x="6694375" y="2525925"/>
            <a:ext cx="2190750" cy="2609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6"/>
          <p:cNvSpPr txBox="1"/>
          <p:nvPr>
            <p:ph idx="1" type="body"/>
          </p:nvPr>
        </p:nvSpPr>
        <p:spPr>
          <a:xfrm>
            <a:off x="426275" y="1416725"/>
            <a:ext cx="5202900" cy="4651500"/>
          </a:xfrm>
          <a:prstGeom prst="rect">
            <a:avLst/>
          </a:prstGeom>
        </p:spPr>
        <p:txBody>
          <a:bodyPr anchorCtr="0" anchor="t" bIns="91425" lIns="91425" spcFirstLastPara="1" rIns="91425" wrap="square" tIns="91425">
            <a:noAutofit/>
          </a:bodyPr>
          <a:lstStyle/>
          <a:p>
            <a:pPr indent="-368300" lvl="0" marL="457200" rtl="0" algn="l">
              <a:spcBef>
                <a:spcPts val="360"/>
              </a:spcBef>
              <a:spcAft>
                <a:spcPts val="0"/>
              </a:spcAft>
              <a:buClr>
                <a:srgbClr val="274E13"/>
              </a:buClr>
              <a:buSzPts val="2200"/>
              <a:buChar char="•"/>
            </a:pPr>
            <a:r>
              <a:rPr lang="en-US" sz="2200">
                <a:solidFill>
                  <a:srgbClr val="274E13"/>
                </a:solidFill>
              </a:rPr>
              <a:t>Scarcity/ Resource Allocation</a:t>
            </a:r>
            <a:endParaRPr sz="2200">
              <a:solidFill>
                <a:srgbClr val="274E13"/>
              </a:solidFill>
            </a:endParaRPr>
          </a:p>
          <a:p>
            <a:pPr indent="-368300" lvl="0" marL="457200" rtl="0" algn="l">
              <a:spcBef>
                <a:spcPts val="1000"/>
              </a:spcBef>
              <a:spcAft>
                <a:spcPts val="0"/>
              </a:spcAft>
              <a:buClr>
                <a:srgbClr val="274E13"/>
              </a:buClr>
              <a:buSzPts val="2200"/>
              <a:buChar char="•"/>
            </a:pPr>
            <a:r>
              <a:rPr lang="en-US" sz="2200">
                <a:solidFill>
                  <a:srgbClr val="274E13"/>
                </a:solidFill>
              </a:rPr>
              <a:t>Fiscal Policy/ Government Budget</a:t>
            </a:r>
            <a:endParaRPr sz="2200">
              <a:solidFill>
                <a:srgbClr val="274E13"/>
              </a:solidFill>
            </a:endParaRPr>
          </a:p>
          <a:p>
            <a:pPr indent="-368300" lvl="0" marL="457200" rtl="0" algn="l">
              <a:spcBef>
                <a:spcPts val="1000"/>
              </a:spcBef>
              <a:spcAft>
                <a:spcPts val="0"/>
              </a:spcAft>
              <a:buClr>
                <a:srgbClr val="274E13"/>
              </a:buClr>
              <a:buSzPts val="2200"/>
              <a:buChar char="•"/>
            </a:pPr>
            <a:r>
              <a:rPr lang="en-US" sz="2200">
                <a:solidFill>
                  <a:srgbClr val="274E13"/>
                </a:solidFill>
              </a:rPr>
              <a:t>Supply/Demand</a:t>
            </a:r>
            <a:endParaRPr sz="2200">
              <a:solidFill>
                <a:srgbClr val="274E13"/>
              </a:solidFill>
            </a:endParaRPr>
          </a:p>
          <a:p>
            <a:pPr indent="-368300" lvl="0" marL="457200" rtl="0" algn="l">
              <a:spcBef>
                <a:spcPts val="1000"/>
              </a:spcBef>
              <a:spcAft>
                <a:spcPts val="0"/>
              </a:spcAft>
              <a:buClr>
                <a:srgbClr val="274E13"/>
              </a:buClr>
              <a:buSzPts val="2200"/>
              <a:buChar char="•"/>
            </a:pPr>
            <a:r>
              <a:rPr lang="en-US" sz="2200">
                <a:solidFill>
                  <a:srgbClr val="274E13"/>
                </a:solidFill>
              </a:rPr>
              <a:t>Environmental Economics</a:t>
            </a:r>
            <a:endParaRPr sz="2200">
              <a:solidFill>
                <a:srgbClr val="274E13"/>
              </a:solidFill>
            </a:endParaRPr>
          </a:p>
          <a:p>
            <a:pPr indent="-368300" lvl="0" marL="457200" rtl="0" algn="l">
              <a:spcBef>
                <a:spcPts val="1000"/>
              </a:spcBef>
              <a:spcAft>
                <a:spcPts val="0"/>
              </a:spcAft>
              <a:buClr>
                <a:srgbClr val="274E13"/>
              </a:buClr>
              <a:buSzPts val="2200"/>
              <a:buChar char="•"/>
            </a:pPr>
            <a:r>
              <a:rPr lang="en-US" sz="2200">
                <a:solidFill>
                  <a:srgbClr val="274E13"/>
                </a:solidFill>
              </a:rPr>
              <a:t>Private and Public Investment</a:t>
            </a:r>
            <a:endParaRPr sz="2200">
              <a:solidFill>
                <a:srgbClr val="274E13"/>
              </a:solidFill>
            </a:endParaRPr>
          </a:p>
          <a:p>
            <a:pPr indent="0" lvl="0" marL="0" rtl="0" algn="l">
              <a:spcBef>
                <a:spcPts val="1000"/>
              </a:spcBef>
              <a:spcAft>
                <a:spcPts val="1000"/>
              </a:spcAft>
              <a:buNone/>
            </a:pPr>
            <a:br>
              <a:rPr lang="en-US" sz="2200">
                <a:solidFill>
                  <a:srgbClr val="274E13"/>
                </a:solidFill>
              </a:rPr>
            </a:br>
            <a:r>
              <a:rPr lang="en-US" sz="2200">
                <a:solidFill>
                  <a:srgbClr val="274E13"/>
                </a:solidFill>
              </a:rPr>
              <a:t>Cross Curricular Applications: Science, Political Science, Architecture, Sociology</a:t>
            </a:r>
            <a:endParaRPr sz="2200">
              <a:solidFill>
                <a:srgbClr val="274E13"/>
              </a:solidFill>
            </a:endParaRPr>
          </a:p>
        </p:txBody>
      </p:sp>
      <p:sp>
        <p:nvSpPr>
          <p:cNvPr id="137" name="Google Shape;137;p16"/>
          <p:cNvSpPr txBox="1"/>
          <p:nvPr>
            <p:ph type="title"/>
          </p:nvPr>
        </p:nvSpPr>
        <p:spPr>
          <a:xfrm>
            <a:off x="118700" y="5093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Connections to Economics/Finance Units of Study</a:t>
            </a:r>
            <a:endParaRPr/>
          </a:p>
        </p:txBody>
      </p:sp>
      <p:sp>
        <p:nvSpPr>
          <p:cNvPr id="138" name="Google Shape;138;p1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39" name="Google Shape;139;p16"/>
          <p:cNvPicPr preferRelativeResize="0"/>
          <p:nvPr/>
        </p:nvPicPr>
        <p:blipFill>
          <a:blip r:embed="rId3">
            <a:alphaModFix/>
          </a:blip>
          <a:stretch>
            <a:fillRect/>
          </a:stretch>
        </p:blipFill>
        <p:spPr>
          <a:xfrm>
            <a:off x="5767250" y="1998050"/>
            <a:ext cx="2836275" cy="3184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17"/>
          <p:cNvSpPr txBox="1"/>
          <p:nvPr>
            <p:ph idx="1" type="body"/>
          </p:nvPr>
        </p:nvSpPr>
        <p:spPr>
          <a:xfrm>
            <a:off x="402600" y="1309275"/>
            <a:ext cx="8338800" cy="43563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200">
                <a:solidFill>
                  <a:srgbClr val="38761D"/>
                </a:solidFill>
              </a:rPr>
              <a:t>Pre Industrial Revolution Energy Sources (Prior to 18th Century): wood, dung, straw, sun, animals, water, wind</a:t>
            </a:r>
            <a:endParaRPr sz="2200">
              <a:solidFill>
                <a:srgbClr val="38761D"/>
              </a:solidFill>
            </a:endParaRPr>
          </a:p>
          <a:p>
            <a:pPr indent="0" lvl="0" marL="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rPr lang="en-US" sz="2200">
                <a:solidFill>
                  <a:srgbClr val="38761D"/>
                </a:solidFill>
              </a:rPr>
              <a:t>Industrial Revolution (18th, 19th Centuries):</a:t>
            </a:r>
            <a:endParaRPr sz="2200">
              <a:solidFill>
                <a:srgbClr val="38761D"/>
              </a:solidFill>
            </a:endParaRPr>
          </a:p>
          <a:p>
            <a:pPr indent="0" lvl="0" marL="0" rtl="0" algn="l">
              <a:spcBef>
                <a:spcPts val="360"/>
              </a:spcBef>
              <a:spcAft>
                <a:spcPts val="0"/>
              </a:spcAft>
              <a:buNone/>
            </a:pPr>
            <a:r>
              <a:rPr lang="en-US" sz="2200">
                <a:solidFill>
                  <a:srgbClr val="38761D"/>
                </a:solidFill>
              </a:rPr>
              <a:t>coal (steam engines), electric generators, hydroelectric power plants</a:t>
            </a:r>
            <a:endParaRPr sz="2200">
              <a:solidFill>
                <a:srgbClr val="38761D"/>
              </a:solidFill>
            </a:endParaRPr>
          </a:p>
          <a:p>
            <a:pPr indent="0" lvl="0" marL="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rPr lang="en-US" sz="2200">
                <a:solidFill>
                  <a:srgbClr val="38761D"/>
                </a:solidFill>
              </a:rPr>
              <a:t>Late Industrial Revolution/ Modern Period (late 19th, 20th Centuries):</a:t>
            </a:r>
            <a:endParaRPr sz="2200">
              <a:solidFill>
                <a:srgbClr val="38761D"/>
              </a:solidFill>
            </a:endParaRPr>
          </a:p>
          <a:p>
            <a:pPr indent="0" lvl="0" marL="0" rtl="0" algn="l">
              <a:spcBef>
                <a:spcPts val="360"/>
              </a:spcBef>
              <a:spcAft>
                <a:spcPts val="0"/>
              </a:spcAft>
              <a:buNone/>
            </a:pPr>
            <a:r>
              <a:rPr lang="en-US" sz="2200">
                <a:solidFill>
                  <a:srgbClr val="38761D"/>
                </a:solidFill>
              </a:rPr>
              <a:t>coal, petroleum, gasoline, combustion engines, electric power grid, nuclear</a:t>
            </a:r>
            <a:endParaRPr sz="2200">
              <a:solidFill>
                <a:srgbClr val="38761D"/>
              </a:solidFill>
            </a:endParaRPr>
          </a:p>
          <a:p>
            <a:pPr indent="0" lvl="0" marL="0" rtl="0" algn="l">
              <a:spcBef>
                <a:spcPts val="360"/>
              </a:spcBef>
              <a:spcAft>
                <a:spcPts val="0"/>
              </a:spcAft>
              <a:buNone/>
            </a:pPr>
            <a:r>
              <a:rPr lang="en-US" sz="2200">
                <a:solidFill>
                  <a:srgbClr val="38761D"/>
                </a:solidFill>
              </a:rPr>
              <a:t>20th Century: electricity use doubled every 10 years</a:t>
            </a:r>
            <a:endParaRPr sz="2200">
              <a:solidFill>
                <a:srgbClr val="38761D"/>
              </a:solidFill>
            </a:endParaRPr>
          </a:p>
          <a:p>
            <a:pPr indent="0" lvl="0" marL="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rPr lang="en-US" sz="2200">
                <a:solidFill>
                  <a:srgbClr val="38761D"/>
                </a:solidFill>
              </a:rPr>
              <a:t>Post Modern Period (late 20th, early 21st Centuries):</a:t>
            </a:r>
            <a:endParaRPr sz="2200">
              <a:solidFill>
                <a:srgbClr val="38761D"/>
              </a:solidFill>
            </a:endParaRPr>
          </a:p>
          <a:p>
            <a:pPr indent="0" lvl="0" marL="0" rtl="0" algn="l">
              <a:spcBef>
                <a:spcPts val="360"/>
              </a:spcBef>
              <a:spcAft>
                <a:spcPts val="0"/>
              </a:spcAft>
              <a:buNone/>
            </a:pPr>
            <a:r>
              <a:rPr lang="en-US" sz="2200">
                <a:solidFill>
                  <a:srgbClr val="38761D"/>
                </a:solidFill>
              </a:rPr>
              <a:t>non-renewable sources plus growth of renewables: solar, wind, geothermal, tidal, etc.   Also growth of natural gas (fracking)</a:t>
            </a:r>
            <a:endParaRPr sz="2200">
              <a:solidFill>
                <a:srgbClr val="38761D"/>
              </a:solidFill>
            </a:endParaRPr>
          </a:p>
          <a:p>
            <a:pPr indent="0" lvl="0" marL="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rPr lang="en-US" sz="2200" u="sng">
                <a:solidFill>
                  <a:schemeClr val="hlink"/>
                </a:solidFill>
                <a:latin typeface="Arial"/>
                <a:ea typeface="Arial"/>
                <a:cs typeface="Arial"/>
                <a:sym typeface="Arial"/>
                <a:hlinkClick r:id="rId3"/>
              </a:rPr>
              <a:t>https://www.worldometers.info/world-population/</a:t>
            </a:r>
            <a:endParaRPr sz="2200">
              <a:solidFill>
                <a:srgbClr val="38761D"/>
              </a:solidFill>
            </a:endParaRPr>
          </a:p>
        </p:txBody>
      </p:sp>
      <p:sp>
        <p:nvSpPr>
          <p:cNvPr id="146" name="Google Shape;146;p17"/>
          <p:cNvSpPr txBox="1"/>
          <p:nvPr>
            <p:ph type="title"/>
          </p:nvPr>
        </p:nvSpPr>
        <p:spPr>
          <a:xfrm>
            <a:off x="402600" y="465825"/>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History of Energy Production and Use</a:t>
            </a:r>
            <a:endParaRPr/>
          </a:p>
        </p:txBody>
      </p:sp>
      <p:sp>
        <p:nvSpPr>
          <p:cNvPr id="147" name="Google Shape;147;p1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EBE587-265B-495F-BA1A-8BFCFB300916}"/>
</file>

<file path=customXml/itemProps2.xml><?xml version="1.0" encoding="utf-8"?>
<ds:datastoreItem xmlns:ds="http://schemas.openxmlformats.org/officeDocument/2006/customXml" ds:itemID="{A56D778F-CD47-4A37-8780-49E06D02D04F}"/>
</file>

<file path=customXml/itemProps3.xml><?xml version="1.0" encoding="utf-8"?>
<ds:datastoreItem xmlns:ds="http://schemas.openxmlformats.org/officeDocument/2006/customXml" ds:itemID="{C11AD7BE-0091-401E-B9B5-1265C8CA6F46}"/>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