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954838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301376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41078" y="0"/>
            <a:ext cx="301376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215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8843645"/>
            <a:ext cx="301376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41078" y="8843645"/>
            <a:ext cx="301376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VdYB-bVAjpY1q1u-0QXOYVqbYk4a-6BTGFHkmkwYcDs/edit#gid=2035665028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215" cy="4189095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Brief bio</a:t>
            </a:r>
            <a:endParaRPr/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215" cy="4189095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215" cy="4189095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215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This is NOT about specific games or specific tools for one strand of content. This is more general, applicable. </a:t>
            </a:r>
            <a:endParaRPr/>
          </a:p>
        </p:txBody>
      </p:sp>
      <p:sp>
        <p:nvSpPr>
          <p:cNvPr id="86" name="Google Shape;86;p3:notes"/>
          <p:cNvSpPr txBox="1">
            <a:spLocks noGrp="1"/>
          </p:cNvSpPr>
          <p:nvPr>
            <p:ph type="sldNum" idx="12"/>
          </p:nvPr>
        </p:nvSpPr>
        <p:spPr>
          <a:xfrm>
            <a:off x="3941078" y="8843645"/>
            <a:ext cx="301376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50" tIns="45825" rIns="91650" bIns="458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215" cy="4189095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Show example of Google Forms.</a:t>
            </a:r>
            <a:endParaRPr/>
          </a:p>
        </p:txBody>
      </p:sp>
      <p:sp>
        <p:nvSpPr>
          <p:cNvPr id="95" name="Google Shape;9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6c9fd429f_0_12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300" cy="4189200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Piktochart example</a:t>
            </a:r>
            <a:endParaRPr/>
          </a:p>
        </p:txBody>
      </p:sp>
      <p:sp>
        <p:nvSpPr>
          <p:cNvPr id="106" name="Google Shape;106;g76c9fd429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6c9fd429f_0_26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300" cy="4189200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Types of goods example</a:t>
            </a:r>
            <a:endParaRPr/>
          </a:p>
        </p:txBody>
      </p:sp>
      <p:sp>
        <p:nvSpPr>
          <p:cNvPr id="117" name="Google Shape;117;g76c9fd429f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6c9fd429f_0_38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300" cy="4189200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GDP example</a:t>
            </a:r>
            <a:endParaRPr/>
          </a:p>
        </p:txBody>
      </p:sp>
      <p:sp>
        <p:nvSpPr>
          <p:cNvPr id="127" name="Google Shape;127;g76c9fd429f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6c9fd429f_0_49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300" cy="4189200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News</a:t>
            </a:r>
            <a:r>
              <a:rPr lang="en-US"/>
              <a:t> -- Flipgrid example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76c9fd429f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6c9fd429f_0_60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300" cy="4189200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Quizizz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76c9fd429f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6c9fd429f_0_71:notes"/>
          <p:cNvSpPr txBox="1">
            <a:spLocks noGrp="1"/>
          </p:cNvSpPr>
          <p:nvPr>
            <p:ph type="body" idx="1"/>
          </p:nvPr>
        </p:nvSpPr>
        <p:spPr>
          <a:xfrm>
            <a:off x="927312" y="4421827"/>
            <a:ext cx="5100300" cy="4189200"/>
          </a:xfrm>
          <a:prstGeom prst="rect">
            <a:avLst/>
          </a:prstGeom>
        </p:spPr>
        <p:txBody>
          <a:bodyPr spcFirstLastPara="1" wrap="square" lIns="91650" tIns="45825" rIns="91650" bIns="458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Quizizz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g76c9fd429f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7725" cy="34940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pics">
  <p:cSld name="Topic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oogle Shape;14;p2"/>
          <p:cNvCxnSpPr/>
          <p:nvPr/>
        </p:nvCxnSpPr>
        <p:spPr>
          <a:xfrm>
            <a:off x="457200" y="1219200"/>
            <a:ext cx="8229600" cy="0"/>
          </a:xfrm>
          <a:prstGeom prst="straightConnector1">
            <a:avLst/>
          </a:prstGeom>
          <a:noFill/>
          <a:ln w="15875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1028700" y="1752600"/>
            <a:ext cx="7086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rgbClr val="6EA92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rgbClr val="004A80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Gill Sans"/>
              <a:buChar char="•"/>
              <a:defRPr sz="2400" b="0" i="0" u="none" strike="noStrike" cap="none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6EA92C"/>
              </a:buClr>
              <a:buSzPts val="2000"/>
              <a:buFont typeface="Gill Sans"/>
              <a:buChar char="–"/>
              <a:defRPr sz="2000" b="0" i="0" u="none" strike="noStrike" cap="none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6EA92C"/>
              </a:buClr>
              <a:buSzPts val="2000"/>
              <a:buFont typeface="Gill Sans"/>
              <a:buChar char="»"/>
              <a:defRPr sz="2000" b="0" i="0" u="none" strike="noStrike" cap="none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81800" y="481217"/>
            <a:ext cx="1905000" cy="713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Blank">
  <p:cSld name="Content 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3"/>
          <p:cNvCxnSpPr/>
          <p:nvPr/>
        </p:nvCxnSpPr>
        <p:spPr>
          <a:xfrm>
            <a:off x="457200" y="1219200"/>
            <a:ext cx="8229600" cy="0"/>
          </a:xfrm>
          <a:prstGeom prst="straightConnector1">
            <a:avLst/>
          </a:prstGeom>
          <a:noFill/>
          <a:ln w="15875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857250" y="2133600"/>
            <a:ext cx="74295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004A80"/>
              </a:buClr>
              <a:buSzPts val="2400"/>
              <a:buFont typeface="Arial"/>
              <a:buChar char="»"/>
              <a:defRPr sz="2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rgbClr val="6EA92C"/>
              </a:buClr>
              <a:buSzPts val="2400"/>
              <a:buFont typeface="Gill Sans"/>
              <a:buChar char="•"/>
              <a:defRPr sz="2400" b="0" i="0" u="none" strike="noStrike" cap="none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rgbClr val="6EA92C"/>
              </a:buClr>
              <a:buSzPts val="2000"/>
              <a:buFont typeface="Gill Sans"/>
              <a:buChar char="–"/>
              <a:defRPr sz="2000" b="0" i="0" u="none" strike="noStrike" cap="none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6EA92C"/>
              </a:buClr>
              <a:buSzPts val="2000"/>
              <a:buFont typeface="Gill Sans"/>
              <a:buChar char="»"/>
              <a:defRPr sz="2000" b="0" i="0" u="none" strike="noStrike" cap="none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10362" y="609600"/>
            <a:ext cx="2200275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4"/>
          <p:cNvCxnSpPr/>
          <p:nvPr/>
        </p:nvCxnSpPr>
        <p:spPr>
          <a:xfrm>
            <a:off x="990600" y="2286000"/>
            <a:ext cx="7162800" cy="0"/>
          </a:xfrm>
          <a:prstGeom prst="straightConnector1">
            <a:avLst/>
          </a:prstGeom>
          <a:noFill/>
          <a:ln w="15875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Google Shape;30;p4"/>
          <p:cNvCxnSpPr/>
          <p:nvPr/>
        </p:nvCxnSpPr>
        <p:spPr>
          <a:xfrm>
            <a:off x="990600" y="3657600"/>
            <a:ext cx="7162800" cy="0"/>
          </a:xfrm>
          <a:prstGeom prst="straightConnector1">
            <a:avLst/>
          </a:prstGeom>
          <a:noFill/>
          <a:ln w="15875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" name="Google Shape;31;p4"/>
          <p:cNvSpPr txBox="1">
            <a:spLocks noGrp="1"/>
          </p:cNvSpPr>
          <p:nvPr>
            <p:ph type="ctrTitle"/>
          </p:nvPr>
        </p:nvSpPr>
        <p:spPr>
          <a:xfrm>
            <a:off x="1028699" y="2548219"/>
            <a:ext cx="7086600" cy="841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1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1028699" y="3930196"/>
            <a:ext cx="7086600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Presenter:</a:t>
            </a:r>
            <a:endParaRPr/>
          </a:p>
        </p:txBody>
      </p:sp>
      <p:pic>
        <p:nvPicPr>
          <p:cNvPr id="33" name="Google Shape;33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71800" y="938553"/>
            <a:ext cx="3124200" cy="11709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124200" y="64770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6858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onopoly Cards w/o Subhead">
  <p:cSld name="Monopoly Cards w/o Subhead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6"/>
          <p:cNvCxnSpPr/>
          <p:nvPr/>
        </p:nvCxnSpPr>
        <p:spPr>
          <a:xfrm>
            <a:off x="457200" y="1219200"/>
            <a:ext cx="8229600" cy="0"/>
          </a:xfrm>
          <a:prstGeom prst="straightConnector1">
            <a:avLst/>
          </a:prstGeom>
          <a:noFill/>
          <a:ln w="15875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38600" cy="598487"/>
          </a:xfrm>
          <a:prstGeom prst="rect">
            <a:avLst/>
          </a:prstGeom>
          <a:solidFill>
            <a:srgbClr val="215B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 sz="2000" b="1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–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–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ill Sans"/>
              <a:buChar char="»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3"/>
          </p:nvPr>
        </p:nvSpPr>
        <p:spPr>
          <a:xfrm>
            <a:off x="4648200" y="2133600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–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–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ill Sans"/>
              <a:buChar char="»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4"/>
          </p:nvPr>
        </p:nvSpPr>
        <p:spPr>
          <a:xfrm>
            <a:off x="4648200" y="1524000"/>
            <a:ext cx="4038600" cy="598487"/>
          </a:xfrm>
          <a:prstGeom prst="rect">
            <a:avLst/>
          </a:prstGeom>
          <a:solidFill>
            <a:srgbClr val="215B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 sz="2000" b="1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7" name="Google Shape;47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10362" y="609600"/>
            <a:ext cx="2200275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onopoly Cards w/ Subhead">
  <p:cSld name="Monopoly Cards w/ Subhead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/>
          <p:nvPr/>
        </p:nvSpPr>
        <p:spPr>
          <a:xfrm>
            <a:off x="457200" y="2438400"/>
            <a:ext cx="4038600" cy="3657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7"/>
          <p:cNvSpPr/>
          <p:nvPr/>
        </p:nvSpPr>
        <p:spPr>
          <a:xfrm>
            <a:off x="457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2" name="Google Shape;52;p7"/>
          <p:cNvCxnSpPr/>
          <p:nvPr/>
        </p:nvCxnSpPr>
        <p:spPr>
          <a:xfrm>
            <a:off x="457200" y="1219200"/>
            <a:ext cx="8229600" cy="0"/>
          </a:xfrm>
          <a:prstGeom prst="straightConnector1">
            <a:avLst/>
          </a:prstGeom>
          <a:noFill/>
          <a:ln w="15875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3" name="Google Shape;53;p7"/>
          <p:cNvSpPr/>
          <p:nvPr/>
        </p:nvSpPr>
        <p:spPr>
          <a:xfrm>
            <a:off x="4648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4648200" y="2438400"/>
            <a:ext cx="4038600" cy="3657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1"/>
          </p:nvPr>
        </p:nvSpPr>
        <p:spPr>
          <a:xfrm>
            <a:off x="457200" y="1839913"/>
            <a:ext cx="4038600" cy="59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 sz="20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4040188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–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–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ill Sans"/>
              <a:buChar char="»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3"/>
          </p:nvPr>
        </p:nvSpPr>
        <p:spPr>
          <a:xfrm>
            <a:off x="4648200" y="2438400"/>
            <a:ext cx="4041775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–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ill Sans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Char char="–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Gill Sans"/>
              <a:buChar char="»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4"/>
          </p:nvPr>
        </p:nvSpPr>
        <p:spPr>
          <a:xfrm>
            <a:off x="4648200" y="1828800"/>
            <a:ext cx="4038600" cy="598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Gill Sans"/>
              <a:buNone/>
              <a:defRPr sz="20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body" idx="5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2" name="Google Shape;6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10362" y="609600"/>
            <a:ext cx="2200275" cy="5334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7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+ Bullets">
  <p:cSld name="Content + Bullet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Google Shape;65;p8"/>
          <p:cNvCxnSpPr/>
          <p:nvPr/>
        </p:nvCxnSpPr>
        <p:spPr>
          <a:xfrm>
            <a:off x="457200" y="1219200"/>
            <a:ext cx="8229600" cy="0"/>
          </a:xfrm>
          <a:prstGeom prst="straightConnector1">
            <a:avLst/>
          </a:prstGeom>
          <a:noFill/>
          <a:ln w="15875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6" name="Google Shape;66;p8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004A80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body" idx="2"/>
          </p:nvPr>
        </p:nvSpPr>
        <p:spPr>
          <a:xfrm>
            <a:off x="609600" y="1905001"/>
            <a:ext cx="7924800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–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–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Char char="»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609600" y="64008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sldNum" idx="12"/>
          </p:nvPr>
        </p:nvSpPr>
        <p:spPr>
          <a:xfrm>
            <a:off x="7162800" y="65532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1" name="Google Shape;71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10362" y="609600"/>
            <a:ext cx="2200275" cy="53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124200" y="64770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58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spreadsheets/d/1VdYB-bVAjpY1q1u-0QXOYVqbYk4a-6BTGFHkmkwYcDs/edit#gid=203566502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sp>
        <p:nvSpPr>
          <p:cNvPr id="77" name="Google Shape;77;p9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78" name="Google Shape;78;p9"/>
          <p:cNvSpPr txBox="1"/>
          <p:nvPr/>
        </p:nvSpPr>
        <p:spPr>
          <a:xfrm>
            <a:off x="685800" y="1066800"/>
            <a:ext cx="56910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>
                <a:solidFill>
                  <a:srgbClr val="005CB8"/>
                </a:solidFill>
                <a:latin typeface="Calibri"/>
                <a:ea typeface="Calibri"/>
                <a:cs typeface="Calibri"/>
                <a:sym typeface="Calibri"/>
              </a:rPr>
              <a:t>EdTech and Economics</a:t>
            </a:r>
            <a:br>
              <a:rPr lang="en-US" sz="3000" b="1">
                <a:solidFill>
                  <a:srgbClr val="005CB8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sz="3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2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Presented by:</a:t>
            </a:r>
            <a:endParaRPr sz="22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>
                <a:solidFill>
                  <a:srgbClr val="6EA92C"/>
                </a:solidFill>
                <a:latin typeface="Calibri"/>
                <a:ea typeface="Calibri"/>
                <a:cs typeface="Calibri"/>
                <a:sym typeface="Calibri"/>
              </a:rPr>
              <a:t> Alex Lamon</a:t>
            </a:r>
            <a:endParaRPr sz="3400" b="1">
              <a:solidFill>
                <a:srgbClr val="6EA92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>
                <a:solidFill>
                  <a:srgbClr val="6EA92C"/>
                </a:solidFill>
                <a:latin typeface="Calibri"/>
                <a:ea typeface="Calibri"/>
                <a:cs typeface="Calibri"/>
                <a:sym typeface="Calibri"/>
              </a:rPr>
              <a:t>CEE Master Teacher</a:t>
            </a:r>
            <a:endParaRPr sz="3400" b="1">
              <a:solidFill>
                <a:srgbClr val="6EA92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@AlexMLamon</a:t>
            </a:r>
            <a:br>
              <a:rPr lang="en-US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1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2400" b="1"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24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US" sz="2400" b="1">
                <a:latin typeface="Calibri"/>
                <a:ea typeface="Calibri"/>
                <a:cs typeface="Calibri"/>
                <a:sym typeface="Calibri"/>
              </a:rPr>
              <a:t>20</a:t>
            </a:r>
            <a:endParaRPr sz="24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Google Shape;79;p9" descr="Image result for twitter logo transparen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8963" y="4998875"/>
            <a:ext cx="370100" cy="3002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9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Welcome to the webinar!</a:t>
            </a:r>
            <a:endParaRPr/>
          </a:p>
        </p:txBody>
      </p:sp>
      <p:pic>
        <p:nvPicPr>
          <p:cNvPr id="81" name="Google Shape;81;p9" descr="Image result for alex lamon&quot;"/>
          <p:cNvPicPr preferRelativeResize="0"/>
          <p:nvPr/>
        </p:nvPicPr>
        <p:blipFill rotWithShape="1">
          <a:blip r:embed="rId4">
            <a:alphaModFix/>
          </a:blip>
          <a:srcRect r="37934"/>
          <a:stretch/>
        </p:blipFill>
        <p:spPr>
          <a:xfrm>
            <a:off x="6483175" y="2642075"/>
            <a:ext cx="2285700" cy="3682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9" descr="Image result for economics"/>
          <p:cNvPicPr preferRelativeResize="0"/>
          <p:nvPr/>
        </p:nvPicPr>
        <p:blipFill rotWithShape="1">
          <a:blip r:embed="rId5">
            <a:alphaModFix/>
          </a:blip>
          <a:srcRect l="25523" b="23442"/>
          <a:stretch/>
        </p:blipFill>
        <p:spPr>
          <a:xfrm>
            <a:off x="457200" y="5085572"/>
            <a:ext cx="1756250" cy="123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did we learn?</a:t>
            </a:r>
            <a:endParaRPr/>
          </a:p>
        </p:txBody>
      </p:sp>
      <p:sp>
        <p:nvSpPr>
          <p:cNvPr id="170" name="Google Shape;170;p18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sp>
        <p:nvSpPr>
          <p:cNvPr id="171" name="Google Shape;171;p18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72" name="Google Shape;172;p18"/>
          <p:cNvSpPr txBox="1"/>
          <p:nvPr/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>
                <a:solidFill>
                  <a:srgbClr val="005CB8"/>
                </a:solidFill>
                <a:latin typeface="Calibri"/>
                <a:ea typeface="Calibri"/>
                <a:cs typeface="Calibri"/>
                <a:sym typeface="Calibri"/>
              </a:rPr>
              <a:t>Summing Up</a:t>
            </a:r>
            <a:endParaRPr sz="5500" b="1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8"/>
          <p:cNvSpPr txBox="1"/>
          <p:nvPr/>
        </p:nvSpPr>
        <p:spPr>
          <a:xfrm>
            <a:off x="457200" y="2148841"/>
            <a:ext cx="8229600" cy="41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3600"/>
              <a:buChar char="•"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These tools can be applied to </a:t>
            </a: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a vast majority</a:t>
            </a: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 of your course based on you and your students needs</a:t>
            </a:r>
            <a:endParaRPr sz="3600" b="1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3600"/>
              <a:buChar char="•"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If they don’t make your life or their life better, </a:t>
            </a: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don’t use</a:t>
            </a: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!</a:t>
            </a:r>
            <a:endParaRPr sz="3600" b="1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6EA92C"/>
              </a:buClr>
              <a:buSzPts val="3600"/>
              <a:buChar char="•"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Students pick up on how to learn these tools very fast! </a:t>
            </a: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Let them</a:t>
            </a: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 learn &amp; </a:t>
            </a: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teach you!</a:t>
            </a:r>
            <a:endParaRPr sz="3600" b="1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9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Thank you!</a:t>
            </a:r>
            <a:endParaRPr/>
          </a:p>
        </p:txBody>
      </p:sp>
      <p:sp>
        <p:nvSpPr>
          <p:cNvPr id="179" name="Google Shape;179;p19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sp>
        <p:nvSpPr>
          <p:cNvPr id="180" name="Google Shape;180;p19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81" name="Google Shape;181;p19"/>
          <p:cNvSpPr txBox="1"/>
          <p:nvPr/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>
                <a:solidFill>
                  <a:srgbClr val="005CB8"/>
                </a:solidFill>
                <a:latin typeface="Calibri"/>
                <a:ea typeface="Calibri"/>
                <a:cs typeface="Calibri"/>
                <a:sym typeface="Calibri"/>
              </a:rPr>
              <a:t>I Love Econ!</a:t>
            </a:r>
            <a:endParaRPr sz="5500" b="1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19"/>
          <p:cNvSpPr txBox="1"/>
          <p:nvPr/>
        </p:nvSpPr>
        <p:spPr>
          <a:xfrm>
            <a:off x="457200" y="2377441"/>
            <a:ext cx="8229600" cy="41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Thank you! Feel free to connect:</a:t>
            </a: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lamonteach@gmail.com </a:t>
            </a: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@AlexMLamon  </a:t>
            </a: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183" name="Google Shape;183;p19" descr="Image result for twitter logo transparen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1575" y="3691050"/>
            <a:ext cx="370100" cy="30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0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Webinar Goals (Learning Objectives) &amp; Agenda </a:t>
            </a:r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>
                <a:solidFill>
                  <a:srgbClr val="1578BC"/>
                </a:solidFill>
              </a:rPr>
              <a:t>www.councilforeconed.org </a:t>
            </a:r>
            <a:endParaRPr/>
          </a:p>
        </p:txBody>
      </p:sp>
      <p:sp>
        <p:nvSpPr>
          <p:cNvPr id="90" name="Google Shape;90;p10"/>
          <p:cNvSpPr txBox="1">
            <a:spLocks noGrp="1"/>
          </p:cNvSpPr>
          <p:nvPr>
            <p:ph type="sldNum" idx="12"/>
          </p:nvPr>
        </p:nvSpPr>
        <p:spPr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91" name="Google Shape;91;p10"/>
          <p:cNvSpPr txBox="1"/>
          <p:nvPr/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>
                <a:solidFill>
                  <a:srgbClr val="005CB8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5500" b="1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0"/>
          <p:cNvSpPr txBox="1"/>
          <p:nvPr/>
        </p:nvSpPr>
        <p:spPr>
          <a:xfrm>
            <a:off x="457200" y="2377441"/>
            <a:ext cx="8229600" cy="41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Today’s Goal</a:t>
            </a:r>
            <a:r>
              <a:rPr lang="en-US" sz="36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: Showcase practical educational technology uses for your CP or AP Economics classroom.</a:t>
            </a: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42900" lvl="0" indent="-1905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Teachers will leave today</a:t>
            </a:r>
            <a:r>
              <a:rPr lang="en-US" sz="3000">
                <a:solidFill>
                  <a:srgbClr val="6EA92C"/>
                </a:solidFill>
                <a:latin typeface="Gill Sans"/>
                <a:ea typeface="Gill Sans"/>
                <a:cs typeface="Gill Sans"/>
                <a:sym typeface="Gill Sans"/>
              </a:rPr>
              <a:t> with practical tools that will make their life easier, and increase their students’ level of engagement in their learning.</a:t>
            </a:r>
            <a:endParaRPr sz="30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6EA92C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1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6EA92C"/>
                </a:solidFill>
              </a:rPr>
              <a:t>Google Forms &amp; Albert.io</a:t>
            </a:r>
            <a:endParaRPr sz="3600" b="1">
              <a:solidFill>
                <a:srgbClr val="6EA92C"/>
              </a:solidFill>
            </a:endParaRPr>
          </a:p>
        </p:txBody>
      </p:sp>
      <p:sp>
        <p:nvSpPr>
          <p:cNvPr id="98" name="Google Shape;98;p11"/>
          <p:cNvSpPr txBox="1">
            <a:spLocks noGrp="1"/>
          </p:cNvSpPr>
          <p:nvPr>
            <p:ph type="body" idx="2"/>
          </p:nvPr>
        </p:nvSpPr>
        <p:spPr>
          <a:xfrm>
            <a:off x="457200" y="1447800"/>
            <a:ext cx="8229600" cy="1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b="1">
                <a:solidFill>
                  <a:srgbClr val="005CB8"/>
                </a:solidFill>
              </a:rPr>
              <a:t>How it makes your life easier:</a:t>
            </a:r>
            <a:endParaRPr b="1">
              <a:solidFill>
                <a:srgbClr val="005CB8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You get instant data on how your students are doing and can address common mistakes instantly. 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Stop the paper madness. </a:t>
            </a:r>
            <a:endParaRPr/>
          </a:p>
        </p:txBody>
      </p:sp>
      <p:sp>
        <p:nvSpPr>
          <p:cNvPr id="99" name="Google Shape;99;p11"/>
          <p:cNvSpPr txBox="1">
            <a:spLocks noGrp="1"/>
          </p:cNvSpPr>
          <p:nvPr>
            <p:ph type="sldNum" idx="12"/>
          </p:nvPr>
        </p:nvSpPr>
        <p:spPr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00" name="Google Shape;100;p11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13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sp>
        <p:nvSpPr>
          <p:cNvPr id="101" name="Google Shape;101;p11"/>
          <p:cNvSpPr txBox="1">
            <a:spLocks noGrp="1"/>
          </p:cNvSpPr>
          <p:nvPr>
            <p:ph type="body" idx="2"/>
          </p:nvPr>
        </p:nvSpPr>
        <p:spPr>
          <a:xfrm>
            <a:off x="457200" y="3848100"/>
            <a:ext cx="8229600" cy="1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b="1">
                <a:solidFill>
                  <a:srgbClr val="005CB8"/>
                </a:solidFill>
              </a:rPr>
              <a:t>How it engages students in learning</a:t>
            </a:r>
            <a:endParaRPr b="1">
              <a:solidFill>
                <a:srgbClr val="005CB8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Instant feedback and answer explanations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Anytime practice, multiple times, thinking out responses</a:t>
            </a:r>
            <a:endParaRPr/>
          </a:p>
        </p:txBody>
      </p:sp>
      <p:pic>
        <p:nvPicPr>
          <p:cNvPr id="102" name="Google Shape;102;p11" descr="Image result for google forms&quot;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37300" y="2527200"/>
            <a:ext cx="1320900" cy="132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1" descr="Image result for albert.io&quot;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59475" y="5156100"/>
            <a:ext cx="5734050" cy="1102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2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6EA92C"/>
                </a:solidFill>
              </a:rPr>
              <a:t>Canva / Piktochart</a:t>
            </a:r>
            <a:endParaRPr sz="3600" b="1">
              <a:solidFill>
                <a:srgbClr val="6EA92C"/>
              </a:solidFill>
            </a:endParaRPr>
          </a:p>
        </p:txBody>
      </p:sp>
      <p:sp>
        <p:nvSpPr>
          <p:cNvPr id="109" name="Google Shape;109;p12"/>
          <p:cNvSpPr txBox="1">
            <a:spLocks noGrp="1"/>
          </p:cNvSpPr>
          <p:nvPr>
            <p:ph type="body" idx="2"/>
          </p:nvPr>
        </p:nvSpPr>
        <p:spPr>
          <a:xfrm>
            <a:off x="457200" y="1447800"/>
            <a:ext cx="8229600" cy="1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b="1">
                <a:solidFill>
                  <a:srgbClr val="005CB8"/>
                </a:solidFill>
              </a:rPr>
              <a:t>How it makes your life easier:</a:t>
            </a:r>
            <a:endParaRPr b="1">
              <a:solidFill>
                <a:srgbClr val="005CB8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Creating a project based activity frees you up to interact with students during the working process and correct misunderstandings </a:t>
            </a:r>
            <a:endParaRPr/>
          </a:p>
        </p:txBody>
      </p:sp>
      <p:sp>
        <p:nvSpPr>
          <p:cNvPr id="110" name="Google Shape;110;p12"/>
          <p:cNvSpPr txBox="1">
            <a:spLocks noGrp="1"/>
          </p:cNvSpPr>
          <p:nvPr>
            <p:ph type="sldNum" idx="12"/>
          </p:nvPr>
        </p:nvSpPr>
        <p:spPr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11" name="Google Shape;111;p12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sp>
        <p:nvSpPr>
          <p:cNvPr id="112" name="Google Shape;112;p12"/>
          <p:cNvSpPr txBox="1">
            <a:spLocks noGrp="1"/>
          </p:cNvSpPr>
          <p:nvPr>
            <p:ph type="body" idx="2"/>
          </p:nvPr>
        </p:nvSpPr>
        <p:spPr>
          <a:xfrm>
            <a:off x="457200" y="3848100"/>
            <a:ext cx="8229600" cy="1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b="1">
                <a:solidFill>
                  <a:srgbClr val="005CB8"/>
                </a:solidFill>
              </a:rPr>
              <a:t>How it engages students in learning</a:t>
            </a:r>
            <a:endParaRPr b="1">
              <a:solidFill>
                <a:srgbClr val="005CB8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Calls for creativity, design skills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Visual representation engages students to think differently</a:t>
            </a:r>
            <a:endParaRPr/>
          </a:p>
        </p:txBody>
      </p:sp>
      <p:pic>
        <p:nvPicPr>
          <p:cNvPr id="113" name="Google Shape;113;p12" descr="Image result for canva&quot;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80025" y="2689912"/>
            <a:ext cx="1478176" cy="1478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2" descr="Image result for piktochart&quot;"/>
          <p:cNvPicPr preferRelativeResize="0"/>
          <p:nvPr/>
        </p:nvPicPr>
        <p:blipFill rotWithShape="1">
          <a:blip r:embed="rId4">
            <a:alphaModFix/>
          </a:blip>
          <a:srcRect b="17675"/>
          <a:stretch/>
        </p:blipFill>
        <p:spPr>
          <a:xfrm>
            <a:off x="6320200" y="5190776"/>
            <a:ext cx="2366599" cy="13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3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6EA92C"/>
                </a:solidFill>
              </a:rPr>
              <a:t>Google Slides</a:t>
            </a:r>
            <a:endParaRPr sz="3600" b="1">
              <a:solidFill>
                <a:srgbClr val="6EA92C"/>
              </a:solidFill>
            </a:endParaRPr>
          </a:p>
        </p:txBody>
      </p:sp>
      <p:sp>
        <p:nvSpPr>
          <p:cNvPr id="120" name="Google Shape;120;p13"/>
          <p:cNvSpPr txBox="1">
            <a:spLocks noGrp="1"/>
          </p:cNvSpPr>
          <p:nvPr>
            <p:ph type="body" idx="2"/>
          </p:nvPr>
        </p:nvSpPr>
        <p:spPr>
          <a:xfrm>
            <a:off x="457200" y="1447800"/>
            <a:ext cx="8229600" cy="1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b="1">
                <a:solidFill>
                  <a:srgbClr val="005CB8"/>
                </a:solidFill>
              </a:rPr>
              <a:t>How it makes your life easier:</a:t>
            </a:r>
            <a:endParaRPr b="1">
              <a:solidFill>
                <a:srgbClr val="005CB8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All student work in one easy slideshow</a:t>
            </a:r>
            <a:endParaRPr/>
          </a:p>
        </p:txBody>
      </p:sp>
      <p:sp>
        <p:nvSpPr>
          <p:cNvPr id="121" name="Google Shape;121;p13"/>
          <p:cNvSpPr txBox="1">
            <a:spLocks noGrp="1"/>
          </p:cNvSpPr>
          <p:nvPr>
            <p:ph type="sldNum" idx="12"/>
          </p:nvPr>
        </p:nvSpPr>
        <p:spPr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22" name="Google Shape;122;p13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sp>
        <p:nvSpPr>
          <p:cNvPr id="123" name="Google Shape;123;p13"/>
          <p:cNvSpPr txBox="1">
            <a:spLocks noGrp="1"/>
          </p:cNvSpPr>
          <p:nvPr>
            <p:ph type="body" idx="2"/>
          </p:nvPr>
        </p:nvSpPr>
        <p:spPr>
          <a:xfrm>
            <a:off x="457200" y="3848100"/>
            <a:ext cx="8229600" cy="1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b="1">
                <a:solidFill>
                  <a:srgbClr val="005CB8"/>
                </a:solidFill>
              </a:rPr>
              <a:t>How it engages students in learning</a:t>
            </a:r>
            <a:endParaRPr b="1">
              <a:solidFill>
                <a:srgbClr val="005CB8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Clearly defined expectations, encourages visualization of economics</a:t>
            </a:r>
            <a:endParaRPr/>
          </a:p>
        </p:txBody>
      </p:sp>
      <p:pic>
        <p:nvPicPr>
          <p:cNvPr id="124" name="Google Shape;124;p13" descr="Image result for google slid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9010" y="2335725"/>
            <a:ext cx="2647790" cy="139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6EA92C"/>
                </a:solidFill>
              </a:rPr>
              <a:t>FRED</a:t>
            </a:r>
            <a:endParaRPr sz="3600" b="1">
              <a:solidFill>
                <a:srgbClr val="6EA92C"/>
              </a:solidFill>
            </a:endParaRPr>
          </a:p>
        </p:txBody>
      </p:sp>
      <p:sp>
        <p:nvSpPr>
          <p:cNvPr id="130" name="Google Shape;130;p14"/>
          <p:cNvSpPr txBox="1">
            <a:spLocks noGrp="1"/>
          </p:cNvSpPr>
          <p:nvPr>
            <p:ph type="body" idx="2"/>
          </p:nvPr>
        </p:nvSpPr>
        <p:spPr>
          <a:xfrm>
            <a:off x="457200" y="1447800"/>
            <a:ext cx="8229600" cy="1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b="1">
                <a:solidFill>
                  <a:srgbClr val="005CB8"/>
                </a:solidFill>
              </a:rPr>
              <a:t>How it makes your life easier:</a:t>
            </a:r>
            <a:endParaRPr b="1">
              <a:solidFill>
                <a:srgbClr val="005CB8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Accurate economic data all in one place</a:t>
            </a:r>
            <a:endParaRPr/>
          </a:p>
        </p:txBody>
      </p:sp>
      <p:sp>
        <p:nvSpPr>
          <p:cNvPr id="131" name="Google Shape;131;p14"/>
          <p:cNvSpPr txBox="1">
            <a:spLocks noGrp="1"/>
          </p:cNvSpPr>
          <p:nvPr>
            <p:ph type="sldNum" idx="12"/>
          </p:nvPr>
        </p:nvSpPr>
        <p:spPr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32" name="Google Shape;132;p14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sp>
        <p:nvSpPr>
          <p:cNvPr id="133" name="Google Shape;133;p14"/>
          <p:cNvSpPr txBox="1">
            <a:spLocks noGrp="1"/>
          </p:cNvSpPr>
          <p:nvPr>
            <p:ph type="body" idx="2"/>
          </p:nvPr>
        </p:nvSpPr>
        <p:spPr>
          <a:xfrm>
            <a:off x="457200" y="3848100"/>
            <a:ext cx="8229600" cy="1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b="1">
                <a:solidFill>
                  <a:srgbClr val="005CB8"/>
                </a:solidFill>
              </a:rPr>
              <a:t>How it engages students in learning</a:t>
            </a:r>
            <a:endParaRPr b="1">
              <a:solidFill>
                <a:srgbClr val="005CB8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Challenges them to look into data deeper, not just google quick stats in isolation</a:t>
            </a:r>
            <a:endParaRPr/>
          </a:p>
        </p:txBody>
      </p:sp>
      <p:pic>
        <p:nvPicPr>
          <p:cNvPr id="134" name="Google Shape;134;p14" descr="Image result for fred database&quot;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6675" y="2501950"/>
            <a:ext cx="38100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15" descr="Image result for flipgri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05075" y="4923000"/>
            <a:ext cx="2867025" cy="159067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6EA92C"/>
                </a:solidFill>
              </a:rPr>
              <a:t>Current Events &amp; Flipgrid</a:t>
            </a:r>
            <a:endParaRPr sz="3600" b="1">
              <a:solidFill>
                <a:srgbClr val="6EA92C"/>
              </a:solidFill>
            </a:endParaRPr>
          </a:p>
        </p:txBody>
      </p:sp>
      <p:sp>
        <p:nvSpPr>
          <p:cNvPr id="141" name="Google Shape;141;p15"/>
          <p:cNvSpPr txBox="1">
            <a:spLocks noGrp="1"/>
          </p:cNvSpPr>
          <p:nvPr>
            <p:ph type="body" idx="2"/>
          </p:nvPr>
        </p:nvSpPr>
        <p:spPr>
          <a:xfrm>
            <a:off x="457200" y="1447800"/>
            <a:ext cx="8229600" cy="1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b="1">
                <a:solidFill>
                  <a:srgbClr val="005CB8"/>
                </a:solidFill>
              </a:rPr>
              <a:t>How it makes your life easier:</a:t>
            </a:r>
            <a:endParaRPr b="1">
              <a:solidFill>
                <a:srgbClr val="005CB8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u="sng">
                <a:solidFill>
                  <a:schemeClr val="hlink"/>
                </a:solidFill>
                <a:hlinkClick r:id="rId4"/>
              </a:rPr>
              <a:t>Digital database</a:t>
            </a:r>
            <a:r>
              <a:rPr lang="en-US"/>
              <a:t> of current events and practical application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Student assessment that goes beyond reading 75 papers</a:t>
            </a:r>
            <a:endParaRPr/>
          </a:p>
        </p:txBody>
      </p:sp>
      <p:sp>
        <p:nvSpPr>
          <p:cNvPr id="142" name="Google Shape;142;p15"/>
          <p:cNvSpPr txBox="1">
            <a:spLocks noGrp="1"/>
          </p:cNvSpPr>
          <p:nvPr>
            <p:ph type="sldNum" idx="12"/>
          </p:nvPr>
        </p:nvSpPr>
        <p:spPr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43" name="Google Shape;143;p15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sp>
        <p:nvSpPr>
          <p:cNvPr id="144" name="Google Shape;144;p15"/>
          <p:cNvSpPr txBox="1">
            <a:spLocks noGrp="1"/>
          </p:cNvSpPr>
          <p:nvPr>
            <p:ph type="body" idx="2"/>
          </p:nvPr>
        </p:nvSpPr>
        <p:spPr>
          <a:xfrm>
            <a:off x="457200" y="3848100"/>
            <a:ext cx="8229600" cy="1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b="1">
                <a:solidFill>
                  <a:srgbClr val="005CB8"/>
                </a:solidFill>
              </a:rPr>
              <a:t>How it engages students in learning</a:t>
            </a:r>
            <a:endParaRPr b="1">
              <a:solidFill>
                <a:srgbClr val="005CB8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Students truly need to understand what they are saying, and not simply spit back facts in written form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6EA92C"/>
                </a:solidFill>
              </a:rPr>
              <a:t>Quizizz</a:t>
            </a:r>
            <a:endParaRPr sz="3600" b="1">
              <a:solidFill>
                <a:srgbClr val="6EA92C"/>
              </a:solidFill>
            </a:endParaRPr>
          </a:p>
        </p:txBody>
      </p:sp>
      <p:sp>
        <p:nvSpPr>
          <p:cNvPr id="150" name="Google Shape;150;p16"/>
          <p:cNvSpPr txBox="1">
            <a:spLocks noGrp="1"/>
          </p:cNvSpPr>
          <p:nvPr>
            <p:ph type="body" idx="2"/>
          </p:nvPr>
        </p:nvSpPr>
        <p:spPr>
          <a:xfrm>
            <a:off x="457200" y="1447800"/>
            <a:ext cx="8229600" cy="1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b="1">
                <a:solidFill>
                  <a:srgbClr val="005CB8"/>
                </a:solidFill>
              </a:rPr>
              <a:t>How it makes your life easier:</a:t>
            </a:r>
            <a:endParaRPr b="1">
              <a:solidFill>
                <a:srgbClr val="005CB8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Review / formative assessment data collected, allows for graphical images</a:t>
            </a:r>
            <a:endParaRPr/>
          </a:p>
        </p:txBody>
      </p:sp>
      <p:sp>
        <p:nvSpPr>
          <p:cNvPr id="151" name="Google Shape;151;p16"/>
          <p:cNvSpPr txBox="1">
            <a:spLocks noGrp="1"/>
          </p:cNvSpPr>
          <p:nvPr>
            <p:ph type="sldNum" idx="12"/>
          </p:nvPr>
        </p:nvSpPr>
        <p:spPr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52" name="Google Shape;152;p16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sp>
        <p:nvSpPr>
          <p:cNvPr id="153" name="Google Shape;153;p16"/>
          <p:cNvSpPr txBox="1">
            <a:spLocks noGrp="1"/>
          </p:cNvSpPr>
          <p:nvPr>
            <p:ph type="body" idx="2"/>
          </p:nvPr>
        </p:nvSpPr>
        <p:spPr>
          <a:xfrm>
            <a:off x="457200" y="3848100"/>
            <a:ext cx="8229600" cy="1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b="1">
                <a:solidFill>
                  <a:srgbClr val="005CB8"/>
                </a:solidFill>
              </a:rPr>
              <a:t>How it engages students in learning</a:t>
            </a:r>
            <a:endParaRPr b="1">
              <a:solidFill>
                <a:srgbClr val="005CB8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Allows time to think and reflect on responses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Student paced, not whole class paced</a:t>
            </a:r>
            <a:endParaRPr/>
          </a:p>
        </p:txBody>
      </p:sp>
      <p:pic>
        <p:nvPicPr>
          <p:cNvPr id="154" name="Google Shape;154;p16" descr="Image result for quizizz&quot;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6500" y="4693925"/>
            <a:ext cx="1901700" cy="190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6EA92C"/>
                </a:solidFill>
              </a:rPr>
              <a:t>Screencastify</a:t>
            </a:r>
            <a:endParaRPr sz="3600" b="1">
              <a:solidFill>
                <a:srgbClr val="6EA92C"/>
              </a:solidFill>
            </a:endParaRPr>
          </a:p>
        </p:txBody>
      </p:sp>
      <p:sp>
        <p:nvSpPr>
          <p:cNvPr id="160" name="Google Shape;160;p17"/>
          <p:cNvSpPr txBox="1">
            <a:spLocks noGrp="1"/>
          </p:cNvSpPr>
          <p:nvPr>
            <p:ph type="body" idx="2"/>
          </p:nvPr>
        </p:nvSpPr>
        <p:spPr>
          <a:xfrm>
            <a:off x="457200" y="1447800"/>
            <a:ext cx="8229600" cy="1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b="1">
                <a:solidFill>
                  <a:srgbClr val="005CB8"/>
                </a:solidFill>
              </a:rPr>
              <a:t>How it makes your life easier:</a:t>
            </a:r>
            <a:endParaRPr b="1">
              <a:solidFill>
                <a:srgbClr val="005CB8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View students economic knowledge through a different lense, compared to boring multiple choice, short answers</a:t>
            </a:r>
            <a:endParaRPr/>
          </a:p>
        </p:txBody>
      </p:sp>
      <p:sp>
        <p:nvSpPr>
          <p:cNvPr id="161" name="Google Shape;161;p17"/>
          <p:cNvSpPr txBox="1">
            <a:spLocks noGrp="1"/>
          </p:cNvSpPr>
          <p:nvPr>
            <p:ph type="sldNum" idx="12"/>
          </p:nvPr>
        </p:nvSpPr>
        <p:spPr>
          <a:xfrm>
            <a:off x="7848600" y="6248400"/>
            <a:ext cx="60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62" name="Google Shape;162;p17"/>
          <p:cNvSpPr txBox="1">
            <a:spLocks noGrp="1"/>
          </p:cNvSpPr>
          <p:nvPr>
            <p:ph type="ftr" idx="11"/>
          </p:nvPr>
        </p:nvSpPr>
        <p:spPr>
          <a:xfrm>
            <a:off x="755945" y="6324600"/>
            <a:ext cx="789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www.councilforeconed.org </a:t>
            </a:r>
            <a:endParaRPr b="1">
              <a:solidFill>
                <a:srgbClr val="1578BC"/>
              </a:solidFill>
            </a:endParaRPr>
          </a:p>
        </p:txBody>
      </p:sp>
      <p:sp>
        <p:nvSpPr>
          <p:cNvPr id="163" name="Google Shape;163;p17"/>
          <p:cNvSpPr txBox="1">
            <a:spLocks noGrp="1"/>
          </p:cNvSpPr>
          <p:nvPr>
            <p:ph type="body" idx="2"/>
          </p:nvPr>
        </p:nvSpPr>
        <p:spPr>
          <a:xfrm>
            <a:off x="457200" y="3848100"/>
            <a:ext cx="8229600" cy="19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</a:pPr>
            <a:r>
              <a:rPr lang="en-US" b="1">
                <a:solidFill>
                  <a:srgbClr val="005CB8"/>
                </a:solidFill>
              </a:rPr>
              <a:t>How it engages students in learning</a:t>
            </a:r>
            <a:endParaRPr b="1">
              <a:solidFill>
                <a:srgbClr val="005CB8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Encourages higher level thinking, planning, and execution of presentation of economic ideas</a:t>
            </a:r>
            <a:endParaRPr/>
          </a:p>
        </p:txBody>
      </p:sp>
      <p:pic>
        <p:nvPicPr>
          <p:cNvPr id="164" name="Google Shape;164;p17" descr="Image result for screencastify&quot;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3200" y="4675125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A42C9A1FF0C4E8EFDD6E1EC68268E" ma:contentTypeVersion="12" ma:contentTypeDescription="Create a new document." ma:contentTypeScope="" ma:versionID="74f415700e677f67570d1265c4de6c02">
  <xsd:schema xmlns:xsd="http://www.w3.org/2001/XMLSchema" xmlns:xs="http://www.w3.org/2001/XMLSchema" xmlns:p="http://schemas.microsoft.com/office/2006/metadata/properties" xmlns:ns2="bfa4db11-c700-41fb-b639-f7e6b4e680b5" xmlns:ns3="9cd82c5b-74c9-4827-94f1-5bf219ae6b20" targetNamespace="http://schemas.microsoft.com/office/2006/metadata/properties" ma:root="true" ma:fieldsID="60f53a838a094153ce095486d560252d" ns2:_="" ns3:_="">
    <xsd:import namespace="bfa4db11-c700-41fb-b639-f7e6b4e680b5"/>
    <xsd:import namespace="9cd82c5b-74c9-4827-94f1-5bf219ae6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4db11-c700-41fb-b639-f7e6b4e68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82c5b-74c9-4827-94f1-5bf219ae6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A9DF04-60F4-4BAB-B923-2A6B12CF61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a4db11-c700-41fb-b639-f7e6b4e680b5"/>
    <ds:schemaRef ds:uri="9cd82c5b-74c9-4827-94f1-5bf219ae6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C828E5-1A89-4A42-A79C-2DC68BDBA5A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07D5EA3-A9CA-4B87-BEF0-7AFDF419D1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11</Slides>
  <Notes>11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Welcome to the webinar!</vt:lpstr>
      <vt:lpstr>Webinar Goals (Learning Objectives) &amp; Agenda </vt:lpstr>
      <vt:lpstr>Google Forms &amp; Albert.io</vt:lpstr>
      <vt:lpstr>Canva / Piktochart</vt:lpstr>
      <vt:lpstr>Google Slides</vt:lpstr>
      <vt:lpstr>FRED</vt:lpstr>
      <vt:lpstr>Current Events &amp; Flipgrid</vt:lpstr>
      <vt:lpstr>Quizizz</vt:lpstr>
      <vt:lpstr>Screencastify</vt:lpstr>
      <vt:lpstr>What did we learn?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webinar!</dc:title>
  <cp:revision>1</cp:revision>
  <dcterms:modified xsi:type="dcterms:W3CDTF">2020-03-19T17:54:13Z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0x010100481A42C9A1FF0C4E8EFDD6E1EC68268E</vt:lpwstr>
  </property>
</Properties>
</file>