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9144000"/>
  <p:notesSz cx="6954825"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26" Type="http://schemas.openxmlformats.org/officeDocument/2006/relationships/slide" Target="slides/slide22.xml"/><Relationship Id="rId13" Type="http://schemas.openxmlformats.org/officeDocument/2006/relationships/slide" Target="slides/slide9.xml"/><Relationship Id="rId18" Type="http://schemas.openxmlformats.org/officeDocument/2006/relationships/slide" Target="slides/slide14.xml"/><Relationship Id="rId42" Type="http://schemas.openxmlformats.org/officeDocument/2006/relationships/slide" Target="slides/slide38.xml"/><Relationship Id="rId47" Type="http://schemas.openxmlformats.org/officeDocument/2006/relationships/slide" Target="slides/slide43.xml"/><Relationship Id="rId34" Type="http://schemas.openxmlformats.org/officeDocument/2006/relationships/slide" Target="slides/slide30.xml"/><Relationship Id="rId21" Type="http://schemas.openxmlformats.org/officeDocument/2006/relationships/slide" Target="slides/slide17.xml"/><Relationship Id="rId50"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slide" Target="slides/slide36.xml"/><Relationship Id="rId45" Type="http://schemas.openxmlformats.org/officeDocument/2006/relationships/slide" Target="slides/slide41.xml"/><Relationship Id="rId32" Type="http://schemas.openxmlformats.org/officeDocument/2006/relationships/slide" Target="slides/slide28.xml"/><Relationship Id="rId37" Type="http://schemas.openxmlformats.org/officeDocument/2006/relationships/slide" Target="slides/slide33.xml"/><Relationship Id="rId24" Type="http://schemas.openxmlformats.org/officeDocument/2006/relationships/slide" Target="slides/slide20.xml"/><Relationship Id="rId11" Type="http://schemas.openxmlformats.org/officeDocument/2006/relationships/slide" Target="slides/slide7.xml"/><Relationship Id="rId49" Type="http://schemas.openxmlformats.org/officeDocument/2006/relationships/slide" Target="slides/slide45.xml"/><Relationship Id="rId5" Type="http://schemas.openxmlformats.org/officeDocument/2006/relationships/slide" Target="slides/slide1.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15" Type="http://schemas.openxmlformats.org/officeDocument/2006/relationships/slide" Target="slides/slide11.xml"/><Relationship Id="rId44" Type="http://schemas.openxmlformats.org/officeDocument/2006/relationships/slide" Target="slides/slide40.xml"/><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52" Type="http://schemas.openxmlformats.org/officeDocument/2006/relationships/customXml" Target="../customXml/item3.xml"/><Relationship Id="rId43" Type="http://schemas.openxmlformats.org/officeDocument/2006/relationships/slide" Target="slides/slide39.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30" Type="http://schemas.openxmlformats.org/officeDocument/2006/relationships/slide" Target="slides/slide26.xml"/><Relationship Id="rId35" Type="http://schemas.openxmlformats.org/officeDocument/2006/relationships/slide" Target="slides/slide31.xml"/><Relationship Id="rId22" Type="http://schemas.openxmlformats.org/officeDocument/2006/relationships/slide" Target="slides/slide18.xml"/><Relationship Id="rId27" Type="http://schemas.openxmlformats.org/officeDocument/2006/relationships/slide" Target="slides/slide23.xml"/><Relationship Id="rId14" Type="http://schemas.openxmlformats.org/officeDocument/2006/relationships/slide" Target="slides/slide10.xml"/><Relationship Id="rId8" Type="http://schemas.openxmlformats.org/officeDocument/2006/relationships/slide" Target="slides/slide4.xml"/><Relationship Id="rId51" Type="http://schemas.openxmlformats.org/officeDocument/2006/relationships/customXml" Target="../customXml/item2.xml"/><Relationship Id="rId3" Type="http://schemas.openxmlformats.org/officeDocument/2006/relationships/slideMaster" Target="slideMasters/slideMaster1.xml"/><Relationship Id="rId46" Type="http://schemas.openxmlformats.org/officeDocument/2006/relationships/slide" Target="slides/slide42.xml"/><Relationship Id="rId33" Type="http://schemas.openxmlformats.org/officeDocument/2006/relationships/slide" Target="slides/slide29.xml"/><Relationship Id="rId38" Type="http://schemas.openxmlformats.org/officeDocument/2006/relationships/slide" Target="slides/slide34.xml"/><Relationship Id="rId25" Type="http://schemas.openxmlformats.org/officeDocument/2006/relationships/slide" Target="slides/slide21.xml"/><Relationship Id="rId12" Type="http://schemas.openxmlformats.org/officeDocument/2006/relationships/slide" Target="slides/slide8.xml"/><Relationship Id="rId17" Type="http://schemas.openxmlformats.org/officeDocument/2006/relationships/slide" Target="slides/slide13.xml"/><Relationship Id="rId41" Type="http://schemas.openxmlformats.org/officeDocument/2006/relationships/slide" Target="slides/slide37.xml"/><Relationship Id="rId20" Type="http://schemas.openxmlformats.org/officeDocument/2006/relationships/slide" Target="slides/slide16.xml"/><Relationship Id="rId1" Type="http://schemas.openxmlformats.org/officeDocument/2006/relationships/theme" Target="theme/theme2.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13763" cy="46545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41078" y="0"/>
            <a:ext cx="3013763" cy="465455"/>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27312" y="4421827"/>
            <a:ext cx="5100215" cy="4189095"/>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843645"/>
            <a:ext cx="3013763" cy="465455"/>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41078" y="8843645"/>
            <a:ext cx="3013763" cy="465455"/>
          </a:xfrm>
          <a:prstGeom prst="rect">
            <a:avLst/>
          </a:prstGeom>
          <a:noFill/>
          <a:ln>
            <a:noFill/>
          </a:ln>
        </p:spPr>
        <p:txBody>
          <a:bodyPr anchorCtr="0" anchor="b" bIns="45825" lIns="91650" spcFirstLastPara="1" rIns="91650" wrap="square" tIns="458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27312" y="4421827"/>
            <a:ext cx="5100215" cy="4189095"/>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4" name="Google Shape;74;p3:notes"/>
          <p:cNvSpPr/>
          <p:nvPr>
            <p:ph idx="2"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9e40697ae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9e40697ae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8" name="Google Shape;148;g49e40697ae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6df35d1a02_1_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df35d1a02_1_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56" name="Google Shape;156;g6df35d1a02_1_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df35d1a02_1_14: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df35d1a02_1_14: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64" name="Google Shape;164;g6df35d1a02_1_14: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1b830c330_0_2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1b830c330_0_2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73" name="Google Shape;173;g71b830c330_0_2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1b830c330_0_35: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1b830c330_0_35: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82" name="Google Shape;182;g71b830c330_0_35: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71b830c330_0_4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1b830c330_0_4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90" name="Google Shape;190;g71b830c330_0_4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1b830c330_0_5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1b830c330_0_5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98" name="Google Shape;198;g71b830c330_0_5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1b830c330_0_7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1b830c330_0_7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07" name="Google Shape;207;g71b830c330_0_7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1b830c330_0_4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1b830c330_0_4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15" name="Google Shape;215;g71b830c330_0_4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1b830c330_0_7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1b830c330_0_7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23" name="Google Shape;223;g71b830c330_0_7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927312" y="4421827"/>
            <a:ext cx="5100215" cy="4189095"/>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1" name="Google Shape;81;p5:notes"/>
          <p:cNvSpPr/>
          <p:nvPr>
            <p:ph idx="2" type="sldImg"/>
          </p:nvPr>
        </p:nvSpPr>
        <p:spPr>
          <a:xfrm>
            <a:off x="1149350" y="696913"/>
            <a:ext cx="4657725" cy="34940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71b830c330_0_9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1b830c330_0_9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34" name="Google Shape;234;g71b830c330_0_9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1b830c330_0_9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1b830c330_0_9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42" name="Google Shape;242;g71b830c330_0_9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71c663a2db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1c663a2db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50" name="Google Shape;250;g71c663a2db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1c663a2db_0_1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1c663a2db_0_1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63" name="Google Shape;263;g71c663a2db_0_1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1c663a2db_0_2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1c663a2db_0_2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71" name="Google Shape;271;g71c663a2db_0_2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71c663a2db_0_94: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1c663a2db_0_94: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79" name="Google Shape;279;g71c663a2db_0_94: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71c663a2db_0_10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71c663a2db_0_10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87" name="Google Shape;287;g71c663a2db_0_10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1c663a2db_0_2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1c663a2db_0_2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95" name="Google Shape;295;g71c663a2db_0_2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1c663a2db_0_6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1c663a2db_0_6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06" name="Google Shape;306;g71c663a2db_0_6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1c663a2db_0_45: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1c663a2db_0_45: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14" name="Google Shape;314;g71c663a2db_0_45: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2d5d3f4c5_1_6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89" name="Google Shape;89;g52d5d3f4c5_1_6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0" name="Google Shape;90;g52d5d3f4c5_1_6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1c663a2db_0_3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1c663a2db_0_3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22" name="Google Shape;322;g71c663a2db_0_3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1c663a2db_0_5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1c663a2db_0_5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30" name="Google Shape;330;g71c663a2db_0_5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71c663a2db_0_6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71c663a2db_0_6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38" name="Google Shape;338;g71c663a2db_0_6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1c663a2db_0_7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1c663a2db_0_7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46" name="Google Shape;346;g71c663a2db_0_7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71c663a2db_0_87: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71c663a2db_0_87: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58" name="Google Shape;358;g71c663a2db_0_87: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71c663a2db_0_18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1c663a2db_0_18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66" name="Google Shape;366;g71c663a2db_0_18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71c663a2db_0_19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1c663a2db_0_19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74" name="Google Shape;374;g71c663a2db_0_19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71c663a2db_0_20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71c663a2db_0_20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83" name="Google Shape;383;g71c663a2db_0_20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52d5d3f4c5_0_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52d5d3f4c5_0_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91" name="Google Shape;391;g52d5d3f4c5_0_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2d5d3f4c5_1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52d5d3f4c5_1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99" name="Google Shape;399;g52d5d3f4c5_1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2d5d3f4c5_1_7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97" name="Google Shape;97;g52d5d3f4c5_1_7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8" name="Google Shape;98;g52d5d3f4c5_1_7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52d5d3f4c5_1_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52d5d3f4c5_1_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08" name="Google Shape;408;g52d5d3f4c5_1_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52d5d3f4c5_1_16: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2d5d3f4c5_1_16: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16" name="Google Shape;416;g52d5d3f4c5_1_16: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52d5d3f4c5_1_32: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52d5d3f4c5_1_32: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24" name="Google Shape;424;g52d5d3f4c5_1_32: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2d5d3f4c5_1_41: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2d5d3f4c5_1_41: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33" name="Google Shape;433;g52d5d3f4c5_1_41: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6f35e99d42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6f35e99d42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44" name="Google Shape;444;g6f35e99d42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4da0682f7c_1_23: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4da0682f7c_1_23: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53" name="Google Shape;453;g4da0682f7c_1_23: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bd43e778e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bd43e778e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6" name="Google Shape;106;g6bd43e778e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71b830c330_0_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1b830c330_0_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5" name="Google Shape;115;g71b830c330_0_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1b830c330_0_9: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1b830c330_0_9: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3" name="Google Shape;123;g71b830c330_0_9: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c72a1959f_0_10: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c72a1959f_0_10: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8%</a:t>
            </a:r>
            <a:endParaRPr/>
          </a:p>
        </p:txBody>
      </p:sp>
      <p:sp>
        <p:nvSpPr>
          <p:cNvPr id="131" name="Google Shape;131;g6c72a1959f_0_10: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71b830c330_0_18:notes"/>
          <p:cNvSpPr/>
          <p:nvPr>
            <p:ph idx="2" type="sldImg"/>
          </p:nvPr>
        </p:nvSpPr>
        <p:spPr>
          <a:xfrm>
            <a:off x="1149350" y="696913"/>
            <a:ext cx="4657800" cy="34941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1b830c330_0_18:notes"/>
          <p:cNvSpPr txBox="1"/>
          <p:nvPr>
            <p:ph idx="1" type="body"/>
          </p:nvPr>
        </p:nvSpPr>
        <p:spPr>
          <a:xfrm>
            <a:off x="927312" y="4421827"/>
            <a:ext cx="5100300" cy="41892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0" name="Google Shape;140;g71b830c330_0_18:notes"/>
          <p:cNvSpPr txBox="1"/>
          <p:nvPr>
            <p:ph idx="12" type="sldNum"/>
          </p:nvPr>
        </p:nvSpPr>
        <p:spPr>
          <a:xfrm>
            <a:off x="3941078" y="8843645"/>
            <a:ext cx="3013800" cy="465600"/>
          </a:xfrm>
          <a:prstGeom prst="rect">
            <a:avLst/>
          </a:prstGeom>
        </p:spPr>
        <p:txBody>
          <a:bodyPr anchorCtr="0" anchor="b" bIns="45825" lIns="91650" spcFirstLastPara="1" rIns="91650" wrap="square" tIns="458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3" name="Shape 13"/>
        <p:cNvGrpSpPr/>
        <p:nvPr/>
      </p:nvGrpSpPr>
      <p:grpSpPr>
        <a:xfrm>
          <a:off x="0" y="0"/>
          <a:ext cx="0" cy="0"/>
          <a:chOff x="0" y="0"/>
          <a:chExt cx="0" cy="0"/>
        </a:xfrm>
      </p:grpSpPr>
      <p:cxnSp>
        <p:nvCxnSpPr>
          <p:cNvPr id="14" name="Google Shape;14;p2"/>
          <p:cNvCxnSpPr/>
          <p:nvPr/>
        </p:nvCxnSpPr>
        <p:spPr>
          <a:xfrm>
            <a:off x="990600" y="2286000"/>
            <a:ext cx="7162800" cy="0"/>
          </a:xfrm>
          <a:prstGeom prst="straightConnector1">
            <a:avLst/>
          </a:prstGeom>
          <a:noFill/>
          <a:ln cap="flat" cmpd="sng" w="15875">
            <a:solidFill>
              <a:srgbClr val="C0C0C0"/>
            </a:solidFill>
            <a:prstDash val="solid"/>
            <a:round/>
            <a:headEnd len="sm" w="sm" type="none"/>
            <a:tailEnd len="sm" w="sm" type="none"/>
          </a:ln>
        </p:spPr>
      </p:cxnSp>
      <p:cxnSp>
        <p:nvCxnSpPr>
          <p:cNvPr id="15" name="Google Shape;15;p2"/>
          <p:cNvCxnSpPr/>
          <p:nvPr/>
        </p:nvCxnSpPr>
        <p:spPr>
          <a:xfrm>
            <a:off x="990600" y="3657600"/>
            <a:ext cx="7162800" cy="0"/>
          </a:xfrm>
          <a:prstGeom prst="straightConnector1">
            <a:avLst/>
          </a:prstGeom>
          <a:noFill/>
          <a:ln cap="flat" cmpd="sng" w="15875">
            <a:solidFill>
              <a:srgbClr val="C0C0C0"/>
            </a:solidFill>
            <a:prstDash val="solid"/>
            <a:round/>
            <a:headEnd len="sm" w="sm" type="none"/>
            <a:tailEnd len="sm" w="sm" type="none"/>
          </a:ln>
        </p:spPr>
      </p:cxnSp>
      <p:sp>
        <p:nvSpPr>
          <p:cNvPr id="16" name="Google Shape;16;p2"/>
          <p:cNvSpPr txBox="1"/>
          <p:nvPr>
            <p:ph type="ctrTitle"/>
          </p:nvPr>
        </p:nvSpPr>
        <p:spPr>
          <a:xfrm>
            <a:off x="1028699" y="2548219"/>
            <a:ext cx="7086600" cy="841375"/>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1"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 name="Google Shape;17;p2"/>
          <p:cNvSpPr/>
          <p:nvPr/>
        </p:nvSpPr>
        <p:spPr>
          <a:xfrm>
            <a:off x="1028699" y="3930196"/>
            <a:ext cx="7086600"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Date</a:t>
            </a:r>
            <a:endParaRPr/>
          </a:p>
          <a:p>
            <a:pPr indent="0" lvl="0" marL="0" marR="0" rtl="0" algn="ctr">
              <a:spcBef>
                <a:spcPts val="0"/>
              </a:spcBef>
              <a:spcAft>
                <a:spcPts val="0"/>
              </a:spcAft>
              <a:buNone/>
            </a:pPr>
            <a:r>
              <a:t/>
            </a:r>
            <a:endParaRPr b="1" i="0" sz="3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Presenter:</a:t>
            </a:r>
            <a:endParaRPr b="1" i="0" sz="3200" u="none" cap="none" strike="noStrike">
              <a:solidFill>
                <a:schemeClr val="dk1"/>
              </a:solidFill>
              <a:latin typeface="Arial"/>
              <a:ea typeface="Arial"/>
              <a:cs typeface="Arial"/>
              <a:sym typeface="Arial"/>
            </a:endParaRPr>
          </a:p>
        </p:txBody>
      </p:sp>
      <p:pic>
        <p:nvPicPr>
          <p:cNvPr id="18" name="Google Shape;18;p2"/>
          <p:cNvPicPr preferRelativeResize="0"/>
          <p:nvPr/>
        </p:nvPicPr>
        <p:blipFill rotWithShape="1">
          <a:blip r:embed="rId2">
            <a:alphaModFix/>
          </a:blip>
          <a:srcRect b="0" l="0" r="0" t="0"/>
          <a:stretch/>
        </p:blipFill>
        <p:spPr>
          <a:xfrm>
            <a:off x="2971800" y="938553"/>
            <a:ext cx="3124200" cy="11709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pics">
  <p:cSld name="Topics">
    <p:spTree>
      <p:nvGrpSpPr>
        <p:cNvPr id="19" name="Shape 19"/>
        <p:cNvGrpSpPr/>
        <p:nvPr/>
      </p:nvGrpSpPr>
      <p:grpSpPr>
        <a:xfrm>
          <a:off x="0" y="0"/>
          <a:ext cx="0" cy="0"/>
          <a:chOff x="0" y="0"/>
          <a:chExt cx="0" cy="0"/>
        </a:xfrm>
      </p:grpSpPr>
      <p:cxnSp>
        <p:nvCxnSpPr>
          <p:cNvPr id="20" name="Google Shape;20;p3"/>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21" name="Google Shape;21;p3"/>
          <p:cNvSpPr txBox="1"/>
          <p:nvPr>
            <p:ph idx="1" type="body"/>
          </p:nvPr>
        </p:nvSpPr>
        <p:spPr>
          <a:xfrm>
            <a:off x="1028700" y="1752600"/>
            <a:ext cx="7086600" cy="36576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 name="Google Shape;23;p3"/>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4" name="Google Shape;24;p3"/>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p3"/>
          <p:cNvPicPr preferRelativeResize="0"/>
          <p:nvPr/>
        </p:nvPicPr>
        <p:blipFill rotWithShape="1">
          <a:blip r:embed="rId2">
            <a:alphaModFix/>
          </a:blip>
          <a:srcRect b="0" l="0" r="0" t="0"/>
          <a:stretch/>
        </p:blipFill>
        <p:spPr>
          <a:xfrm>
            <a:off x="6781800" y="481217"/>
            <a:ext cx="1905000" cy="7139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6" name="Shape 26"/>
        <p:cNvGrpSpPr/>
        <p:nvPr/>
      </p:nvGrpSpPr>
      <p:grpSpPr>
        <a:xfrm>
          <a:off x="0" y="0"/>
          <a:ext cx="0" cy="0"/>
          <a:chOff x="0" y="0"/>
          <a:chExt cx="0" cy="0"/>
        </a:xfrm>
      </p:grpSpPr>
      <p:sp>
        <p:nvSpPr>
          <p:cNvPr id="27" name="Google Shape;27;p4"/>
          <p:cNvSpPr txBox="1"/>
          <p:nvPr>
            <p:ph type="title"/>
          </p:nvPr>
        </p:nvSpPr>
        <p:spPr>
          <a:xfrm>
            <a:off x="628650" y="365125"/>
            <a:ext cx="7886700" cy="1325563"/>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8" name="Google Shape;28;p4"/>
          <p:cNvSpPr txBox="1"/>
          <p:nvPr>
            <p:ph idx="11" type="ftr"/>
          </p:nvPr>
        </p:nvSpPr>
        <p:spPr>
          <a:xfrm>
            <a:off x="3124200" y="64770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9" name="Google Shape;29;p4"/>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4"/>
          <p:cNvSpPr txBox="1"/>
          <p:nvPr>
            <p:ph idx="10" type="dt"/>
          </p:nvPr>
        </p:nvSpPr>
        <p:spPr>
          <a:xfrm>
            <a:off x="685800" y="64770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nopoly Cards w/o Subhead">
  <p:cSld name="Monopoly Cards w/o Subhead">
    <p:spTree>
      <p:nvGrpSpPr>
        <p:cNvPr id="31" name="Shape 31"/>
        <p:cNvGrpSpPr/>
        <p:nvPr/>
      </p:nvGrpSpPr>
      <p:grpSpPr>
        <a:xfrm>
          <a:off x="0" y="0"/>
          <a:ext cx="0" cy="0"/>
          <a:chOff x="0" y="0"/>
          <a:chExt cx="0" cy="0"/>
        </a:xfrm>
      </p:grpSpPr>
      <p:cxnSp>
        <p:nvCxnSpPr>
          <p:cNvPr id="32" name="Google Shape;32;p5"/>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33" name="Google Shape;33;p5"/>
          <p:cNvSpPr txBox="1"/>
          <p:nvPr>
            <p:ph idx="1" type="body"/>
          </p:nvPr>
        </p:nvSpPr>
        <p:spPr>
          <a:xfrm>
            <a:off x="457200" y="1535113"/>
            <a:ext cx="4038600" cy="598487"/>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34" name="Google Shape;34;p5"/>
          <p:cNvSpPr txBox="1"/>
          <p:nvPr>
            <p:ph idx="2" type="body"/>
          </p:nvPr>
        </p:nvSpPr>
        <p:spPr>
          <a:xfrm>
            <a:off x="457200" y="2133600"/>
            <a:ext cx="4040188" cy="3951288"/>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35" name="Google Shape;35;p5"/>
          <p:cNvSpPr txBox="1"/>
          <p:nvPr>
            <p:ph idx="3" type="body"/>
          </p:nvPr>
        </p:nvSpPr>
        <p:spPr>
          <a:xfrm>
            <a:off x="4648200" y="2133600"/>
            <a:ext cx="4041775" cy="3951288"/>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36" name="Google Shape;36;p5"/>
          <p:cNvSpPr txBox="1"/>
          <p:nvPr>
            <p:ph idx="4" type="body"/>
          </p:nvPr>
        </p:nvSpPr>
        <p:spPr>
          <a:xfrm>
            <a:off x="4648200" y="1524000"/>
            <a:ext cx="4038600" cy="598487"/>
          </a:xfrm>
          <a:prstGeom prst="rect">
            <a:avLst/>
          </a:prstGeom>
          <a:solidFill>
            <a:srgbClr val="215BAE"/>
          </a:solid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Gill Sans"/>
              <a:buNone/>
              <a:defRPr b="1"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37" name="Google Shape;37;p5"/>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8" name="Google Shape;38;p5"/>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39" name="Google Shape;39;p5"/>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40" name="Google Shape;40;p5"/>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nopoly Cards w/ Subhead">
  <p:cSld name="Monopoly Cards w/ Subhead">
    <p:spTree>
      <p:nvGrpSpPr>
        <p:cNvPr id="41" name="Shape 41"/>
        <p:cNvGrpSpPr/>
        <p:nvPr/>
      </p:nvGrpSpPr>
      <p:grpSpPr>
        <a:xfrm>
          <a:off x="0" y="0"/>
          <a:ext cx="0" cy="0"/>
          <a:chOff x="0" y="0"/>
          <a:chExt cx="0" cy="0"/>
        </a:xfrm>
      </p:grpSpPr>
      <p:sp>
        <p:nvSpPr>
          <p:cNvPr id="42" name="Google Shape;42;p6"/>
          <p:cNvSpPr/>
          <p:nvPr/>
        </p:nvSpPr>
        <p:spPr>
          <a:xfrm>
            <a:off x="457200" y="2438400"/>
            <a:ext cx="40386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3" name="Google Shape;43;p6"/>
          <p:cNvSpPr/>
          <p:nvPr/>
        </p:nvSpPr>
        <p:spPr>
          <a:xfrm>
            <a:off x="457200" y="1828800"/>
            <a:ext cx="40386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cxnSp>
        <p:nvCxnSpPr>
          <p:cNvPr id="44" name="Google Shape;44;p6"/>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45" name="Google Shape;45;p6"/>
          <p:cNvSpPr/>
          <p:nvPr/>
        </p:nvSpPr>
        <p:spPr>
          <a:xfrm>
            <a:off x="4648200" y="1828800"/>
            <a:ext cx="4038600" cy="609600"/>
          </a:xfrm>
          <a:prstGeom prst="rect">
            <a:avLst/>
          </a:prstGeom>
          <a:solidFill>
            <a:srgbClr val="6EA92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6" name="Google Shape;46;p6"/>
          <p:cNvSpPr/>
          <p:nvPr/>
        </p:nvSpPr>
        <p:spPr>
          <a:xfrm>
            <a:off x="4648200" y="2438400"/>
            <a:ext cx="4038600" cy="3657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47" name="Google Shape;47;p6"/>
          <p:cNvSpPr txBox="1"/>
          <p:nvPr>
            <p:ph idx="1" type="body"/>
          </p:nvPr>
        </p:nvSpPr>
        <p:spPr>
          <a:xfrm>
            <a:off x="457200" y="1839913"/>
            <a:ext cx="4038600" cy="598487"/>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48" name="Google Shape;48;p6"/>
          <p:cNvSpPr txBox="1"/>
          <p:nvPr>
            <p:ph idx="2" type="body"/>
          </p:nvPr>
        </p:nvSpPr>
        <p:spPr>
          <a:xfrm>
            <a:off x="457200" y="2438400"/>
            <a:ext cx="4040188"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49" name="Google Shape;49;p6"/>
          <p:cNvSpPr txBox="1"/>
          <p:nvPr>
            <p:ph idx="3" type="body"/>
          </p:nvPr>
        </p:nvSpPr>
        <p:spPr>
          <a:xfrm>
            <a:off x="4648200" y="2438400"/>
            <a:ext cx="4041775" cy="3657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30200" lvl="2" marL="1371600" marR="0" rtl="0" algn="l">
              <a:spcBef>
                <a:spcPts val="320"/>
              </a:spcBef>
              <a:spcAft>
                <a:spcPts val="0"/>
              </a:spcAft>
              <a:buClr>
                <a:schemeClr val="dk1"/>
              </a:buClr>
              <a:buSzPts val="1600"/>
              <a:buFont typeface="Gill Sans"/>
              <a:buChar char="•"/>
              <a:defRPr b="0" i="0" sz="1600" u="none" cap="none" strike="noStrike">
                <a:solidFill>
                  <a:schemeClr val="dk1"/>
                </a:solidFill>
                <a:latin typeface="Gill Sans"/>
                <a:ea typeface="Gill Sans"/>
                <a:cs typeface="Gill Sans"/>
                <a:sym typeface="Gill Sans"/>
              </a:defRPr>
            </a:lvl3pPr>
            <a:lvl4pPr indent="-317500" lvl="3" marL="1828800" marR="0" rtl="0" algn="l">
              <a:spcBef>
                <a:spcPts val="280"/>
              </a:spcBef>
              <a:spcAft>
                <a:spcPts val="0"/>
              </a:spcAft>
              <a:buClr>
                <a:schemeClr val="dk1"/>
              </a:buClr>
              <a:buSzPts val="1400"/>
              <a:buFont typeface="Gill Sans"/>
              <a:buChar char="–"/>
              <a:defRPr b="0" i="0" sz="1400" u="none" cap="none" strike="noStrike">
                <a:solidFill>
                  <a:schemeClr val="dk1"/>
                </a:solidFill>
                <a:latin typeface="Gill Sans"/>
                <a:ea typeface="Gill Sans"/>
                <a:cs typeface="Gill Sans"/>
                <a:sym typeface="Gill Sans"/>
              </a:defRPr>
            </a:lvl4pPr>
            <a:lvl5pPr indent="-304800" lvl="4" marL="2286000" marR="0" rtl="0" algn="l">
              <a:spcBef>
                <a:spcPts val="240"/>
              </a:spcBef>
              <a:spcAft>
                <a:spcPts val="0"/>
              </a:spcAft>
              <a:buClr>
                <a:schemeClr val="dk1"/>
              </a:buClr>
              <a:buSzPts val="1200"/>
              <a:buFont typeface="Gill Sans"/>
              <a:buChar char="»"/>
              <a:defRPr b="0" i="0" sz="1200" u="none" cap="none" strike="noStrike">
                <a:solidFill>
                  <a:schemeClr val="dk1"/>
                </a:solidFill>
                <a:latin typeface="Gill Sans"/>
                <a:ea typeface="Gill Sans"/>
                <a:cs typeface="Gill Sans"/>
                <a:sym typeface="Gill Sans"/>
              </a:defRPr>
            </a:lvl5pPr>
            <a:lvl6pPr indent="-330200" lvl="5" marL="27432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9pPr>
          </a:lstStyle>
          <a:p/>
        </p:txBody>
      </p:sp>
      <p:sp>
        <p:nvSpPr>
          <p:cNvPr id="50" name="Google Shape;50;p6"/>
          <p:cNvSpPr txBox="1"/>
          <p:nvPr>
            <p:ph idx="4" type="body"/>
          </p:nvPr>
        </p:nvSpPr>
        <p:spPr>
          <a:xfrm>
            <a:off x="4648200" y="1828800"/>
            <a:ext cx="4038600" cy="598487"/>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400"/>
              </a:spcBef>
              <a:spcAft>
                <a:spcPts val="0"/>
              </a:spcAft>
              <a:buClr>
                <a:schemeClr val="lt1"/>
              </a:buClr>
              <a:buSzPts val="2000"/>
              <a:buFont typeface="Gill Sans"/>
              <a:buNone/>
              <a:defRPr b="0" i="0" sz="2000" u="none" cap="none" strike="noStrike">
                <a:solidFill>
                  <a:schemeClr val="lt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51" name="Google Shape;51;p6"/>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6"/>
          <p:cNvSpPr txBox="1"/>
          <p:nvPr>
            <p:ph idx="5"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53" name="Google Shape;53;p6"/>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6"/>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55" name="Google Shape;55;p6"/>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lank">
  <p:cSld name="Content Blank">
    <p:spTree>
      <p:nvGrpSpPr>
        <p:cNvPr id="56" name="Shape 56"/>
        <p:cNvGrpSpPr/>
        <p:nvPr/>
      </p:nvGrpSpPr>
      <p:grpSpPr>
        <a:xfrm>
          <a:off x="0" y="0"/>
          <a:ext cx="0" cy="0"/>
          <a:chOff x="0" y="0"/>
          <a:chExt cx="0" cy="0"/>
        </a:xfrm>
      </p:grpSpPr>
      <p:cxnSp>
        <p:nvCxnSpPr>
          <p:cNvPr id="57" name="Google Shape;57;p7"/>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58" name="Google Shape;58;p7"/>
          <p:cNvSpPr txBox="1"/>
          <p:nvPr>
            <p:ph idx="1" type="body"/>
          </p:nvPr>
        </p:nvSpPr>
        <p:spPr>
          <a:xfrm>
            <a:off x="857250" y="2133600"/>
            <a:ext cx="7429500" cy="3733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rgbClr val="6EA92C"/>
              </a:buClr>
              <a:buSzPts val="2400"/>
              <a:buFont typeface="Arial"/>
              <a:buNone/>
              <a:defRPr b="0" i="0" sz="2400" u="none" cap="none" strike="noStrike">
                <a:solidFill>
                  <a:srgbClr val="6EA92C"/>
                </a:solidFill>
                <a:latin typeface="Gill Sans"/>
                <a:ea typeface="Gill Sans"/>
                <a:cs typeface="Gill Sans"/>
                <a:sym typeface="Gill Sans"/>
              </a:defRPr>
            </a:lvl1pPr>
            <a:lvl2pPr indent="-381000" lvl="1" marL="914400" marR="0" rtl="0" algn="l">
              <a:spcBef>
                <a:spcPts val="480"/>
              </a:spcBef>
              <a:spcAft>
                <a:spcPts val="0"/>
              </a:spcAft>
              <a:buClr>
                <a:srgbClr val="004A80"/>
              </a:buClr>
              <a:buSzPts val="2400"/>
              <a:buFont typeface="Arial"/>
              <a:buChar char="»"/>
              <a:defRPr b="0" i="0" sz="24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9" name="Google Shape;59;p7"/>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32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0" name="Google Shape;60;p7"/>
          <p:cNvSpPr txBox="1"/>
          <p:nvPr>
            <p:ph idx="2"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61" name="Google Shape;61;p7"/>
          <p:cNvSpPr txBox="1"/>
          <p:nvPr>
            <p:ph idx="12" type="sldNum"/>
          </p:nvPr>
        </p:nvSpPr>
        <p:spPr>
          <a:xfrm>
            <a:off x="7848600" y="6248400"/>
            <a:ext cx="6096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p7"/>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
        <p:nvSpPr>
          <p:cNvPr id="63" name="Google Shape;63;p7"/>
          <p:cNvSpPr txBox="1"/>
          <p:nvPr>
            <p:ph idx="11" type="ftr"/>
          </p:nvPr>
        </p:nvSpPr>
        <p:spPr>
          <a:xfrm>
            <a:off x="755945" y="63246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Bullets">
  <p:cSld name="Content + Bullets">
    <p:spTree>
      <p:nvGrpSpPr>
        <p:cNvPr id="64" name="Shape 64"/>
        <p:cNvGrpSpPr/>
        <p:nvPr/>
      </p:nvGrpSpPr>
      <p:grpSpPr>
        <a:xfrm>
          <a:off x="0" y="0"/>
          <a:ext cx="0" cy="0"/>
          <a:chOff x="0" y="0"/>
          <a:chExt cx="0" cy="0"/>
        </a:xfrm>
      </p:grpSpPr>
      <p:cxnSp>
        <p:nvCxnSpPr>
          <p:cNvPr id="65" name="Google Shape;65;p8"/>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66" name="Google Shape;66;p8"/>
          <p:cNvSpPr txBox="1"/>
          <p:nvPr>
            <p:ph type="title"/>
          </p:nvPr>
        </p:nvSpPr>
        <p:spPr>
          <a:xfrm>
            <a:off x="457200" y="609600"/>
            <a:ext cx="8229600" cy="609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7" name="Google Shape;67;p8"/>
          <p:cNvSpPr txBox="1"/>
          <p:nvPr>
            <p:ph idx="1" type="body"/>
          </p:nvPr>
        </p:nvSpPr>
        <p:spPr>
          <a:xfrm>
            <a:off x="457200" y="1295400"/>
            <a:ext cx="8229600" cy="4572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2400"/>
              <a:buFont typeface="Gill Sans"/>
              <a:buNone/>
              <a:defRPr b="0" i="0" sz="2400" u="none" cap="none" strike="noStrike">
                <a:solidFill>
                  <a:schemeClr val="dk1"/>
                </a:solidFill>
                <a:latin typeface="Gill Sans"/>
                <a:ea typeface="Gill Sans"/>
                <a:cs typeface="Gill Sans"/>
                <a:sym typeface="Gill Sans"/>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9pPr>
          </a:lstStyle>
          <a:p/>
        </p:txBody>
      </p:sp>
      <p:sp>
        <p:nvSpPr>
          <p:cNvPr id="68" name="Google Shape;68;p8"/>
          <p:cNvSpPr txBox="1"/>
          <p:nvPr>
            <p:ph idx="2" type="body"/>
          </p:nvPr>
        </p:nvSpPr>
        <p:spPr>
          <a:xfrm>
            <a:off x="609600" y="1905001"/>
            <a:ext cx="7924800" cy="43434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1pPr>
            <a:lvl2pPr indent="-342900" lvl="1" marL="9144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2pPr>
            <a:lvl3pPr indent="-342900" lvl="2" marL="13716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3pPr>
            <a:lvl4pPr indent="-342900" lvl="3" marL="18288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69" name="Google Shape;69;p8"/>
          <p:cNvSpPr txBox="1"/>
          <p:nvPr>
            <p:ph idx="11" type="ftr"/>
          </p:nvPr>
        </p:nvSpPr>
        <p:spPr>
          <a:xfrm>
            <a:off x="609600" y="6400800"/>
            <a:ext cx="7896131"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0" name="Google Shape;70;p8"/>
          <p:cNvSpPr txBox="1"/>
          <p:nvPr>
            <p:ph idx="12" type="sldNum"/>
          </p:nvPr>
        </p:nvSpPr>
        <p:spPr>
          <a:xfrm>
            <a:off x="7162800" y="6553200"/>
            <a:ext cx="12954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71" name="Google Shape;71;p8"/>
          <p:cNvPicPr preferRelativeResize="0"/>
          <p:nvPr/>
        </p:nvPicPr>
        <p:blipFill rotWithShape="1">
          <a:blip r:embed="rId2">
            <a:alphaModFix/>
          </a:blip>
          <a:srcRect b="0" l="0" r="0" t="0"/>
          <a:stretch/>
        </p:blipFill>
        <p:spPr>
          <a:xfrm>
            <a:off x="6710362" y="609600"/>
            <a:ext cx="2200275" cy="533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1" type="ftr"/>
          </p:nvPr>
        </p:nvSpPr>
        <p:spPr>
          <a:xfrm>
            <a:off x="3124200" y="6477000"/>
            <a:ext cx="28956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1"/>
          <p:cNvSpPr txBox="1"/>
          <p:nvPr>
            <p:ph idx="10" type="dt"/>
          </p:nvPr>
        </p:nvSpPr>
        <p:spPr>
          <a:xfrm>
            <a:off x="685800" y="6477000"/>
            <a:ext cx="19050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41.png"/><Relationship Id="rId5" Type="http://schemas.openxmlformats.org/officeDocument/2006/relationships/image" Target="../media/image27.png"/><Relationship Id="rId6"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ocs.google.com/presentation/d/1LHTn8XnpEp1TrPLJybkM1sEkWIbSTQ48gm2VmcLdqXU/edit?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docs.google.com/document/d/1L4rMbcBefKi-EYvP-Mtt0VMaENigUW8-IR3wbMoEljw/edit?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docs.google.com/document/d/1zzhBSBT7loN2FX5JvMUl3sGxgasCa9tDZcmWJgdrcrU/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0.png"/><Relationship Id="rId6"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hyperlink" Target="https://www.statista.com/statistics/256965/worldwide-index-of-economic-freed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ocs.google.com/document/d/1pv556AbnbdIDWEB5nVZCC16By4_c-ElqVfOwowvs6kY/edit?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usnews.com/news/best-countries/quality-of-life-rankings"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docs.google.com/presentation/d/1ZjN9OnQPCGLMA-2zHYGOjDiXBlBt3nMO2PksJozxcug/edit?usp=sharing" TargetMode="External"/><Relationship Id="rId4" Type="http://schemas.openxmlformats.org/officeDocument/2006/relationships/hyperlink" Target="https://docs.google.com/document/d/1tngM-zEzP-1JYRlqQb1_9Mdla6HTgzuVZWLrmhxiC5s/edit?usp=shar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docs.google.com/presentation/d/1h_h9lYQU7qDY-fi4tM0lxWDrG71he5djxuPmDsyO_9g/edit?usp=sharing" TargetMode="Externa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screencastify.com/" TargetMode="External"/><Relationship Id="rId4" Type="http://schemas.openxmlformats.org/officeDocument/2006/relationships/hyperlink" Target="https://gsuite.google.com/products/meet/" TargetMode="External"/><Relationship Id="rId5" Type="http://schemas.openxmlformats.org/officeDocument/2006/relationships/hyperlink" Target="https://zoom.us/" TargetMode="External"/><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mailto:opderbeckt@waldwickschools.org" TargetMode="Externa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9"/>
          <p:cNvSpPr txBox="1"/>
          <p:nvPr>
            <p:ph type="ctrTitle"/>
          </p:nvPr>
        </p:nvSpPr>
        <p:spPr>
          <a:xfrm>
            <a:off x="1028699" y="2413744"/>
            <a:ext cx="7086600" cy="841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t>Comparative Economic Systems</a:t>
            </a:r>
            <a:endParaRPr b="1" i="0" sz="3600" u="none" cap="none" strike="noStrike">
              <a:solidFill>
                <a:srgbClr val="004A80"/>
              </a:solidFill>
              <a:latin typeface="Gill Sans"/>
              <a:ea typeface="Gill Sans"/>
              <a:cs typeface="Gill Sans"/>
              <a:sym typeface="Gill Sans"/>
            </a:endParaRPr>
          </a:p>
        </p:txBody>
      </p:sp>
      <p:sp>
        <p:nvSpPr>
          <p:cNvPr id="77" name="Google Shape;77;p9"/>
          <p:cNvSpPr txBox="1"/>
          <p:nvPr/>
        </p:nvSpPr>
        <p:spPr>
          <a:xfrm>
            <a:off x="5661875" y="4011800"/>
            <a:ext cx="3319500" cy="11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3/25/20</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US" sz="2000"/>
              <a:t>Theodore Opderbeck</a:t>
            </a:r>
            <a:endParaRPr sz="2000"/>
          </a:p>
        </p:txBody>
      </p:sp>
      <p:pic>
        <p:nvPicPr>
          <p:cNvPr id="78" name="Google Shape;78;p9"/>
          <p:cNvPicPr preferRelativeResize="0"/>
          <p:nvPr/>
        </p:nvPicPr>
        <p:blipFill>
          <a:blip r:embed="rId3">
            <a:alphaModFix/>
          </a:blip>
          <a:stretch>
            <a:fillRect/>
          </a:stretch>
        </p:blipFill>
        <p:spPr>
          <a:xfrm>
            <a:off x="114500" y="4111025"/>
            <a:ext cx="3037901" cy="20262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8"/>
          <p:cNvSpPr txBox="1"/>
          <p:nvPr>
            <p:ph idx="1" type="body"/>
          </p:nvPr>
        </p:nvSpPr>
        <p:spPr>
          <a:xfrm>
            <a:off x="242700" y="1643363"/>
            <a:ext cx="8658600" cy="42801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Clr>
                <a:srgbClr val="38761D"/>
              </a:buClr>
              <a:buSzPts val="2200"/>
              <a:buChar char="•"/>
            </a:pPr>
            <a:r>
              <a:rPr lang="en-US" sz="2200">
                <a:solidFill>
                  <a:srgbClr val="38761D"/>
                </a:solidFill>
              </a:rPr>
              <a:t>Provide a brief introduction of the characteristics of various economic systems.</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Examine some of the costs and benefits of each system with an analysis of the degree of government involvement in each.</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Frame some of the big economic questions related to economic systems.</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Introduce lesson plans and projects to guide students as they explore how economic systems meet people’s needs and wants in different ways.</a:t>
            </a:r>
            <a:endParaRPr sz="2200">
              <a:solidFill>
                <a:srgbClr val="38761D"/>
              </a:solidFill>
            </a:endParaRPr>
          </a:p>
          <a:p>
            <a:pPr indent="-368300" lvl="0" marL="457200" rtl="0" algn="l">
              <a:spcBef>
                <a:spcPts val="1000"/>
              </a:spcBef>
              <a:spcAft>
                <a:spcPts val="0"/>
              </a:spcAft>
              <a:buClr>
                <a:srgbClr val="38761D"/>
              </a:buClr>
              <a:buSzPts val="2200"/>
              <a:buChar char="•"/>
            </a:pPr>
            <a:r>
              <a:rPr lang="en-US" sz="2200">
                <a:solidFill>
                  <a:srgbClr val="38761D"/>
                </a:solidFill>
              </a:rPr>
              <a:t>Explore learning extensions and current applications.</a:t>
            </a:r>
            <a:endParaRPr sz="2200">
              <a:solidFill>
                <a:srgbClr val="38761D"/>
              </a:solidFill>
            </a:endParaRPr>
          </a:p>
          <a:p>
            <a:pPr indent="0" lvl="0" marL="0" rtl="0" algn="l">
              <a:spcBef>
                <a:spcPts val="1000"/>
              </a:spcBef>
              <a:spcAft>
                <a:spcPts val="0"/>
              </a:spcAft>
              <a:buNone/>
            </a:pPr>
            <a:r>
              <a:t/>
            </a:r>
            <a:endParaRPr/>
          </a:p>
          <a:p>
            <a:pPr indent="0" lvl="0" marL="457200" rtl="0" algn="l">
              <a:spcBef>
                <a:spcPts val="360"/>
              </a:spcBef>
              <a:spcAft>
                <a:spcPts val="0"/>
              </a:spcAft>
              <a:buNone/>
            </a:pPr>
            <a:r>
              <a:t/>
            </a:r>
            <a:endParaRPr/>
          </a:p>
        </p:txBody>
      </p:sp>
      <p:sp>
        <p:nvSpPr>
          <p:cNvPr id="151" name="Google Shape;151;p18"/>
          <p:cNvSpPr txBox="1"/>
          <p:nvPr>
            <p:ph type="title"/>
          </p:nvPr>
        </p:nvSpPr>
        <p:spPr>
          <a:xfrm>
            <a:off x="298800" y="48022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Objectives</a:t>
            </a:r>
            <a:endParaRPr/>
          </a:p>
        </p:txBody>
      </p:sp>
      <p:sp>
        <p:nvSpPr>
          <p:cNvPr id="152" name="Google Shape;152;p1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9"/>
          <p:cNvSpPr txBox="1"/>
          <p:nvPr>
            <p:ph idx="1" type="body"/>
          </p:nvPr>
        </p:nvSpPr>
        <p:spPr>
          <a:xfrm>
            <a:off x="127725" y="1281900"/>
            <a:ext cx="6198600" cy="5097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274E13"/>
              </a:buClr>
              <a:buSzPts val="2000"/>
              <a:buChar char="•"/>
            </a:pPr>
            <a:r>
              <a:rPr b="1" lang="en-US" sz="2000">
                <a:solidFill>
                  <a:srgbClr val="274E13"/>
                </a:solidFill>
              </a:rPr>
              <a:t>Economic System:  </a:t>
            </a:r>
            <a:r>
              <a:rPr lang="en-US" sz="2000">
                <a:solidFill>
                  <a:srgbClr val="274E13"/>
                </a:solidFill>
              </a:rPr>
              <a:t>the way in which a group of people living in a society or nation decide to produce and distribute resources, goods, and services.</a:t>
            </a:r>
            <a:endParaRPr sz="2000">
              <a:solidFill>
                <a:srgbClr val="274E13"/>
              </a:solidFill>
            </a:endParaRPr>
          </a:p>
          <a:p>
            <a:pPr indent="0" lvl="0" marL="457200" rtl="0" algn="l">
              <a:spcBef>
                <a:spcPts val="1000"/>
              </a:spcBef>
              <a:spcAft>
                <a:spcPts val="0"/>
              </a:spcAft>
              <a:buNone/>
            </a:pPr>
            <a:r>
              <a:t/>
            </a:r>
            <a:endParaRPr sz="2000">
              <a:solidFill>
                <a:srgbClr val="274E13"/>
              </a:solidFill>
            </a:endParaRPr>
          </a:p>
          <a:p>
            <a:pPr indent="-355600" lvl="0" marL="457200" rtl="0" algn="l">
              <a:spcBef>
                <a:spcPts val="1000"/>
              </a:spcBef>
              <a:spcAft>
                <a:spcPts val="0"/>
              </a:spcAft>
              <a:buClr>
                <a:srgbClr val="274E13"/>
              </a:buClr>
              <a:buSzPts val="2000"/>
              <a:buChar char="•"/>
            </a:pPr>
            <a:r>
              <a:rPr b="1" lang="en-US" sz="2000">
                <a:solidFill>
                  <a:srgbClr val="274E13"/>
                </a:solidFill>
              </a:rPr>
              <a:t>Types of Economic Systems:</a:t>
            </a:r>
            <a:endParaRPr b="1" sz="2000">
              <a:solidFill>
                <a:srgbClr val="274E13"/>
              </a:solidFill>
            </a:endParaRPr>
          </a:p>
          <a:p>
            <a:pPr indent="-355600" lvl="1" marL="914400" rtl="0" algn="l">
              <a:spcBef>
                <a:spcPts val="1000"/>
              </a:spcBef>
              <a:spcAft>
                <a:spcPts val="0"/>
              </a:spcAft>
              <a:buClr>
                <a:srgbClr val="274E13"/>
              </a:buClr>
              <a:buSzPts val="2000"/>
              <a:buChar char="»"/>
            </a:pPr>
            <a:r>
              <a:rPr b="1" lang="en-US" sz="2000">
                <a:solidFill>
                  <a:srgbClr val="274E13"/>
                </a:solidFill>
              </a:rPr>
              <a:t>Market Economy</a:t>
            </a:r>
            <a:endParaRPr sz="2000">
              <a:solidFill>
                <a:srgbClr val="274E13"/>
              </a:solidFill>
            </a:endParaRPr>
          </a:p>
          <a:p>
            <a:pPr indent="-355600" lvl="1" marL="914400" rtl="0" algn="l">
              <a:spcBef>
                <a:spcPts val="1000"/>
              </a:spcBef>
              <a:spcAft>
                <a:spcPts val="0"/>
              </a:spcAft>
              <a:buClr>
                <a:srgbClr val="274E13"/>
              </a:buClr>
              <a:buSzPts val="2000"/>
              <a:buChar char="»"/>
            </a:pPr>
            <a:r>
              <a:rPr b="1" lang="en-US" sz="2000">
                <a:solidFill>
                  <a:srgbClr val="274E13"/>
                </a:solidFill>
              </a:rPr>
              <a:t>Traditional Economy</a:t>
            </a:r>
            <a:endParaRPr sz="2000">
              <a:solidFill>
                <a:srgbClr val="274E13"/>
              </a:solidFill>
            </a:endParaRPr>
          </a:p>
          <a:p>
            <a:pPr indent="-355600" lvl="1" marL="914400" rtl="0" algn="l">
              <a:spcBef>
                <a:spcPts val="0"/>
              </a:spcBef>
              <a:spcAft>
                <a:spcPts val="0"/>
              </a:spcAft>
              <a:buClr>
                <a:srgbClr val="274E13"/>
              </a:buClr>
              <a:buSzPts val="2000"/>
              <a:buChar char="»"/>
            </a:pPr>
            <a:r>
              <a:rPr b="1" lang="en-US" sz="2000">
                <a:solidFill>
                  <a:srgbClr val="274E13"/>
                </a:solidFill>
              </a:rPr>
              <a:t>Command “Centrally Planned” Economy</a:t>
            </a:r>
            <a:endParaRPr b="1" sz="2000">
              <a:solidFill>
                <a:srgbClr val="274E13"/>
              </a:solidFill>
            </a:endParaRPr>
          </a:p>
          <a:p>
            <a:pPr indent="-355600" lvl="1" marL="914400" rtl="0" algn="l">
              <a:spcBef>
                <a:spcPts val="0"/>
              </a:spcBef>
              <a:spcAft>
                <a:spcPts val="0"/>
              </a:spcAft>
              <a:buClr>
                <a:srgbClr val="274E13"/>
              </a:buClr>
              <a:buSzPts val="2000"/>
              <a:buChar char="»"/>
            </a:pPr>
            <a:r>
              <a:rPr b="1" lang="en-US" sz="2000">
                <a:solidFill>
                  <a:srgbClr val="274E13"/>
                </a:solidFill>
              </a:rPr>
              <a:t>Mixed Economy</a:t>
            </a:r>
            <a:endParaRPr b="1" sz="2000">
              <a:solidFill>
                <a:srgbClr val="274E13"/>
              </a:solidFill>
            </a:endParaRPr>
          </a:p>
          <a:p>
            <a:pPr indent="0" lvl="0" marL="0" rtl="0" algn="l">
              <a:spcBef>
                <a:spcPts val="1000"/>
              </a:spcBef>
              <a:spcAft>
                <a:spcPts val="0"/>
              </a:spcAft>
              <a:buNone/>
            </a:pPr>
            <a:r>
              <a:t/>
            </a:r>
            <a:endParaRPr b="1" sz="2000">
              <a:solidFill>
                <a:srgbClr val="274E13"/>
              </a:solidFill>
            </a:endParaRPr>
          </a:p>
          <a:p>
            <a:pPr indent="-355600" lvl="0" marL="457200" rtl="0" algn="l">
              <a:spcBef>
                <a:spcPts val="1000"/>
              </a:spcBef>
              <a:spcAft>
                <a:spcPts val="0"/>
              </a:spcAft>
              <a:buClr>
                <a:srgbClr val="274E13"/>
              </a:buClr>
              <a:buSzPts val="2000"/>
              <a:buChar char="•"/>
            </a:pPr>
            <a:r>
              <a:rPr b="1" lang="en-US" sz="2000">
                <a:solidFill>
                  <a:srgbClr val="274E13"/>
                </a:solidFill>
              </a:rPr>
              <a:t>Socialism, Capitalism, Communism</a:t>
            </a:r>
            <a:endParaRPr b="1" sz="2000">
              <a:solidFill>
                <a:srgbClr val="274E13"/>
              </a:solidFill>
            </a:endParaRPr>
          </a:p>
          <a:p>
            <a:pPr indent="0" lvl="0" marL="0" rtl="0" algn="l">
              <a:spcBef>
                <a:spcPts val="1000"/>
              </a:spcBef>
              <a:spcAft>
                <a:spcPts val="0"/>
              </a:spcAft>
              <a:buNone/>
            </a:pPr>
            <a:r>
              <a:t/>
            </a:r>
            <a:endParaRPr b="1" sz="2000">
              <a:solidFill>
                <a:srgbClr val="274E13"/>
              </a:solidFill>
            </a:endParaRPr>
          </a:p>
          <a:p>
            <a:pPr indent="0" lvl="0" marL="0" rtl="0" algn="l">
              <a:spcBef>
                <a:spcPts val="1000"/>
              </a:spcBef>
              <a:spcAft>
                <a:spcPts val="0"/>
              </a:spcAft>
              <a:buNone/>
            </a:pPr>
            <a:r>
              <a:t/>
            </a:r>
            <a:endParaRPr b="1" sz="2000">
              <a:solidFill>
                <a:srgbClr val="274E13"/>
              </a:solidFill>
            </a:endParaRPr>
          </a:p>
          <a:p>
            <a:pPr indent="0" lvl="0" marL="457200" rtl="0" algn="l">
              <a:spcBef>
                <a:spcPts val="1000"/>
              </a:spcBef>
              <a:spcAft>
                <a:spcPts val="0"/>
              </a:spcAft>
              <a:buNone/>
            </a:pPr>
            <a:r>
              <a:t/>
            </a:r>
            <a:endParaRPr>
              <a:solidFill>
                <a:srgbClr val="274E13"/>
              </a:solidFill>
            </a:endParaRPr>
          </a:p>
        </p:txBody>
      </p:sp>
      <p:sp>
        <p:nvSpPr>
          <p:cNvPr id="159" name="Google Shape;159;p1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Key Vocabulary/Concepts</a:t>
            </a:r>
            <a:endParaRPr/>
          </a:p>
        </p:txBody>
      </p:sp>
      <p:sp>
        <p:nvSpPr>
          <p:cNvPr id="160" name="Google Shape;160;p1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0"/>
          <p:cNvSpPr txBox="1"/>
          <p:nvPr>
            <p:ph idx="1" type="body"/>
          </p:nvPr>
        </p:nvSpPr>
        <p:spPr>
          <a:xfrm>
            <a:off x="426275" y="1416725"/>
            <a:ext cx="5202900" cy="46515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Clr>
                <a:srgbClr val="274E13"/>
              </a:buClr>
              <a:buSzPts val="2200"/>
              <a:buChar char="•"/>
            </a:pPr>
            <a:r>
              <a:rPr lang="en-US" sz="2200">
                <a:solidFill>
                  <a:srgbClr val="274E13"/>
                </a:solidFill>
              </a:rPr>
              <a:t>Scarcity/ Resource Allocation</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Fiscal Policy/ Government Budget</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Economic Development</a:t>
            </a:r>
            <a:endParaRPr sz="2200">
              <a:solidFill>
                <a:srgbClr val="274E13"/>
              </a:solidFill>
            </a:endParaRPr>
          </a:p>
          <a:p>
            <a:pPr indent="-368300" lvl="0" marL="457200" rtl="0" algn="l">
              <a:spcBef>
                <a:spcPts val="1000"/>
              </a:spcBef>
              <a:spcAft>
                <a:spcPts val="0"/>
              </a:spcAft>
              <a:buClr>
                <a:srgbClr val="274E13"/>
              </a:buClr>
              <a:buSzPts val="2200"/>
              <a:buChar char="•"/>
            </a:pPr>
            <a:r>
              <a:rPr lang="en-US" sz="2200">
                <a:solidFill>
                  <a:srgbClr val="274E13"/>
                </a:solidFill>
              </a:rPr>
              <a:t>Private and Public Investment, Finance</a:t>
            </a:r>
            <a:endParaRPr sz="2200">
              <a:solidFill>
                <a:srgbClr val="274E13"/>
              </a:solidFill>
            </a:endParaRPr>
          </a:p>
          <a:p>
            <a:pPr indent="0" lvl="0" marL="0" rtl="0" algn="l">
              <a:spcBef>
                <a:spcPts val="1000"/>
              </a:spcBef>
              <a:spcAft>
                <a:spcPts val="1000"/>
              </a:spcAft>
              <a:buNone/>
            </a:pPr>
            <a:br>
              <a:rPr lang="en-US" sz="2200">
                <a:solidFill>
                  <a:srgbClr val="274E13"/>
                </a:solidFill>
              </a:rPr>
            </a:br>
            <a:r>
              <a:rPr lang="en-US" sz="2200">
                <a:solidFill>
                  <a:srgbClr val="274E13"/>
                </a:solidFill>
              </a:rPr>
              <a:t>Cross Curricular Applications: Political Science, History, Sociology</a:t>
            </a:r>
            <a:endParaRPr sz="2200">
              <a:solidFill>
                <a:srgbClr val="274E13"/>
              </a:solidFill>
            </a:endParaRPr>
          </a:p>
        </p:txBody>
      </p:sp>
      <p:sp>
        <p:nvSpPr>
          <p:cNvPr id="167" name="Google Shape;167;p20"/>
          <p:cNvSpPr txBox="1"/>
          <p:nvPr>
            <p:ph type="title"/>
          </p:nvPr>
        </p:nvSpPr>
        <p:spPr>
          <a:xfrm>
            <a:off x="118700" y="5093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Connections to Economics/Finance Units of Study</a:t>
            </a:r>
            <a:endParaRPr/>
          </a:p>
        </p:txBody>
      </p:sp>
      <p:sp>
        <p:nvSpPr>
          <p:cNvPr id="168" name="Google Shape;168;p2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9" name="Google Shape;169;p20"/>
          <p:cNvPicPr preferRelativeResize="0"/>
          <p:nvPr/>
        </p:nvPicPr>
        <p:blipFill>
          <a:blip r:embed="rId3">
            <a:alphaModFix/>
          </a:blip>
          <a:stretch>
            <a:fillRect/>
          </a:stretch>
        </p:blipFill>
        <p:spPr>
          <a:xfrm>
            <a:off x="5767250" y="1998050"/>
            <a:ext cx="2836275" cy="3184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1"/>
          <p:cNvSpPr txBox="1"/>
          <p:nvPr>
            <p:ph idx="1" type="body"/>
          </p:nvPr>
        </p:nvSpPr>
        <p:spPr>
          <a:xfrm>
            <a:off x="584250" y="1458750"/>
            <a:ext cx="7873800" cy="43194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274E13"/>
              </a:buClr>
              <a:buSzPts val="2400"/>
              <a:buChar char="•"/>
            </a:pPr>
            <a:r>
              <a:rPr lang="en-US" sz="2400">
                <a:solidFill>
                  <a:srgbClr val="274E13"/>
                </a:solidFill>
              </a:rPr>
              <a:t>What gets produced?</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How does it get produced?</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For whom is it produced?</a:t>
            </a:r>
            <a:endParaRPr sz="2400">
              <a:solidFill>
                <a:srgbClr val="274E13"/>
              </a:solidFill>
            </a:endParaRPr>
          </a:p>
        </p:txBody>
      </p:sp>
      <p:sp>
        <p:nvSpPr>
          <p:cNvPr id="176" name="Google Shape;176;p2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Three Big Economic Questions</a:t>
            </a:r>
            <a:endParaRPr/>
          </a:p>
        </p:txBody>
      </p:sp>
      <p:sp>
        <p:nvSpPr>
          <p:cNvPr id="177" name="Google Shape;177;p2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8" name="Google Shape;178;p21"/>
          <p:cNvPicPr preferRelativeResize="0"/>
          <p:nvPr/>
        </p:nvPicPr>
        <p:blipFill>
          <a:blip r:embed="rId3">
            <a:alphaModFix/>
          </a:blip>
          <a:stretch>
            <a:fillRect/>
          </a:stretch>
        </p:blipFill>
        <p:spPr>
          <a:xfrm>
            <a:off x="4856125" y="3106925"/>
            <a:ext cx="3965801" cy="2974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2"/>
          <p:cNvSpPr txBox="1"/>
          <p:nvPr>
            <p:ph idx="1" type="body"/>
          </p:nvPr>
        </p:nvSpPr>
        <p:spPr>
          <a:xfrm>
            <a:off x="565300" y="1496625"/>
            <a:ext cx="8229600" cy="39135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At the beginning of class, display half the amount of lollipops as are students in the class.  Explain that these are for the class and they must devise their own method for distributing them.  Only method that is forbidden is force! :)</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Teacher gives ownership to students - don’t direct them!</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Students have as much time as they need to decide on an “economic system”</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Once they have decided, lollipops are distributed according to their system.</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a:p>
            <a:pPr indent="0" lvl="0" marL="457200" rtl="0" algn="l">
              <a:spcBef>
                <a:spcPts val="360"/>
              </a:spcBef>
              <a:spcAft>
                <a:spcPts val="0"/>
              </a:spcAft>
              <a:buNone/>
            </a:pPr>
            <a:r>
              <a:rPr lang="en-US" sz="2400">
                <a:solidFill>
                  <a:srgbClr val="38761D"/>
                </a:solidFill>
              </a:rPr>
              <a:t>Continued on next slide:</a:t>
            </a:r>
            <a:endParaRPr sz="2400">
              <a:solidFill>
                <a:srgbClr val="38761D"/>
              </a:solidFill>
            </a:endParaRPr>
          </a:p>
          <a:p>
            <a:pPr indent="0" lvl="0" marL="0" rtl="0" algn="l">
              <a:spcBef>
                <a:spcPts val="360"/>
              </a:spcBef>
              <a:spcAft>
                <a:spcPts val="0"/>
              </a:spcAft>
              <a:buNone/>
            </a:pPr>
            <a:r>
              <a:t/>
            </a:r>
            <a:endParaRPr sz="2400">
              <a:solidFill>
                <a:srgbClr val="38761D"/>
              </a:solidFill>
            </a:endParaRPr>
          </a:p>
        </p:txBody>
      </p:sp>
      <p:sp>
        <p:nvSpPr>
          <p:cNvPr id="185" name="Google Shape;185;p2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#1:  The Three Questions - Lollipop Activity</a:t>
            </a:r>
            <a:endParaRPr/>
          </a:p>
        </p:txBody>
      </p:sp>
      <p:sp>
        <p:nvSpPr>
          <p:cNvPr id="186" name="Google Shape;186;p2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3"/>
          <p:cNvSpPr txBox="1"/>
          <p:nvPr>
            <p:ph idx="1" type="body"/>
          </p:nvPr>
        </p:nvSpPr>
        <p:spPr>
          <a:xfrm>
            <a:off x="103075" y="1219200"/>
            <a:ext cx="9040800" cy="39135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Teacher led debrief:</a:t>
            </a:r>
            <a:endParaRPr sz="2400">
              <a:solidFill>
                <a:srgbClr val="38761D"/>
              </a:solidFill>
            </a:endParaRPr>
          </a:p>
          <a:p>
            <a:pPr indent="-381000" lvl="1" marL="914400" rtl="0" algn="l">
              <a:spcBef>
                <a:spcPts val="0"/>
              </a:spcBef>
              <a:spcAft>
                <a:spcPts val="0"/>
              </a:spcAft>
              <a:buClr>
                <a:srgbClr val="38761D"/>
              </a:buClr>
              <a:buSzPts val="2400"/>
              <a:buChar char="»"/>
            </a:pPr>
            <a:r>
              <a:rPr lang="en-US" sz="2400">
                <a:solidFill>
                  <a:srgbClr val="38761D"/>
                </a:solidFill>
              </a:rPr>
              <a:t>What was the underlying philosophy of your allocation system?</a:t>
            </a:r>
            <a:endParaRPr sz="2400">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Competition?</a:t>
            </a:r>
            <a:endParaRPr>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Equity/sharing?</a:t>
            </a:r>
            <a:endParaRPr>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Luck/ lottery system?</a:t>
            </a:r>
            <a:endParaRPr>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Democratic voting?</a:t>
            </a:r>
            <a:endParaRPr>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Skill/ personal characteristics?</a:t>
            </a:r>
            <a:endParaRPr>
              <a:solidFill>
                <a:srgbClr val="38761D"/>
              </a:solidFill>
            </a:endParaRPr>
          </a:p>
          <a:p>
            <a:pPr indent="-381000" lvl="2" marL="1371600" rtl="0" algn="l">
              <a:spcBef>
                <a:spcPts val="0"/>
              </a:spcBef>
              <a:spcAft>
                <a:spcPts val="0"/>
              </a:spcAft>
              <a:buClr>
                <a:srgbClr val="38761D"/>
              </a:buClr>
              <a:buSzPts val="2400"/>
              <a:buChar char="•"/>
            </a:pPr>
            <a:r>
              <a:rPr lang="en-US">
                <a:solidFill>
                  <a:srgbClr val="38761D"/>
                </a:solidFill>
              </a:rPr>
              <a:t>Command/ Control?</a:t>
            </a:r>
            <a:endParaRPr>
              <a:solidFill>
                <a:srgbClr val="38761D"/>
              </a:solidFill>
            </a:endParaRPr>
          </a:p>
          <a:p>
            <a:pPr indent="-381000" lvl="1" marL="914400" rtl="0" algn="l">
              <a:spcBef>
                <a:spcPts val="0"/>
              </a:spcBef>
              <a:spcAft>
                <a:spcPts val="0"/>
              </a:spcAft>
              <a:buClr>
                <a:srgbClr val="38761D"/>
              </a:buClr>
              <a:buSzPts val="2400"/>
              <a:buChar char="»"/>
            </a:pPr>
            <a:r>
              <a:rPr lang="en-US" sz="2400">
                <a:solidFill>
                  <a:srgbClr val="38761D"/>
                </a:solidFill>
              </a:rPr>
              <a:t>How did your system answer the three economic questions?</a:t>
            </a:r>
            <a:endParaRPr>
              <a:solidFill>
                <a:srgbClr val="38761D"/>
              </a:solidFill>
            </a:endParaRPr>
          </a:p>
          <a:p>
            <a:pPr indent="-381000" lvl="1" marL="914400" rtl="0" algn="l">
              <a:spcBef>
                <a:spcPts val="0"/>
              </a:spcBef>
              <a:spcAft>
                <a:spcPts val="0"/>
              </a:spcAft>
              <a:buClr>
                <a:srgbClr val="38761D"/>
              </a:buClr>
              <a:buSzPts val="2400"/>
              <a:buChar char="»"/>
            </a:pPr>
            <a:r>
              <a:rPr lang="en-US" sz="2400">
                <a:solidFill>
                  <a:srgbClr val="38761D"/>
                </a:solidFill>
              </a:rPr>
              <a:t>Discuss some of the other types of systems they could have used and the pros and cons of each.</a:t>
            </a:r>
            <a:endParaRPr sz="2400">
              <a:solidFill>
                <a:srgbClr val="38761D"/>
              </a:solidFill>
            </a:endParaRPr>
          </a:p>
          <a:p>
            <a:pPr indent="-381000" lvl="1" marL="914400" rtl="0" algn="l">
              <a:spcBef>
                <a:spcPts val="0"/>
              </a:spcBef>
              <a:spcAft>
                <a:spcPts val="0"/>
              </a:spcAft>
              <a:buClr>
                <a:srgbClr val="38761D"/>
              </a:buClr>
              <a:buSzPts val="2400"/>
              <a:buChar char="»"/>
            </a:pPr>
            <a:r>
              <a:rPr lang="en-US" sz="2400">
                <a:solidFill>
                  <a:srgbClr val="38761D"/>
                </a:solidFill>
              </a:rPr>
              <a:t>Discuss if their system is similar to or different than the U.S. economic system and begin to introduce some vocab.</a:t>
            </a:r>
            <a:endParaRPr sz="2400">
              <a:solidFill>
                <a:srgbClr val="38761D"/>
              </a:solidFill>
            </a:endParaRPr>
          </a:p>
          <a:p>
            <a:pPr indent="0" lvl="0" marL="0" rtl="0" algn="l">
              <a:spcBef>
                <a:spcPts val="360"/>
              </a:spcBef>
              <a:spcAft>
                <a:spcPts val="0"/>
              </a:spcAft>
              <a:buNone/>
            </a:pPr>
            <a:r>
              <a:t/>
            </a:r>
            <a:endParaRPr sz="2400">
              <a:solidFill>
                <a:srgbClr val="38761D"/>
              </a:solidFill>
            </a:endParaRPr>
          </a:p>
        </p:txBody>
      </p:sp>
      <p:sp>
        <p:nvSpPr>
          <p:cNvPr id="193" name="Google Shape;193;p23"/>
          <p:cNvSpPr txBox="1"/>
          <p:nvPr>
            <p:ph type="title"/>
          </p:nvPr>
        </p:nvSpPr>
        <p:spPr>
          <a:xfrm>
            <a:off x="457200" y="28755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a:t>
            </a:r>
            <a:endParaRPr/>
          </a:p>
          <a:p>
            <a:pPr indent="0" lvl="0" marL="0" rtl="0" algn="l">
              <a:spcBef>
                <a:spcPts val="0"/>
              </a:spcBef>
              <a:spcAft>
                <a:spcPts val="0"/>
              </a:spcAft>
              <a:buNone/>
            </a:pPr>
            <a:r>
              <a:rPr lang="en-US"/>
              <a:t>  The Three Questions - Lollipop Activity</a:t>
            </a:r>
            <a:endParaRPr/>
          </a:p>
        </p:txBody>
      </p:sp>
      <p:sp>
        <p:nvSpPr>
          <p:cNvPr id="194" name="Google Shape;194;p2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4"/>
          <p:cNvSpPr txBox="1"/>
          <p:nvPr>
            <p:ph idx="1" type="body"/>
          </p:nvPr>
        </p:nvSpPr>
        <p:spPr>
          <a:xfrm>
            <a:off x="457200" y="1219200"/>
            <a:ext cx="8229600" cy="39135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sz="2400">
              <a:solidFill>
                <a:srgbClr val="38761D"/>
              </a:solidFill>
            </a:endParaRPr>
          </a:p>
          <a:p>
            <a:pPr indent="0" lvl="0" marL="0" rtl="0" algn="l">
              <a:spcBef>
                <a:spcPts val="360"/>
              </a:spcBef>
              <a:spcAft>
                <a:spcPts val="0"/>
              </a:spcAft>
              <a:buNone/>
            </a:pPr>
            <a:r>
              <a:t/>
            </a:r>
            <a:endParaRPr sz="2400">
              <a:solidFill>
                <a:srgbClr val="38761D"/>
              </a:solidFill>
            </a:endParaRPr>
          </a:p>
        </p:txBody>
      </p:sp>
      <p:sp>
        <p:nvSpPr>
          <p:cNvPr id="201" name="Google Shape;201;p2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#1:  The Three Questions - Lollipop Activity</a:t>
            </a:r>
            <a:endParaRPr/>
          </a:p>
        </p:txBody>
      </p:sp>
      <p:sp>
        <p:nvSpPr>
          <p:cNvPr id="202" name="Google Shape;202;p2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3" name="Google Shape;203;p24"/>
          <p:cNvPicPr preferRelativeResize="0"/>
          <p:nvPr/>
        </p:nvPicPr>
        <p:blipFill>
          <a:blip r:embed="rId3">
            <a:alphaModFix/>
          </a:blip>
          <a:stretch>
            <a:fillRect/>
          </a:stretch>
        </p:blipFill>
        <p:spPr>
          <a:xfrm>
            <a:off x="2995600" y="1540850"/>
            <a:ext cx="3152775" cy="457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5"/>
          <p:cNvSpPr txBox="1"/>
          <p:nvPr>
            <p:ph idx="1" type="body"/>
          </p:nvPr>
        </p:nvSpPr>
        <p:spPr>
          <a:xfrm>
            <a:off x="1028700" y="1752600"/>
            <a:ext cx="70866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Which of the three questions is the most important when considering quality of life within a nation?</a:t>
            </a:r>
            <a:endParaRPr sz="2400">
              <a:solidFill>
                <a:srgbClr val="274E13"/>
              </a:solidFill>
            </a:endParaRPr>
          </a:p>
        </p:txBody>
      </p:sp>
      <p:sp>
        <p:nvSpPr>
          <p:cNvPr id="210" name="Google Shape;210;p2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Poll Everywhere</a:t>
            </a:r>
            <a:endParaRPr/>
          </a:p>
        </p:txBody>
      </p:sp>
      <p:sp>
        <p:nvSpPr>
          <p:cNvPr id="211" name="Google Shape;211;p2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6"/>
          <p:cNvSpPr txBox="1"/>
          <p:nvPr>
            <p:ph idx="1" type="body"/>
          </p:nvPr>
        </p:nvSpPr>
        <p:spPr>
          <a:xfrm>
            <a:off x="457200" y="1533475"/>
            <a:ext cx="7658100" cy="3876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Traditional Economy:</a:t>
            </a:r>
            <a:r>
              <a:rPr lang="en-US" sz="2400">
                <a:solidFill>
                  <a:srgbClr val="274E13"/>
                </a:solidFill>
              </a:rPr>
              <a:t>  a system of production and allocation that depends on customs, history, and honored beliefs and values.</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Characteristics: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Little change or innovation</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High degree of craftsmanship</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Reliance on habit and ritual</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Strong gender roles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Usually characterized by higher degrees of poverty, illiteracy, infant mortality and lower life expectancy.</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Typically utilized by subsistence-based societies </a:t>
            </a:r>
            <a:endParaRPr sz="2400">
              <a:solidFill>
                <a:srgbClr val="274E13"/>
              </a:solidFill>
            </a:endParaRPr>
          </a:p>
        </p:txBody>
      </p:sp>
      <p:sp>
        <p:nvSpPr>
          <p:cNvPr id="218" name="Google Shape;218;p2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Major Economic Systems Defined</a:t>
            </a:r>
            <a:endParaRPr/>
          </a:p>
        </p:txBody>
      </p:sp>
      <p:sp>
        <p:nvSpPr>
          <p:cNvPr id="219" name="Google Shape;219;p2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Examples of Traditional Economies</a:t>
            </a:r>
            <a:endParaRPr/>
          </a:p>
        </p:txBody>
      </p:sp>
      <p:sp>
        <p:nvSpPr>
          <p:cNvPr id="226" name="Google Shape;226;p2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7" name="Google Shape;227;p27"/>
          <p:cNvPicPr preferRelativeResize="0"/>
          <p:nvPr/>
        </p:nvPicPr>
        <p:blipFill>
          <a:blip r:embed="rId3">
            <a:alphaModFix/>
          </a:blip>
          <a:stretch>
            <a:fillRect/>
          </a:stretch>
        </p:blipFill>
        <p:spPr>
          <a:xfrm>
            <a:off x="1238600" y="1371600"/>
            <a:ext cx="2975025" cy="2975025"/>
          </a:xfrm>
          <a:prstGeom prst="rect">
            <a:avLst/>
          </a:prstGeom>
          <a:noFill/>
          <a:ln>
            <a:noFill/>
          </a:ln>
        </p:spPr>
      </p:pic>
      <p:pic>
        <p:nvPicPr>
          <p:cNvPr id="228" name="Google Shape;228;p27"/>
          <p:cNvPicPr preferRelativeResize="0"/>
          <p:nvPr/>
        </p:nvPicPr>
        <p:blipFill>
          <a:blip r:embed="rId4">
            <a:alphaModFix/>
          </a:blip>
          <a:stretch>
            <a:fillRect/>
          </a:stretch>
        </p:blipFill>
        <p:spPr>
          <a:xfrm>
            <a:off x="4213625" y="1489638"/>
            <a:ext cx="4108425" cy="2738950"/>
          </a:xfrm>
          <a:prstGeom prst="rect">
            <a:avLst/>
          </a:prstGeom>
          <a:noFill/>
          <a:ln>
            <a:noFill/>
          </a:ln>
        </p:spPr>
      </p:pic>
      <p:pic>
        <p:nvPicPr>
          <p:cNvPr id="229" name="Google Shape;229;p27"/>
          <p:cNvPicPr preferRelativeResize="0"/>
          <p:nvPr/>
        </p:nvPicPr>
        <p:blipFill>
          <a:blip r:embed="rId5">
            <a:alphaModFix/>
          </a:blip>
          <a:stretch>
            <a:fillRect/>
          </a:stretch>
        </p:blipFill>
        <p:spPr>
          <a:xfrm>
            <a:off x="4468150" y="4228600"/>
            <a:ext cx="3599376" cy="2399574"/>
          </a:xfrm>
          <a:prstGeom prst="rect">
            <a:avLst/>
          </a:prstGeom>
          <a:noFill/>
          <a:ln>
            <a:noFill/>
          </a:ln>
        </p:spPr>
      </p:pic>
      <p:pic>
        <p:nvPicPr>
          <p:cNvPr id="230" name="Google Shape;230;p27"/>
          <p:cNvPicPr preferRelativeResize="0"/>
          <p:nvPr/>
        </p:nvPicPr>
        <p:blipFill>
          <a:blip r:embed="rId6">
            <a:alphaModFix/>
          </a:blip>
          <a:stretch>
            <a:fillRect/>
          </a:stretch>
        </p:blipFill>
        <p:spPr>
          <a:xfrm>
            <a:off x="546925" y="4228600"/>
            <a:ext cx="3921217" cy="2206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0"/>
          <p:cNvSpPr txBox="1"/>
          <p:nvPr>
            <p:ph idx="1" type="body"/>
          </p:nvPr>
        </p:nvSpPr>
        <p:spPr>
          <a:xfrm>
            <a:off x="720900" y="1401850"/>
            <a:ext cx="7702200" cy="3657600"/>
          </a:xfrm>
          <a:prstGeom prst="rect">
            <a:avLst/>
          </a:prstGeom>
          <a:noFill/>
          <a:ln>
            <a:noFill/>
          </a:ln>
        </p:spPr>
        <p:txBody>
          <a:bodyPr anchorCtr="0" anchor="t" bIns="45700" lIns="91425" spcFirstLastPara="1" rIns="91425" wrap="square" tIns="45700">
            <a:noAutofit/>
          </a:bodyPr>
          <a:lstStyle/>
          <a:p>
            <a:pPr indent="-381000" lvl="0" marL="457200" marR="0" rtl="0" algn="l">
              <a:spcBef>
                <a:spcPts val="0"/>
              </a:spcBef>
              <a:spcAft>
                <a:spcPts val="0"/>
              </a:spcAft>
              <a:buClr>
                <a:srgbClr val="000000"/>
              </a:buClr>
              <a:buSzPts val="2400"/>
              <a:buFont typeface="Gill Sans"/>
              <a:buChar char="•"/>
            </a:pPr>
            <a:r>
              <a:rPr lang="en-US" sz="2400">
                <a:solidFill>
                  <a:srgbClr val="000000"/>
                </a:solidFill>
              </a:rPr>
              <a:t>Teacher at Waldwick High School 1996 - Present</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Social Studies/Economics:</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AP Economics</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Honors Economics I and II</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Introduction to Economics and Personal Finance</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U.S. History I and II</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Introduction to Law</a:t>
            </a:r>
            <a:endParaRPr sz="2400">
              <a:solidFill>
                <a:srgbClr val="000000"/>
              </a:solidFill>
            </a:endParaRPr>
          </a:p>
          <a:p>
            <a:pPr indent="-381000" lvl="1" marL="914400" marR="0" rtl="0" algn="l">
              <a:spcBef>
                <a:spcPts val="0"/>
              </a:spcBef>
              <a:spcAft>
                <a:spcPts val="0"/>
              </a:spcAft>
              <a:buClr>
                <a:srgbClr val="000000"/>
              </a:buClr>
              <a:buSzPts val="2400"/>
              <a:buChar char="»"/>
            </a:pPr>
            <a:r>
              <a:rPr lang="en-US" sz="2400">
                <a:solidFill>
                  <a:srgbClr val="000000"/>
                </a:solidFill>
              </a:rPr>
              <a:t>Criminal Procedure</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Coach varsity tennis and volleyball</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Graduated from Gordon College in Wenham MA</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Masters’ Degree in Teaching Montclair State University</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Attended Seton Hall Law School</a:t>
            </a:r>
            <a:endParaRPr sz="2400">
              <a:solidFill>
                <a:srgbClr val="000000"/>
              </a:solidFill>
            </a:endParaRPr>
          </a:p>
          <a:p>
            <a:pPr indent="-381000" lvl="0" marL="457200" marR="0" rtl="0" algn="l">
              <a:spcBef>
                <a:spcPts val="0"/>
              </a:spcBef>
              <a:spcAft>
                <a:spcPts val="0"/>
              </a:spcAft>
              <a:buClr>
                <a:srgbClr val="000000"/>
              </a:buClr>
              <a:buSzPts val="2400"/>
              <a:buChar char="•"/>
            </a:pPr>
            <a:r>
              <a:rPr lang="en-US" sz="2400">
                <a:solidFill>
                  <a:srgbClr val="000000"/>
                </a:solidFill>
              </a:rPr>
              <a:t>Enjoy photography, hiking, travelling, spending time with wife and two teenage children.</a:t>
            </a:r>
            <a:endParaRPr sz="2400">
              <a:solidFill>
                <a:srgbClr val="000000"/>
              </a:solidFill>
            </a:endParaRPr>
          </a:p>
        </p:txBody>
      </p:sp>
      <p:sp>
        <p:nvSpPr>
          <p:cNvPr id="84" name="Google Shape;84;p10"/>
          <p:cNvSpPr txBox="1"/>
          <p:nvPr>
            <p:ph type="title"/>
          </p:nvPr>
        </p:nvSpPr>
        <p:spPr>
          <a:xfrm>
            <a:off x="457200" y="609600"/>
            <a:ext cx="8229600" cy="60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Ted Opderbeck</a:t>
            </a:r>
            <a:endParaRPr b="0" i="0" sz="2400" u="none" cap="none" strike="noStrike">
              <a:solidFill>
                <a:srgbClr val="004A80"/>
              </a:solidFill>
              <a:latin typeface="Gill Sans"/>
              <a:ea typeface="Gill Sans"/>
              <a:cs typeface="Gill Sans"/>
              <a:sym typeface="Gill Sans"/>
            </a:endParaRPr>
          </a:p>
        </p:txBody>
      </p:sp>
      <p:sp>
        <p:nvSpPr>
          <p:cNvPr id="85" name="Google Shape;85;p10"/>
          <p:cNvSpPr txBox="1"/>
          <p:nvPr>
            <p:ph idx="11" type="ftr"/>
          </p:nvPr>
        </p:nvSpPr>
        <p:spPr>
          <a:xfrm>
            <a:off x="755945" y="6324600"/>
            <a:ext cx="7896131"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a:p>
          <a:p>
            <a:pPr indent="0" lvl="0" marL="0" marR="0" rtl="0" algn="ctr">
              <a:spcBef>
                <a:spcPts val="0"/>
              </a:spcBef>
              <a:spcAft>
                <a:spcPts val="0"/>
              </a:spcAft>
              <a:buNone/>
            </a:pPr>
            <a:r>
              <a:rPr b="1" i="0" lang="en-US" sz="1200" u="none" cap="none" strike="noStrike">
                <a:solidFill>
                  <a:srgbClr val="1578BC"/>
                </a:solidFill>
                <a:latin typeface="Gill Sans"/>
                <a:ea typeface="Gill Sans"/>
                <a:cs typeface="Gill Sans"/>
                <a:sym typeface="Gill Sans"/>
              </a:rPr>
              <a:t>www.councilforeconed.org </a:t>
            </a:r>
            <a:endParaRPr b="1" i="0" sz="1200" u="none" cap="none" strike="noStrike">
              <a:solidFill>
                <a:srgbClr val="1578BC"/>
              </a:solidFill>
              <a:latin typeface="Gill Sans"/>
              <a:ea typeface="Gill Sans"/>
              <a:cs typeface="Gill Sans"/>
              <a:sym typeface="Gill Sans"/>
            </a:endParaRPr>
          </a:p>
        </p:txBody>
      </p:sp>
      <p:sp>
        <p:nvSpPr>
          <p:cNvPr id="86" name="Google Shape;86;p10"/>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8"/>
          <p:cNvSpPr txBox="1"/>
          <p:nvPr>
            <p:ph idx="1" type="body"/>
          </p:nvPr>
        </p:nvSpPr>
        <p:spPr>
          <a:xfrm>
            <a:off x="457200" y="1448275"/>
            <a:ext cx="7658100" cy="3961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Note: Can be used for think-pair-shares, polling questions, or small group discussions.</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What are some of the pros and cons of traditional economies?</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Do traditional economies choose a traditional economic system or are there barriers to change?</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Can you think of any “traditional” aspects of the U.S. economy?</a:t>
            </a:r>
            <a:endParaRPr sz="2400">
              <a:solidFill>
                <a:srgbClr val="274E13"/>
              </a:solidFill>
            </a:endParaRPr>
          </a:p>
        </p:txBody>
      </p:sp>
      <p:sp>
        <p:nvSpPr>
          <p:cNvPr id="237" name="Google Shape;237;p2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Traditional Economies - Questions to Consider</a:t>
            </a:r>
            <a:endParaRPr/>
          </a:p>
        </p:txBody>
      </p:sp>
      <p:sp>
        <p:nvSpPr>
          <p:cNvPr id="238" name="Google Shape;238;p2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9"/>
          <p:cNvSpPr txBox="1"/>
          <p:nvPr>
            <p:ph idx="1" type="body"/>
          </p:nvPr>
        </p:nvSpPr>
        <p:spPr>
          <a:xfrm>
            <a:off x="457200" y="1533475"/>
            <a:ext cx="7658100" cy="3876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Command</a:t>
            </a:r>
            <a:r>
              <a:rPr b="1" lang="en-US" sz="2400" u="sng">
                <a:solidFill>
                  <a:srgbClr val="274E13"/>
                </a:solidFill>
              </a:rPr>
              <a:t> Economy:</a:t>
            </a:r>
            <a:r>
              <a:rPr lang="en-US" sz="2400">
                <a:solidFill>
                  <a:srgbClr val="274E13"/>
                </a:solidFill>
              </a:rPr>
              <a:t>  an economic system where the government dictates the means of production and distribution.</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Characteristics: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No private ownership of resources or property</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The government makes all decisions regarding production and distribution</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Usually associated with totalitarian political systems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Lack of basic human rights and freedoms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In theory: the elimination of social classes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High degree of specialization of labor</a:t>
            </a:r>
            <a:endParaRPr sz="2400">
              <a:solidFill>
                <a:srgbClr val="274E13"/>
              </a:solidFill>
            </a:endParaRPr>
          </a:p>
        </p:txBody>
      </p:sp>
      <p:sp>
        <p:nvSpPr>
          <p:cNvPr id="245" name="Google Shape;245;p2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Major Economic Systems Defined</a:t>
            </a:r>
            <a:endParaRPr/>
          </a:p>
        </p:txBody>
      </p:sp>
      <p:sp>
        <p:nvSpPr>
          <p:cNvPr id="246" name="Google Shape;246;p2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4" name="Google Shape;254;p30"/>
          <p:cNvPicPr preferRelativeResize="0"/>
          <p:nvPr/>
        </p:nvPicPr>
        <p:blipFill>
          <a:blip r:embed="rId3">
            <a:alphaModFix/>
          </a:blip>
          <a:stretch>
            <a:fillRect/>
          </a:stretch>
        </p:blipFill>
        <p:spPr>
          <a:xfrm>
            <a:off x="152400" y="3457375"/>
            <a:ext cx="3822976" cy="2867224"/>
          </a:xfrm>
          <a:prstGeom prst="rect">
            <a:avLst/>
          </a:prstGeom>
          <a:noFill/>
          <a:ln>
            <a:noFill/>
          </a:ln>
        </p:spPr>
      </p:pic>
      <p:pic>
        <p:nvPicPr>
          <p:cNvPr id="255" name="Google Shape;255;p30"/>
          <p:cNvPicPr preferRelativeResize="0"/>
          <p:nvPr/>
        </p:nvPicPr>
        <p:blipFill>
          <a:blip r:embed="rId4">
            <a:alphaModFix/>
          </a:blip>
          <a:stretch>
            <a:fillRect/>
          </a:stretch>
        </p:blipFill>
        <p:spPr>
          <a:xfrm>
            <a:off x="4989913" y="1699350"/>
            <a:ext cx="3696874" cy="2076600"/>
          </a:xfrm>
          <a:prstGeom prst="rect">
            <a:avLst/>
          </a:prstGeom>
          <a:noFill/>
          <a:ln>
            <a:noFill/>
          </a:ln>
        </p:spPr>
      </p:pic>
      <p:pic>
        <p:nvPicPr>
          <p:cNvPr id="256" name="Google Shape;256;p30"/>
          <p:cNvPicPr preferRelativeResize="0"/>
          <p:nvPr/>
        </p:nvPicPr>
        <p:blipFill>
          <a:blip r:embed="rId5">
            <a:alphaModFix/>
          </a:blip>
          <a:stretch>
            <a:fillRect/>
          </a:stretch>
        </p:blipFill>
        <p:spPr>
          <a:xfrm>
            <a:off x="3975376" y="4065051"/>
            <a:ext cx="2273025" cy="2273025"/>
          </a:xfrm>
          <a:prstGeom prst="rect">
            <a:avLst/>
          </a:prstGeom>
          <a:noFill/>
          <a:ln>
            <a:noFill/>
          </a:ln>
        </p:spPr>
      </p:pic>
      <p:pic>
        <p:nvPicPr>
          <p:cNvPr id="257" name="Google Shape;257;p30"/>
          <p:cNvPicPr preferRelativeResize="0"/>
          <p:nvPr/>
        </p:nvPicPr>
        <p:blipFill>
          <a:blip r:embed="rId6">
            <a:alphaModFix/>
          </a:blip>
          <a:stretch>
            <a:fillRect/>
          </a:stretch>
        </p:blipFill>
        <p:spPr>
          <a:xfrm>
            <a:off x="2932680" y="1410251"/>
            <a:ext cx="2057250" cy="2654798"/>
          </a:xfrm>
          <a:prstGeom prst="rect">
            <a:avLst/>
          </a:prstGeom>
          <a:noFill/>
          <a:ln>
            <a:noFill/>
          </a:ln>
        </p:spPr>
      </p:pic>
      <p:pic>
        <p:nvPicPr>
          <p:cNvPr id="258" name="Google Shape;258;p30"/>
          <p:cNvPicPr preferRelativeResize="0"/>
          <p:nvPr/>
        </p:nvPicPr>
        <p:blipFill>
          <a:blip r:embed="rId7">
            <a:alphaModFix/>
          </a:blip>
          <a:stretch>
            <a:fillRect/>
          </a:stretch>
        </p:blipFill>
        <p:spPr>
          <a:xfrm>
            <a:off x="6248393" y="3846613"/>
            <a:ext cx="1905000" cy="2559712"/>
          </a:xfrm>
          <a:prstGeom prst="rect">
            <a:avLst/>
          </a:prstGeom>
          <a:noFill/>
          <a:ln>
            <a:noFill/>
          </a:ln>
        </p:spPr>
      </p:pic>
      <p:pic>
        <p:nvPicPr>
          <p:cNvPr id="259" name="Google Shape;259;p30"/>
          <p:cNvPicPr preferRelativeResize="0"/>
          <p:nvPr/>
        </p:nvPicPr>
        <p:blipFill>
          <a:blip r:embed="rId8">
            <a:alphaModFix/>
          </a:blip>
          <a:stretch>
            <a:fillRect/>
          </a:stretch>
        </p:blipFill>
        <p:spPr>
          <a:xfrm>
            <a:off x="152400" y="1556705"/>
            <a:ext cx="2815400" cy="19006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1"/>
          <p:cNvSpPr txBox="1"/>
          <p:nvPr>
            <p:ph idx="1" type="body"/>
          </p:nvPr>
        </p:nvSpPr>
        <p:spPr>
          <a:xfrm>
            <a:off x="457200" y="1448275"/>
            <a:ext cx="7658100" cy="3961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Note: Can be used for think-pair-shares, polling questions, or small group discussions.</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What are some of the pros and cons of command economies?</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Why do command economies typically lead to a denial of human rights and freedom?</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Can you think of any “command” aspects of the U.S. economy?</a:t>
            </a:r>
            <a:endParaRPr sz="2400">
              <a:solidFill>
                <a:srgbClr val="274E13"/>
              </a:solidFill>
            </a:endParaRPr>
          </a:p>
        </p:txBody>
      </p:sp>
      <p:sp>
        <p:nvSpPr>
          <p:cNvPr id="266" name="Google Shape;266;p3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Command</a:t>
            </a:r>
            <a:r>
              <a:rPr lang="en-US"/>
              <a:t> Economies - Questions to Consider</a:t>
            </a:r>
            <a:endParaRPr/>
          </a:p>
        </p:txBody>
      </p:sp>
      <p:sp>
        <p:nvSpPr>
          <p:cNvPr id="267" name="Google Shape;267;p3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2"/>
          <p:cNvSpPr txBox="1"/>
          <p:nvPr>
            <p:ph idx="1" type="body"/>
          </p:nvPr>
        </p:nvSpPr>
        <p:spPr>
          <a:xfrm>
            <a:off x="457200" y="1533475"/>
            <a:ext cx="7658100" cy="3876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b="1" lang="en-US" sz="2400" u="sng">
                <a:solidFill>
                  <a:srgbClr val="274E13"/>
                </a:solidFill>
              </a:rPr>
              <a:t>Free Market Economy</a:t>
            </a:r>
            <a:r>
              <a:rPr b="1" lang="en-US" sz="2400" u="sng">
                <a:solidFill>
                  <a:srgbClr val="274E13"/>
                </a:solidFill>
              </a:rPr>
              <a:t>:</a:t>
            </a:r>
            <a:r>
              <a:rPr lang="en-US" sz="2400">
                <a:solidFill>
                  <a:srgbClr val="274E13"/>
                </a:solidFill>
              </a:rPr>
              <a:t>  a system that relies on the free exchange between buyers and sellers with little or no government intervention.</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Characteristics:</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Constant change and innovation</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Prices and production dictated by supply and demand</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Laissez Faire - hands off by the government</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Economic and political freedom</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Little security and predictability</a:t>
            </a:r>
            <a:endParaRPr sz="2400">
              <a:solidFill>
                <a:srgbClr val="274E13"/>
              </a:solidFill>
            </a:endParaRPr>
          </a:p>
          <a:p>
            <a:pPr indent="-381000" lvl="1" marL="914400" rtl="0" algn="l">
              <a:spcBef>
                <a:spcPts val="0"/>
              </a:spcBef>
              <a:spcAft>
                <a:spcPts val="0"/>
              </a:spcAft>
              <a:buClr>
                <a:srgbClr val="274E13"/>
              </a:buClr>
              <a:buSzPts val="2400"/>
              <a:buChar char="»"/>
            </a:pPr>
            <a:r>
              <a:rPr lang="en-US" sz="2400">
                <a:solidFill>
                  <a:srgbClr val="274E13"/>
                </a:solidFill>
              </a:rPr>
              <a:t>High degree of competition</a:t>
            </a:r>
            <a:endParaRPr sz="2400">
              <a:solidFill>
                <a:srgbClr val="274E13"/>
              </a:solidFill>
            </a:endParaRPr>
          </a:p>
        </p:txBody>
      </p:sp>
      <p:sp>
        <p:nvSpPr>
          <p:cNvPr id="274" name="Google Shape;274;p3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Major Economic Systems Defined</a:t>
            </a:r>
            <a:endParaRPr/>
          </a:p>
        </p:txBody>
      </p:sp>
      <p:sp>
        <p:nvSpPr>
          <p:cNvPr id="275" name="Google Shape;275;p3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Market Economy and “Circular Flow”</a:t>
            </a:r>
            <a:endParaRPr/>
          </a:p>
        </p:txBody>
      </p:sp>
      <p:sp>
        <p:nvSpPr>
          <p:cNvPr id="282" name="Google Shape;282;p3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3" name="Google Shape;283;p33"/>
          <p:cNvPicPr preferRelativeResize="0"/>
          <p:nvPr/>
        </p:nvPicPr>
        <p:blipFill>
          <a:blip r:embed="rId3">
            <a:alphaModFix/>
          </a:blip>
          <a:stretch>
            <a:fillRect/>
          </a:stretch>
        </p:blipFill>
        <p:spPr>
          <a:xfrm>
            <a:off x="787063" y="1579975"/>
            <a:ext cx="7569875" cy="3989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a:t>
            </a:r>
            <a:r>
              <a:rPr lang="en-US"/>
              <a:t>Circular Flow Activity</a:t>
            </a:r>
            <a:endParaRPr/>
          </a:p>
        </p:txBody>
      </p:sp>
      <p:sp>
        <p:nvSpPr>
          <p:cNvPr id="290" name="Google Shape;290;p34"/>
          <p:cNvSpPr txBox="1"/>
          <p:nvPr>
            <p:ph idx="2" type="body"/>
          </p:nvPr>
        </p:nvSpPr>
        <p:spPr>
          <a:xfrm>
            <a:off x="457200" y="1364737"/>
            <a:ext cx="8077200" cy="47229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SzPts val="2200"/>
              <a:buChar char="•"/>
            </a:pPr>
            <a:r>
              <a:rPr lang="en-US" sz="2200"/>
              <a:t>Randomly choose two or three students to represent a “firm”</a:t>
            </a:r>
            <a:endParaRPr sz="2200"/>
          </a:p>
          <a:p>
            <a:pPr indent="-368300" lvl="0" marL="457200" rtl="0" algn="l">
              <a:spcBef>
                <a:spcPts val="0"/>
              </a:spcBef>
              <a:spcAft>
                <a:spcPts val="0"/>
              </a:spcAft>
              <a:buSzPts val="2200"/>
              <a:buChar char="•"/>
            </a:pPr>
            <a:r>
              <a:rPr lang="en-US" sz="2200"/>
              <a:t>The rest of the class represents “households”</a:t>
            </a:r>
            <a:endParaRPr sz="2200"/>
          </a:p>
          <a:p>
            <a:pPr indent="-368300" lvl="0" marL="457200" rtl="0" algn="l">
              <a:spcBef>
                <a:spcPts val="0"/>
              </a:spcBef>
              <a:spcAft>
                <a:spcPts val="0"/>
              </a:spcAft>
              <a:buSzPts val="2200"/>
              <a:buChar char="•"/>
            </a:pPr>
            <a:r>
              <a:rPr lang="en-US" sz="2200"/>
              <a:t>The firms produce and sell a product such as pretzels and purchase labor</a:t>
            </a:r>
            <a:endParaRPr sz="2200"/>
          </a:p>
          <a:p>
            <a:pPr indent="-368300" lvl="0" marL="457200" rtl="0" algn="l">
              <a:spcBef>
                <a:spcPts val="0"/>
              </a:spcBef>
              <a:spcAft>
                <a:spcPts val="0"/>
              </a:spcAft>
              <a:buSzPts val="2200"/>
              <a:buChar char="•"/>
            </a:pPr>
            <a:r>
              <a:rPr lang="en-US" sz="2200"/>
              <a:t>The households produce and sell labor and purchase pretzels.</a:t>
            </a:r>
            <a:endParaRPr sz="2200"/>
          </a:p>
          <a:p>
            <a:pPr indent="-368300" lvl="0" marL="457200" rtl="0" algn="l">
              <a:spcBef>
                <a:spcPts val="0"/>
              </a:spcBef>
              <a:spcAft>
                <a:spcPts val="0"/>
              </a:spcAft>
              <a:buSzPts val="2200"/>
              <a:buChar char="•"/>
            </a:pPr>
            <a:r>
              <a:rPr lang="en-US" sz="2200"/>
              <a:t>Give the firm and the students who represent households some fake money.  The households purchase pretzels but in order to sell them the firm must purchase labor to deliver them to the households.  The price of the pretzels and the price of the labor are determined by free market forces of supply and demand.</a:t>
            </a:r>
            <a:endParaRPr sz="2200"/>
          </a:p>
          <a:p>
            <a:pPr indent="-368300" lvl="0" marL="457200" rtl="0" algn="l">
              <a:spcBef>
                <a:spcPts val="0"/>
              </a:spcBef>
              <a:spcAft>
                <a:spcPts val="0"/>
              </a:spcAft>
              <a:buSzPts val="2200"/>
              <a:buChar char="•"/>
            </a:pPr>
            <a:r>
              <a:rPr lang="en-US" sz="2200"/>
              <a:t>As long as households are purchasing money flows to firms which is used to purchase labor.</a:t>
            </a:r>
            <a:endParaRPr sz="2200"/>
          </a:p>
          <a:p>
            <a:pPr indent="-368300" lvl="0" marL="457200" rtl="0" algn="l">
              <a:spcBef>
                <a:spcPts val="0"/>
              </a:spcBef>
              <a:spcAft>
                <a:spcPts val="0"/>
              </a:spcAft>
              <a:buSzPts val="2200"/>
              <a:buChar char="•"/>
            </a:pPr>
            <a:r>
              <a:rPr lang="en-US" sz="2200"/>
              <a:t>Take note of any factors that could lead to a slowdown (recession) of spending on either end and debrief.</a:t>
            </a:r>
            <a:endParaRPr sz="2200"/>
          </a:p>
        </p:txBody>
      </p:sp>
      <p:sp>
        <p:nvSpPr>
          <p:cNvPr id="291" name="Google Shape;291;p34"/>
          <p:cNvSpPr txBox="1"/>
          <p:nvPr>
            <p:ph idx="12" type="sldNum"/>
          </p:nvPr>
        </p:nvSpPr>
        <p:spPr>
          <a:xfrm>
            <a:off x="7162800" y="6553200"/>
            <a:ext cx="12954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9" name="Google Shape;299;p35"/>
          <p:cNvPicPr preferRelativeResize="0"/>
          <p:nvPr/>
        </p:nvPicPr>
        <p:blipFill>
          <a:blip r:embed="rId3">
            <a:alphaModFix/>
          </a:blip>
          <a:stretch>
            <a:fillRect/>
          </a:stretch>
        </p:blipFill>
        <p:spPr>
          <a:xfrm>
            <a:off x="589825" y="1921000"/>
            <a:ext cx="4334476" cy="2250600"/>
          </a:xfrm>
          <a:prstGeom prst="rect">
            <a:avLst/>
          </a:prstGeom>
          <a:noFill/>
          <a:ln>
            <a:noFill/>
          </a:ln>
        </p:spPr>
      </p:pic>
      <p:pic>
        <p:nvPicPr>
          <p:cNvPr id="300" name="Google Shape;300;p35"/>
          <p:cNvPicPr preferRelativeResize="0"/>
          <p:nvPr/>
        </p:nvPicPr>
        <p:blipFill>
          <a:blip r:embed="rId4">
            <a:alphaModFix/>
          </a:blip>
          <a:stretch>
            <a:fillRect/>
          </a:stretch>
        </p:blipFill>
        <p:spPr>
          <a:xfrm>
            <a:off x="4712275" y="1622314"/>
            <a:ext cx="3974526" cy="2663798"/>
          </a:xfrm>
          <a:prstGeom prst="rect">
            <a:avLst/>
          </a:prstGeom>
          <a:noFill/>
          <a:ln>
            <a:noFill/>
          </a:ln>
        </p:spPr>
      </p:pic>
      <p:pic>
        <p:nvPicPr>
          <p:cNvPr id="301" name="Google Shape;301;p35"/>
          <p:cNvPicPr preferRelativeResize="0"/>
          <p:nvPr/>
        </p:nvPicPr>
        <p:blipFill>
          <a:blip r:embed="rId5">
            <a:alphaModFix/>
          </a:blip>
          <a:stretch>
            <a:fillRect/>
          </a:stretch>
        </p:blipFill>
        <p:spPr>
          <a:xfrm>
            <a:off x="4345626" y="4286100"/>
            <a:ext cx="4341173" cy="2298268"/>
          </a:xfrm>
          <a:prstGeom prst="rect">
            <a:avLst/>
          </a:prstGeom>
          <a:noFill/>
          <a:ln>
            <a:noFill/>
          </a:ln>
        </p:spPr>
      </p:pic>
      <p:pic>
        <p:nvPicPr>
          <p:cNvPr id="302" name="Google Shape;302;p35"/>
          <p:cNvPicPr preferRelativeResize="0"/>
          <p:nvPr/>
        </p:nvPicPr>
        <p:blipFill>
          <a:blip r:embed="rId6">
            <a:alphaModFix/>
          </a:blip>
          <a:stretch>
            <a:fillRect/>
          </a:stretch>
        </p:blipFill>
        <p:spPr>
          <a:xfrm>
            <a:off x="430163" y="4064638"/>
            <a:ext cx="4161200" cy="27411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6"/>
          <p:cNvSpPr txBox="1"/>
          <p:nvPr>
            <p:ph idx="1" type="body"/>
          </p:nvPr>
        </p:nvSpPr>
        <p:spPr>
          <a:xfrm>
            <a:off x="1028700" y="1752600"/>
            <a:ext cx="70866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u="sng">
                <a:solidFill>
                  <a:schemeClr val="hlink"/>
                </a:solidFill>
                <a:hlinkClick r:id="rId3"/>
              </a:rPr>
              <a:t>https://docs.google.com/presentation/d/1LHTn8XnpEp1TrPLJybkM1sEkWIbSTQ48gm2VmcLdqXU/edit?usp=sharing</a:t>
            </a:r>
            <a:endParaRPr sz="2400"/>
          </a:p>
          <a:p>
            <a:pPr indent="0" lvl="0" marL="0" rtl="0" algn="l">
              <a:spcBef>
                <a:spcPts val="360"/>
              </a:spcBef>
              <a:spcAft>
                <a:spcPts val="0"/>
              </a:spcAft>
              <a:buNone/>
            </a:pPr>
            <a:r>
              <a:t/>
            </a:r>
            <a:endParaRPr sz="2400"/>
          </a:p>
          <a:p>
            <a:pPr indent="0" lvl="0" marL="0" rtl="0" algn="l">
              <a:spcBef>
                <a:spcPts val="360"/>
              </a:spcBef>
              <a:spcAft>
                <a:spcPts val="0"/>
              </a:spcAft>
              <a:buNone/>
            </a:pPr>
            <a:r>
              <a:t/>
            </a:r>
            <a:endParaRPr sz="2400"/>
          </a:p>
        </p:txBody>
      </p:sp>
      <p:sp>
        <p:nvSpPr>
          <p:cNvPr id="309" name="Google Shape;309;p3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Background Slides on Economic Systems</a:t>
            </a:r>
            <a:endParaRPr/>
          </a:p>
        </p:txBody>
      </p:sp>
      <p:sp>
        <p:nvSpPr>
          <p:cNvPr id="310" name="Google Shape;310;p3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7"/>
          <p:cNvSpPr txBox="1"/>
          <p:nvPr>
            <p:ph idx="1" type="body"/>
          </p:nvPr>
        </p:nvSpPr>
        <p:spPr>
          <a:xfrm>
            <a:off x="457200" y="1448275"/>
            <a:ext cx="7658100" cy="3961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Note: Can be used for think-pair-shares, polling questions, or small group discussions.</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381000" lvl="0" marL="457200" rtl="0" algn="l">
              <a:spcBef>
                <a:spcPts val="360"/>
              </a:spcBef>
              <a:spcAft>
                <a:spcPts val="0"/>
              </a:spcAft>
              <a:buClr>
                <a:srgbClr val="274E13"/>
              </a:buClr>
              <a:buSzPts val="2400"/>
              <a:buChar char="•"/>
            </a:pPr>
            <a:r>
              <a:rPr lang="en-US" sz="2400">
                <a:solidFill>
                  <a:srgbClr val="274E13"/>
                </a:solidFill>
              </a:rPr>
              <a:t>What are some of the pros and cons of market economies?</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Is competition more of a beneficial or harmful force in an economic system?</a:t>
            </a:r>
            <a:endParaRPr sz="2400">
              <a:solidFill>
                <a:srgbClr val="274E13"/>
              </a:solidFill>
            </a:endParaRPr>
          </a:p>
          <a:p>
            <a:pPr indent="-381000" lvl="0" marL="457200" rtl="0" algn="l">
              <a:spcBef>
                <a:spcPts val="0"/>
              </a:spcBef>
              <a:spcAft>
                <a:spcPts val="0"/>
              </a:spcAft>
              <a:buClr>
                <a:srgbClr val="274E13"/>
              </a:buClr>
              <a:buSzPts val="2400"/>
              <a:buChar char="•"/>
            </a:pPr>
            <a:r>
              <a:rPr lang="en-US" sz="2400">
                <a:solidFill>
                  <a:srgbClr val="274E13"/>
                </a:solidFill>
              </a:rPr>
              <a:t>Why do market systems sometimes lead to higher degrees of income inequality?  Is it worth it?</a:t>
            </a:r>
            <a:endParaRPr sz="2400">
              <a:solidFill>
                <a:srgbClr val="274E13"/>
              </a:solidFill>
            </a:endParaRPr>
          </a:p>
        </p:txBody>
      </p:sp>
      <p:sp>
        <p:nvSpPr>
          <p:cNvPr id="317" name="Google Shape;317;p3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Market Economy</a:t>
            </a:r>
            <a:r>
              <a:rPr lang="en-US"/>
              <a:t> - Questions to Consider</a:t>
            </a:r>
            <a:endParaRPr/>
          </a:p>
        </p:txBody>
      </p:sp>
      <p:sp>
        <p:nvSpPr>
          <p:cNvPr id="318" name="Google Shape;318;p3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4" name="Google Shape;94;p11"/>
          <p:cNvPicPr preferRelativeResize="0"/>
          <p:nvPr/>
        </p:nvPicPr>
        <p:blipFill>
          <a:blip r:embed="rId3">
            <a:alphaModFix/>
          </a:blip>
          <a:stretch>
            <a:fillRect/>
          </a:stretch>
        </p:blipFill>
        <p:spPr>
          <a:xfrm>
            <a:off x="607900" y="1640675"/>
            <a:ext cx="7707425" cy="4014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8"/>
          <p:cNvSpPr txBox="1"/>
          <p:nvPr>
            <p:ph idx="1" type="body"/>
          </p:nvPr>
        </p:nvSpPr>
        <p:spPr>
          <a:xfrm>
            <a:off x="603200" y="1457425"/>
            <a:ext cx="7956900" cy="44709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Divide students into teams of 5-6 students per group.</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Distribute a box of each type of pasta to each group:  ditalini, rigatoni, ziti, penne</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Distribute a ruler, dental floss, and a scissors to each group.</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Explain that they will compete to see how much money they can make by producing necklaces and bracelets out of pasta and dental floss by progressing through each economic system.</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Project the following or give as a handout:  </a:t>
            </a:r>
            <a:r>
              <a:rPr lang="en-US" sz="2400" u="sng">
                <a:solidFill>
                  <a:schemeClr val="hlink"/>
                </a:solidFill>
                <a:hlinkClick r:id="rId3"/>
              </a:rPr>
              <a:t>https://docs.google.com/document/d/1L4rMbcBefKi-EYvP-Mtt0VMaENigUW8-IR3wbMoEljw/edit?usp=sharing</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p:txBody>
      </p:sp>
      <p:sp>
        <p:nvSpPr>
          <p:cNvPr id="325" name="Google Shape;325;p3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Pasta Necklace Simulation</a:t>
            </a:r>
            <a:endParaRPr/>
          </a:p>
        </p:txBody>
      </p:sp>
      <p:sp>
        <p:nvSpPr>
          <p:cNvPr id="326" name="Google Shape;326;p3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9"/>
          <p:cNvSpPr txBox="1"/>
          <p:nvPr>
            <p:ph idx="1" type="body"/>
          </p:nvPr>
        </p:nvSpPr>
        <p:spPr>
          <a:xfrm>
            <a:off x="603200" y="1457425"/>
            <a:ext cx="7956900" cy="44709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First round:  15 minutes.  Each group MUST abide strictly to the rules for a </a:t>
            </a:r>
            <a:r>
              <a:rPr b="1" lang="en-US" sz="2400" u="sng">
                <a:solidFill>
                  <a:srgbClr val="38761D"/>
                </a:solidFill>
              </a:rPr>
              <a:t>traditional economy</a:t>
            </a:r>
            <a:r>
              <a:rPr lang="en-US" sz="2400">
                <a:solidFill>
                  <a:srgbClr val="38761D"/>
                </a:solidFill>
              </a:rPr>
              <a:t>.  At end of 15 mins. each group adds up the total production ($5 per bracelet completed)</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Second round:  15 minutes.  Each group MUST </a:t>
            </a:r>
            <a:r>
              <a:rPr lang="en-US" sz="2400">
                <a:solidFill>
                  <a:srgbClr val="38761D"/>
                </a:solidFill>
              </a:rPr>
              <a:t>abide strictly to the rules for a </a:t>
            </a:r>
            <a:r>
              <a:rPr b="1" lang="en-US" sz="2400" u="sng">
                <a:solidFill>
                  <a:srgbClr val="38761D"/>
                </a:solidFill>
              </a:rPr>
              <a:t>command economy</a:t>
            </a:r>
            <a:r>
              <a:rPr lang="en-US" sz="2400">
                <a:solidFill>
                  <a:srgbClr val="38761D"/>
                </a:solidFill>
              </a:rPr>
              <a:t>.  At end of 15 mins. each group adds up the total production ($50 for a quota of 5 necklaces)</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Third round: 15 minutes.  Each group cqn now produce any combination in any way according to the rules for a </a:t>
            </a:r>
            <a:r>
              <a:rPr b="1" lang="en-US" sz="2400" u="sng">
                <a:solidFill>
                  <a:srgbClr val="38761D"/>
                </a:solidFill>
              </a:rPr>
              <a:t>market economy</a:t>
            </a:r>
            <a:r>
              <a:rPr lang="en-US" sz="2400">
                <a:solidFill>
                  <a:srgbClr val="38761D"/>
                </a:solidFill>
              </a:rPr>
              <a:t>.  At end of 15 mins. each group adds up the total production ($5 per bracelet completed and $10 per necklace completed)</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NOTE:  See handout on previous page for rules.</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p:txBody>
      </p:sp>
      <p:sp>
        <p:nvSpPr>
          <p:cNvPr id="333" name="Google Shape;333;p39"/>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Pasta Necklace Simulation</a:t>
            </a:r>
            <a:endParaRPr/>
          </a:p>
        </p:txBody>
      </p:sp>
      <p:sp>
        <p:nvSpPr>
          <p:cNvPr id="334" name="Google Shape;334;p3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0"/>
          <p:cNvSpPr txBox="1"/>
          <p:nvPr>
            <p:ph idx="1" type="body"/>
          </p:nvPr>
        </p:nvSpPr>
        <p:spPr>
          <a:xfrm>
            <a:off x="603200" y="1457425"/>
            <a:ext cx="7956900" cy="44709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After three rounds groups add up total dollar amount of production.  The group with the most cumulative total after three rounds wins!</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Debrief with this organizer:</a:t>
            </a:r>
            <a:endParaRPr sz="2400">
              <a:solidFill>
                <a:srgbClr val="38761D"/>
              </a:solidFill>
            </a:endParaRPr>
          </a:p>
          <a:p>
            <a:pPr indent="0" lvl="0" marL="457200" rtl="0" algn="l">
              <a:spcBef>
                <a:spcPts val="360"/>
              </a:spcBef>
              <a:spcAft>
                <a:spcPts val="0"/>
              </a:spcAft>
              <a:buNone/>
            </a:pPr>
            <a:r>
              <a:rPr lang="en-US" sz="2400" u="sng">
                <a:solidFill>
                  <a:schemeClr val="hlink"/>
                </a:solidFill>
                <a:hlinkClick r:id="rId3"/>
              </a:rPr>
              <a:t>https://docs.google.com/document/d/1zzhBSBT7loN2FX5JvMUl3sGxgasCa9tDZcmWJgdrcrU/edit?usp=sharing</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0" lvl="0" marL="457200" rtl="0" algn="l">
              <a:spcBef>
                <a:spcPts val="360"/>
              </a:spcBef>
              <a:spcAft>
                <a:spcPts val="0"/>
              </a:spcAft>
              <a:buNone/>
            </a:pPr>
            <a:r>
              <a:t/>
            </a:r>
            <a:endParaRPr sz="2400">
              <a:solidFill>
                <a:srgbClr val="38761D"/>
              </a:solidFill>
            </a:endParaRPr>
          </a:p>
        </p:txBody>
      </p:sp>
      <p:sp>
        <p:nvSpPr>
          <p:cNvPr id="341" name="Google Shape;341;p40"/>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Pasta Necklace Simulation</a:t>
            </a:r>
            <a:endParaRPr/>
          </a:p>
        </p:txBody>
      </p:sp>
      <p:sp>
        <p:nvSpPr>
          <p:cNvPr id="342" name="Google Shape;342;p4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1"/>
          <p:cNvSpPr txBox="1"/>
          <p:nvPr>
            <p:ph idx="1" type="body"/>
          </p:nvPr>
        </p:nvSpPr>
        <p:spPr>
          <a:xfrm>
            <a:off x="457200" y="1219200"/>
            <a:ext cx="7079700" cy="346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38761D"/>
                </a:solidFill>
              </a:rPr>
              <a:t>Economic Systems Digital Collage:</a:t>
            </a:r>
            <a:endParaRPr sz="2400">
              <a:solidFill>
                <a:srgbClr val="38761D"/>
              </a:solidFill>
            </a:endParaRPr>
          </a:p>
          <a:p>
            <a:pPr indent="0" lvl="0" marL="0" rtl="0" algn="l">
              <a:spcBef>
                <a:spcPts val="360"/>
              </a:spcBef>
              <a:spcAft>
                <a:spcPts val="0"/>
              </a:spcAft>
              <a:buNone/>
            </a:pPr>
            <a:r>
              <a:t/>
            </a:r>
            <a:endParaRPr sz="2400">
              <a:solidFill>
                <a:srgbClr val="38761D"/>
              </a:solidFill>
            </a:endParaRPr>
          </a:p>
          <a:p>
            <a:pPr indent="-381000" lvl="0" marL="457200" rtl="0" algn="l">
              <a:spcBef>
                <a:spcPts val="360"/>
              </a:spcBef>
              <a:spcAft>
                <a:spcPts val="0"/>
              </a:spcAft>
              <a:buClr>
                <a:srgbClr val="38761D"/>
              </a:buClr>
              <a:buSzPts val="2400"/>
              <a:buChar char="•"/>
            </a:pPr>
            <a:r>
              <a:rPr lang="en-US" sz="2400">
                <a:solidFill>
                  <a:srgbClr val="38761D"/>
                </a:solidFill>
              </a:rPr>
              <a:t>Students reflect on the pros and cons of each of the three major economic systems.  </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They explore images that symbolize their views</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Students assemble a digital collage with images only.</a:t>
            </a:r>
            <a:endParaRPr sz="2400">
              <a:solidFill>
                <a:srgbClr val="38761D"/>
              </a:solidFill>
            </a:endParaRPr>
          </a:p>
          <a:p>
            <a:pPr indent="0" lvl="0" marL="0" rtl="0" algn="l">
              <a:spcBef>
                <a:spcPts val="360"/>
              </a:spcBef>
              <a:spcAft>
                <a:spcPts val="0"/>
              </a:spcAft>
              <a:buNone/>
            </a:pPr>
            <a:r>
              <a:t/>
            </a:r>
            <a:endParaRPr sz="2400">
              <a:solidFill>
                <a:srgbClr val="38761D"/>
              </a:solidFill>
            </a:endParaRPr>
          </a:p>
        </p:txBody>
      </p:sp>
      <p:sp>
        <p:nvSpPr>
          <p:cNvPr id="349" name="Google Shape;349;p4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Digital Collage</a:t>
            </a:r>
            <a:endParaRPr/>
          </a:p>
        </p:txBody>
      </p:sp>
      <p:sp>
        <p:nvSpPr>
          <p:cNvPr id="350" name="Google Shape;350;p4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51" name="Google Shape;351;p41"/>
          <p:cNvPicPr preferRelativeResize="0"/>
          <p:nvPr/>
        </p:nvPicPr>
        <p:blipFill>
          <a:blip r:embed="rId3">
            <a:alphaModFix/>
          </a:blip>
          <a:stretch>
            <a:fillRect/>
          </a:stretch>
        </p:blipFill>
        <p:spPr>
          <a:xfrm>
            <a:off x="6303937" y="3919418"/>
            <a:ext cx="2592926" cy="1296475"/>
          </a:xfrm>
          <a:prstGeom prst="rect">
            <a:avLst/>
          </a:prstGeom>
          <a:noFill/>
          <a:ln>
            <a:noFill/>
          </a:ln>
        </p:spPr>
      </p:pic>
      <p:pic>
        <p:nvPicPr>
          <p:cNvPr id="352" name="Google Shape;352;p41"/>
          <p:cNvPicPr preferRelativeResize="0"/>
          <p:nvPr/>
        </p:nvPicPr>
        <p:blipFill>
          <a:blip r:embed="rId4">
            <a:alphaModFix/>
          </a:blip>
          <a:stretch>
            <a:fillRect/>
          </a:stretch>
        </p:blipFill>
        <p:spPr>
          <a:xfrm>
            <a:off x="4396763" y="5016478"/>
            <a:ext cx="2380825" cy="1841522"/>
          </a:xfrm>
          <a:prstGeom prst="rect">
            <a:avLst/>
          </a:prstGeom>
          <a:noFill/>
          <a:ln>
            <a:noFill/>
          </a:ln>
        </p:spPr>
      </p:pic>
      <p:pic>
        <p:nvPicPr>
          <p:cNvPr id="353" name="Google Shape;353;p41"/>
          <p:cNvPicPr preferRelativeResize="0"/>
          <p:nvPr/>
        </p:nvPicPr>
        <p:blipFill>
          <a:blip r:embed="rId5">
            <a:alphaModFix/>
          </a:blip>
          <a:stretch>
            <a:fillRect/>
          </a:stretch>
        </p:blipFill>
        <p:spPr>
          <a:xfrm>
            <a:off x="2335677" y="3919427"/>
            <a:ext cx="2183275" cy="2164426"/>
          </a:xfrm>
          <a:prstGeom prst="rect">
            <a:avLst/>
          </a:prstGeom>
          <a:noFill/>
          <a:ln>
            <a:noFill/>
          </a:ln>
        </p:spPr>
      </p:pic>
      <p:pic>
        <p:nvPicPr>
          <p:cNvPr id="354" name="Google Shape;354;p41"/>
          <p:cNvPicPr preferRelativeResize="0"/>
          <p:nvPr/>
        </p:nvPicPr>
        <p:blipFill>
          <a:blip r:embed="rId6">
            <a:alphaModFix/>
          </a:blip>
          <a:stretch>
            <a:fillRect/>
          </a:stretch>
        </p:blipFill>
        <p:spPr>
          <a:xfrm>
            <a:off x="152400" y="4437324"/>
            <a:ext cx="2183275" cy="22682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2"/>
          <p:cNvSpPr txBox="1"/>
          <p:nvPr>
            <p:ph idx="1" type="body"/>
          </p:nvPr>
        </p:nvSpPr>
        <p:spPr>
          <a:xfrm>
            <a:off x="546375" y="1477700"/>
            <a:ext cx="7569000" cy="3932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Mixed Economy:  an economic system that balances a free market with some degree of government control/ involvement.</a:t>
            </a:r>
            <a:endParaRPr sz="2400">
              <a:solidFill>
                <a:srgbClr val="274E13"/>
              </a:solidFill>
            </a:endParaRPr>
          </a:p>
          <a:p>
            <a:pPr indent="-381000" lvl="0" marL="914400" rtl="0" algn="l">
              <a:spcBef>
                <a:spcPts val="360"/>
              </a:spcBef>
              <a:spcAft>
                <a:spcPts val="0"/>
              </a:spcAft>
              <a:buClr>
                <a:srgbClr val="274E13"/>
              </a:buClr>
              <a:buSzPts val="2400"/>
              <a:buChar char="•"/>
            </a:pPr>
            <a:r>
              <a:rPr lang="en-US" sz="2400">
                <a:solidFill>
                  <a:srgbClr val="274E13"/>
                </a:solidFill>
              </a:rPr>
              <a:t>Most modern economies are “mixed” with some degree of government involvement</a:t>
            </a:r>
            <a:endParaRPr sz="2400">
              <a:solidFill>
                <a:srgbClr val="274E13"/>
              </a:solidFill>
            </a:endParaRPr>
          </a:p>
          <a:p>
            <a:pPr indent="-381000" lvl="0" marL="914400" rtl="0" algn="l">
              <a:spcBef>
                <a:spcPts val="0"/>
              </a:spcBef>
              <a:spcAft>
                <a:spcPts val="0"/>
              </a:spcAft>
              <a:buClr>
                <a:srgbClr val="274E13"/>
              </a:buClr>
              <a:buSzPts val="2400"/>
              <a:buChar char="•"/>
            </a:pPr>
            <a:r>
              <a:rPr lang="en-US" sz="2400">
                <a:solidFill>
                  <a:srgbClr val="274E13"/>
                </a:solidFill>
              </a:rPr>
              <a:t>Some economies lean more to the free market side and some lean more towards the “command” side</a:t>
            </a:r>
            <a:endParaRPr sz="2400">
              <a:solidFill>
                <a:srgbClr val="274E13"/>
              </a:solidFill>
            </a:endParaRPr>
          </a:p>
          <a:p>
            <a:pPr indent="-381000" lvl="0" marL="914400" rtl="0" algn="l">
              <a:spcBef>
                <a:spcPts val="0"/>
              </a:spcBef>
              <a:spcAft>
                <a:spcPts val="0"/>
              </a:spcAft>
              <a:buClr>
                <a:srgbClr val="274E13"/>
              </a:buClr>
              <a:buSzPts val="2400"/>
              <a:buChar char="•"/>
            </a:pPr>
            <a:r>
              <a:rPr lang="en-US" sz="2400">
                <a:solidFill>
                  <a:srgbClr val="274E13"/>
                </a:solidFill>
              </a:rPr>
              <a:t>Can you think of any examples of the “mixed” nature of the U.S. economy?</a:t>
            </a:r>
            <a:endParaRPr sz="2400">
              <a:solidFill>
                <a:srgbClr val="274E13"/>
              </a:solidFill>
            </a:endParaRPr>
          </a:p>
        </p:txBody>
      </p:sp>
      <p:sp>
        <p:nvSpPr>
          <p:cNvPr id="361" name="Google Shape;361;p4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Mixed Economies</a:t>
            </a:r>
            <a:endParaRPr/>
          </a:p>
        </p:txBody>
      </p:sp>
      <p:sp>
        <p:nvSpPr>
          <p:cNvPr id="362" name="Google Shape;362;p4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Circular Flow: Mixed Economy</a:t>
            </a:r>
            <a:endParaRPr/>
          </a:p>
        </p:txBody>
      </p:sp>
      <p:sp>
        <p:nvSpPr>
          <p:cNvPr id="369" name="Google Shape;369;p4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0" name="Google Shape;370;p43"/>
          <p:cNvPicPr preferRelativeResize="0"/>
          <p:nvPr/>
        </p:nvPicPr>
        <p:blipFill>
          <a:blip r:embed="rId3">
            <a:alphaModFix/>
          </a:blip>
          <a:stretch>
            <a:fillRect/>
          </a:stretch>
        </p:blipFill>
        <p:spPr>
          <a:xfrm>
            <a:off x="967025" y="1219200"/>
            <a:ext cx="6967800" cy="5323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4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Mixed Economy Continuum</a:t>
            </a:r>
            <a:endParaRPr/>
          </a:p>
        </p:txBody>
      </p:sp>
      <p:sp>
        <p:nvSpPr>
          <p:cNvPr id="377" name="Google Shape;377;p4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8" name="Google Shape;378;p44"/>
          <p:cNvPicPr preferRelativeResize="0"/>
          <p:nvPr/>
        </p:nvPicPr>
        <p:blipFill>
          <a:blip r:embed="rId3">
            <a:alphaModFix/>
          </a:blip>
          <a:stretch>
            <a:fillRect/>
          </a:stretch>
        </p:blipFill>
        <p:spPr>
          <a:xfrm>
            <a:off x="152400" y="1371600"/>
            <a:ext cx="8743001" cy="2152125"/>
          </a:xfrm>
          <a:prstGeom prst="rect">
            <a:avLst/>
          </a:prstGeom>
          <a:noFill/>
          <a:ln>
            <a:noFill/>
          </a:ln>
        </p:spPr>
      </p:pic>
      <p:sp>
        <p:nvSpPr>
          <p:cNvPr id="379" name="Google Shape;379;p44"/>
          <p:cNvSpPr txBox="1"/>
          <p:nvPr/>
        </p:nvSpPr>
        <p:spPr>
          <a:xfrm>
            <a:off x="1768050" y="3826850"/>
            <a:ext cx="5607900" cy="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4"/>
              </a:rPr>
              <a:t>https://www.statista.com/statistics/256965/worldwide-index-of-economic-freedom/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45"/>
          <p:cNvSpPr txBox="1"/>
          <p:nvPr>
            <p:ph idx="1" type="body"/>
          </p:nvPr>
        </p:nvSpPr>
        <p:spPr>
          <a:xfrm>
            <a:off x="671525" y="1657350"/>
            <a:ext cx="7858200" cy="4057800"/>
          </a:xfrm>
          <a:prstGeom prst="rect">
            <a:avLst/>
          </a:prstGeom>
        </p:spPr>
        <p:txBody>
          <a:bodyPr anchorCtr="0" anchor="t" bIns="91425" lIns="91425" spcFirstLastPara="1" rIns="91425" wrap="square" tIns="91425">
            <a:noAutofit/>
          </a:bodyPr>
          <a:lstStyle/>
          <a:p>
            <a:pPr indent="-381000" lvl="0" marL="457200" rtl="0" algn="l">
              <a:spcBef>
                <a:spcPts val="360"/>
              </a:spcBef>
              <a:spcAft>
                <a:spcPts val="0"/>
              </a:spcAft>
              <a:buClr>
                <a:srgbClr val="38761D"/>
              </a:buClr>
              <a:buSzPts val="2400"/>
              <a:buChar char="•"/>
            </a:pPr>
            <a:r>
              <a:rPr lang="en-US" sz="2400">
                <a:solidFill>
                  <a:srgbClr val="38761D"/>
                </a:solidFill>
              </a:rPr>
              <a:t>In groups students choose a country.  They analyze that nation’s economic system using the following as a guide:  </a:t>
            </a:r>
            <a:r>
              <a:rPr lang="en-US" sz="2400" u="sng">
                <a:solidFill>
                  <a:schemeClr val="hlink"/>
                </a:solidFill>
                <a:hlinkClick r:id="rId3"/>
              </a:rPr>
              <a:t>https://docs.google.com/document/d/1pv556AbnbdIDWEB5nVZCC16By4_c-ElqVfOwowvs6kY/edit?usp=sharing</a:t>
            </a:r>
            <a:endParaRPr sz="2400">
              <a:solidFill>
                <a:srgbClr val="38761D"/>
              </a:solidFill>
            </a:endParaRPr>
          </a:p>
          <a:p>
            <a:pPr indent="-381000" lvl="0" marL="457200" rtl="0" algn="l">
              <a:spcBef>
                <a:spcPts val="0"/>
              </a:spcBef>
              <a:spcAft>
                <a:spcPts val="0"/>
              </a:spcAft>
              <a:buClr>
                <a:srgbClr val="38761D"/>
              </a:buClr>
              <a:buSzPts val="2400"/>
              <a:buChar char="•"/>
            </a:pPr>
            <a:r>
              <a:rPr lang="en-US" sz="2400">
                <a:solidFill>
                  <a:srgbClr val="38761D"/>
                </a:solidFill>
              </a:rPr>
              <a:t>Students then participate in a “circle in a circle” jigsaw:</a:t>
            </a:r>
            <a:endParaRPr sz="2400">
              <a:solidFill>
                <a:srgbClr val="38761D"/>
              </a:solidFill>
            </a:endParaRPr>
          </a:p>
          <a:p>
            <a:pPr indent="0" lvl="0" marL="457200" rtl="0" algn="l">
              <a:spcBef>
                <a:spcPts val="360"/>
              </a:spcBef>
              <a:spcAft>
                <a:spcPts val="0"/>
              </a:spcAft>
              <a:buNone/>
            </a:pPr>
            <a:r>
              <a:rPr lang="en-US" sz="2400">
                <a:solidFill>
                  <a:srgbClr val="38761D"/>
                </a:solidFill>
              </a:rPr>
              <a:t>Directions on the next slide:</a:t>
            </a:r>
            <a:endParaRPr sz="2400">
              <a:solidFill>
                <a:srgbClr val="38761D"/>
              </a:solidFill>
            </a:endParaRPr>
          </a:p>
        </p:txBody>
      </p:sp>
      <p:sp>
        <p:nvSpPr>
          <p:cNvPr id="386" name="Google Shape;386;p45"/>
          <p:cNvSpPr txBox="1"/>
          <p:nvPr>
            <p:ph type="title"/>
          </p:nvPr>
        </p:nvSpPr>
        <p:spPr>
          <a:xfrm>
            <a:off x="457200" y="395275"/>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Plan Idea: Economic System Research </a:t>
            </a:r>
            <a:endParaRPr/>
          </a:p>
          <a:p>
            <a:pPr indent="0" lvl="0" marL="0" rtl="0" algn="ctr">
              <a:spcBef>
                <a:spcPts val="0"/>
              </a:spcBef>
              <a:spcAft>
                <a:spcPts val="0"/>
              </a:spcAft>
              <a:buNone/>
            </a:pPr>
            <a:r>
              <a:rPr lang="en-US"/>
              <a:t>Jigsaw</a:t>
            </a:r>
            <a:endParaRPr/>
          </a:p>
        </p:txBody>
      </p:sp>
      <p:sp>
        <p:nvSpPr>
          <p:cNvPr id="387" name="Google Shape;387;p4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6"/>
          <p:cNvSpPr txBox="1"/>
          <p:nvPr>
            <p:ph idx="1" type="body"/>
          </p:nvPr>
        </p:nvSpPr>
        <p:spPr>
          <a:xfrm>
            <a:off x="557200" y="1509700"/>
            <a:ext cx="7901100" cy="4505400"/>
          </a:xfrm>
          <a:prstGeom prst="rect">
            <a:avLst/>
          </a:prstGeom>
        </p:spPr>
        <p:txBody>
          <a:bodyPr anchorCtr="0" anchor="t" bIns="91425" lIns="91425" spcFirstLastPara="1" rIns="91425" wrap="square" tIns="91425">
            <a:noAutofit/>
          </a:bodyPr>
          <a:lstStyle/>
          <a:p>
            <a:pPr indent="-368300" lvl="0" marL="457200" rtl="0" algn="l">
              <a:spcBef>
                <a:spcPts val="360"/>
              </a:spcBef>
              <a:spcAft>
                <a:spcPts val="0"/>
              </a:spcAft>
              <a:buClr>
                <a:srgbClr val="38761D"/>
              </a:buClr>
              <a:buSzPts val="2200"/>
              <a:buChar char="•"/>
            </a:pPr>
            <a:r>
              <a:rPr lang="en-US" sz="2200">
                <a:solidFill>
                  <a:srgbClr val="38761D"/>
                </a:solidFill>
              </a:rPr>
              <a:t>Create an inner circle of the research groups and and a corresponding outer circle with the same number of groups.  For instance, three inner groups and a circle of three outer groups around them.</a:t>
            </a:r>
            <a:endParaRPr sz="2200">
              <a:solidFill>
                <a:srgbClr val="38761D"/>
              </a:solidFill>
            </a:endParaRPr>
          </a:p>
          <a:p>
            <a:pPr indent="-368300" lvl="0" marL="457200" rtl="0" algn="l">
              <a:spcBef>
                <a:spcPts val="0"/>
              </a:spcBef>
              <a:spcAft>
                <a:spcPts val="0"/>
              </a:spcAft>
              <a:buClr>
                <a:srgbClr val="38761D"/>
              </a:buClr>
              <a:buSzPts val="2200"/>
              <a:buChar char="•"/>
            </a:pPr>
            <a:r>
              <a:rPr lang="en-US" sz="2200">
                <a:solidFill>
                  <a:srgbClr val="38761D"/>
                </a:solidFill>
              </a:rPr>
              <a:t>Have the outer and inner groups face each other and give them 10 minutes to present their research to each other.  When ten minutes is up, have the outer group rotate so they face a new inner group.  Repeat the presentation process until all the groups have met up with each other.</a:t>
            </a:r>
            <a:endParaRPr sz="2200">
              <a:solidFill>
                <a:srgbClr val="38761D"/>
              </a:solidFill>
            </a:endParaRPr>
          </a:p>
          <a:p>
            <a:pPr indent="0" lvl="0" marL="457200" rtl="0" algn="l">
              <a:spcBef>
                <a:spcPts val="360"/>
              </a:spcBef>
              <a:spcAft>
                <a:spcPts val="0"/>
              </a:spcAft>
              <a:buNone/>
            </a:pPr>
            <a:r>
              <a:t/>
            </a:r>
            <a:endParaRPr sz="2200">
              <a:solidFill>
                <a:srgbClr val="38761D"/>
              </a:solidFill>
            </a:endParaRPr>
          </a:p>
          <a:p>
            <a:pPr indent="0" lvl="0" marL="0" rtl="0" algn="l">
              <a:spcBef>
                <a:spcPts val="360"/>
              </a:spcBef>
              <a:spcAft>
                <a:spcPts val="0"/>
              </a:spcAft>
              <a:buNone/>
            </a:pPr>
            <a:r>
              <a:rPr lang="en-US" sz="2200">
                <a:solidFill>
                  <a:srgbClr val="38761D"/>
                </a:solidFill>
              </a:rPr>
              <a:t>Debrief with a whole group discussion and use big focusing questions as prompts.</a:t>
            </a:r>
            <a:endParaRPr sz="2200">
              <a:solidFill>
                <a:srgbClr val="38761D"/>
              </a:solidFill>
            </a:endParaRPr>
          </a:p>
          <a:p>
            <a:pPr indent="0" lvl="0" marL="0" rtl="0" algn="l">
              <a:spcBef>
                <a:spcPts val="360"/>
              </a:spcBef>
              <a:spcAft>
                <a:spcPts val="0"/>
              </a:spcAft>
              <a:buNone/>
            </a:pPr>
            <a:r>
              <a:t/>
            </a:r>
            <a:endParaRPr/>
          </a:p>
        </p:txBody>
      </p:sp>
      <p:sp>
        <p:nvSpPr>
          <p:cNvPr id="394" name="Google Shape;394;p4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7"/>
          <p:cNvSpPr txBox="1"/>
          <p:nvPr>
            <p:ph idx="1" type="body"/>
          </p:nvPr>
        </p:nvSpPr>
        <p:spPr>
          <a:xfrm>
            <a:off x="1028700" y="1752600"/>
            <a:ext cx="42861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u="sng">
                <a:solidFill>
                  <a:schemeClr val="hlink"/>
                </a:solidFill>
                <a:latin typeface="Arial"/>
                <a:ea typeface="Arial"/>
                <a:cs typeface="Arial"/>
                <a:sym typeface="Arial"/>
                <a:hlinkClick r:id="rId3"/>
              </a:rPr>
              <a:t>https://www.usnews.com/news/best-countries/quality-of-life-rankings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381000" lvl="0" marL="457200" rtl="0" algn="l">
              <a:spcBef>
                <a:spcPts val="360"/>
              </a:spcBef>
              <a:spcAft>
                <a:spcPts val="0"/>
              </a:spcAft>
              <a:buSzPts val="2400"/>
              <a:buChar char="•"/>
            </a:pPr>
            <a:r>
              <a:rPr lang="en-US" sz="2400"/>
              <a:t>Have students choose a nation on the list and summarize the major indicators to share with the class.</a:t>
            </a:r>
            <a:endParaRPr sz="2400"/>
          </a:p>
          <a:p>
            <a:pPr indent="-381000" lvl="0" marL="457200" rtl="0" algn="l">
              <a:spcBef>
                <a:spcPts val="0"/>
              </a:spcBef>
              <a:spcAft>
                <a:spcPts val="0"/>
              </a:spcAft>
              <a:buSzPts val="2400"/>
              <a:buChar char="•"/>
            </a:pPr>
            <a:r>
              <a:rPr lang="en-US" sz="2400"/>
              <a:t>Students can act as “representatives” and present why their nation has the highest quality of life.</a:t>
            </a:r>
            <a:endParaRPr sz="2400"/>
          </a:p>
        </p:txBody>
      </p:sp>
      <p:sp>
        <p:nvSpPr>
          <p:cNvPr id="402" name="Google Shape;402;p4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Variation on Lesson:</a:t>
            </a:r>
            <a:endParaRPr/>
          </a:p>
          <a:p>
            <a:pPr indent="0" lvl="0" marL="0" rtl="0" algn="l">
              <a:spcBef>
                <a:spcPts val="0"/>
              </a:spcBef>
              <a:spcAft>
                <a:spcPts val="0"/>
              </a:spcAft>
              <a:buNone/>
            </a:pPr>
            <a:r>
              <a:rPr lang="en-US"/>
              <a:t>Economic Systems and Quality of Life</a:t>
            </a:r>
            <a:endParaRPr/>
          </a:p>
        </p:txBody>
      </p:sp>
      <p:sp>
        <p:nvSpPr>
          <p:cNvPr id="403" name="Google Shape;403;p4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04" name="Google Shape;404;p47"/>
          <p:cNvPicPr preferRelativeResize="0"/>
          <p:nvPr/>
        </p:nvPicPr>
        <p:blipFill>
          <a:blip r:embed="rId4">
            <a:alphaModFix/>
          </a:blip>
          <a:stretch>
            <a:fillRect/>
          </a:stretch>
        </p:blipFill>
        <p:spPr>
          <a:xfrm>
            <a:off x="5481475" y="2386025"/>
            <a:ext cx="3524400" cy="31793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2" name="Google Shape;102;p12"/>
          <p:cNvPicPr preferRelativeResize="0"/>
          <p:nvPr/>
        </p:nvPicPr>
        <p:blipFill>
          <a:blip r:embed="rId3">
            <a:alphaModFix/>
          </a:blip>
          <a:stretch>
            <a:fillRect/>
          </a:stretch>
        </p:blipFill>
        <p:spPr>
          <a:xfrm>
            <a:off x="2238375" y="685800"/>
            <a:ext cx="3898232" cy="5486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48"/>
          <p:cNvSpPr txBox="1"/>
          <p:nvPr>
            <p:ph idx="1" type="body"/>
          </p:nvPr>
        </p:nvSpPr>
        <p:spPr>
          <a:xfrm>
            <a:off x="558375" y="1495275"/>
            <a:ext cx="8017800" cy="43953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solidFill>
                  <a:srgbClr val="274E13"/>
                </a:solidFill>
              </a:rPr>
              <a:t>How does the U.S. government get involved in our economy?</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rPr lang="en-US" sz="2400">
                <a:solidFill>
                  <a:srgbClr val="274E13"/>
                </a:solidFill>
              </a:rPr>
              <a:t>Background Slides:  </a:t>
            </a:r>
            <a:r>
              <a:rPr lang="en-US" sz="2400" u="sng">
                <a:solidFill>
                  <a:schemeClr val="hlink"/>
                </a:solidFill>
                <a:hlinkClick r:id="rId3"/>
              </a:rPr>
              <a:t>https://docs.google.com/presentation/d/1ZjN9OnQPCGLMA-2zHYGOjDiXBlBt3nMO2PksJozxcug/edit?usp=sharing</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rPr lang="en-US" sz="2400">
                <a:solidFill>
                  <a:srgbClr val="274E13"/>
                </a:solidFill>
              </a:rPr>
              <a:t>Corresponding Worksheet:  </a:t>
            </a:r>
            <a:r>
              <a:rPr lang="en-US" sz="2400" u="sng">
                <a:solidFill>
                  <a:schemeClr val="hlink"/>
                </a:solidFill>
                <a:hlinkClick r:id="rId4"/>
              </a:rPr>
              <a:t>https://docs.google.com/document/d/1tngM-zEzP-1JYRlqQb1_9Mdla6HTgzuVZWLrmhxiC5s/edit?usp=sharing</a:t>
            </a:r>
            <a:endParaRPr sz="2400">
              <a:solidFill>
                <a:srgbClr val="274E13"/>
              </a:solidFill>
            </a:endParaRPr>
          </a:p>
          <a:p>
            <a:pPr indent="0" lvl="0" marL="0" rtl="0" algn="l">
              <a:spcBef>
                <a:spcPts val="360"/>
              </a:spcBef>
              <a:spcAft>
                <a:spcPts val="0"/>
              </a:spcAft>
              <a:buNone/>
            </a:pPr>
            <a:r>
              <a:t/>
            </a:r>
            <a:endParaRPr sz="2400">
              <a:solidFill>
                <a:srgbClr val="274E13"/>
              </a:solidFill>
            </a:endParaRPr>
          </a:p>
          <a:p>
            <a:pPr indent="0" lvl="0" marL="0" rtl="0" algn="l">
              <a:spcBef>
                <a:spcPts val="360"/>
              </a:spcBef>
              <a:spcAft>
                <a:spcPts val="0"/>
              </a:spcAft>
              <a:buNone/>
            </a:pPr>
            <a:r>
              <a:t/>
            </a:r>
            <a:endParaRPr sz="2400">
              <a:solidFill>
                <a:srgbClr val="274E13"/>
              </a:solidFill>
            </a:endParaRPr>
          </a:p>
        </p:txBody>
      </p:sp>
      <p:sp>
        <p:nvSpPr>
          <p:cNvPr id="411" name="Google Shape;411;p48"/>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U.S. Economy - Role of the Govt.</a:t>
            </a:r>
            <a:endParaRPr/>
          </a:p>
        </p:txBody>
      </p:sp>
      <p:sp>
        <p:nvSpPr>
          <p:cNvPr id="412" name="Google Shape;412;p48"/>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49"/>
          <p:cNvSpPr txBox="1"/>
          <p:nvPr>
            <p:ph idx="1" type="body"/>
          </p:nvPr>
        </p:nvSpPr>
        <p:spPr>
          <a:xfrm>
            <a:off x="443825" y="1337100"/>
            <a:ext cx="7671600" cy="51399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000">
                <a:solidFill>
                  <a:srgbClr val="38761D"/>
                </a:solidFill>
              </a:rPr>
              <a:t>Value Line Activity:  Project a series of value based statements (one at a time)</a:t>
            </a:r>
            <a:endParaRPr sz="2000">
              <a:solidFill>
                <a:srgbClr val="38761D"/>
              </a:solidFill>
            </a:endParaRPr>
          </a:p>
          <a:p>
            <a:pPr indent="0" lvl="0" marL="0" rtl="0" algn="l">
              <a:spcBef>
                <a:spcPts val="360"/>
              </a:spcBef>
              <a:spcAft>
                <a:spcPts val="0"/>
              </a:spcAft>
              <a:buNone/>
            </a:pPr>
            <a:r>
              <a:t/>
            </a:r>
            <a:endParaRPr sz="2000">
              <a:solidFill>
                <a:srgbClr val="38761D"/>
              </a:solidFill>
            </a:endParaRPr>
          </a:p>
          <a:p>
            <a:pPr indent="0" lvl="0" marL="0" rtl="0" algn="l">
              <a:spcBef>
                <a:spcPts val="360"/>
              </a:spcBef>
              <a:spcAft>
                <a:spcPts val="0"/>
              </a:spcAft>
              <a:buNone/>
            </a:pPr>
            <a:r>
              <a:rPr lang="en-US" sz="2000">
                <a:solidFill>
                  <a:srgbClr val="38761D"/>
                </a:solidFill>
              </a:rPr>
              <a:t>On a paper or using a digital tool, students place an x on a “value line” with DISAGREE on one end and AGREE on the other end.  They then record one reason for their position.</a:t>
            </a:r>
            <a:endParaRPr sz="2000">
              <a:solidFill>
                <a:srgbClr val="38761D"/>
              </a:solidFill>
            </a:endParaRPr>
          </a:p>
          <a:p>
            <a:pPr indent="0" lvl="0" marL="0" rtl="0" algn="l">
              <a:spcBef>
                <a:spcPts val="360"/>
              </a:spcBef>
              <a:spcAft>
                <a:spcPts val="0"/>
              </a:spcAft>
              <a:buNone/>
            </a:pPr>
            <a:r>
              <a:t/>
            </a:r>
            <a:endParaRPr sz="2000">
              <a:solidFill>
                <a:srgbClr val="38761D"/>
              </a:solidFill>
            </a:endParaRPr>
          </a:p>
          <a:p>
            <a:pPr indent="0" lvl="0" marL="0" rtl="0" algn="l">
              <a:spcBef>
                <a:spcPts val="360"/>
              </a:spcBef>
              <a:spcAft>
                <a:spcPts val="0"/>
              </a:spcAft>
              <a:buNone/>
            </a:pPr>
            <a:r>
              <a:rPr lang="en-US" sz="2000">
                <a:solidFill>
                  <a:srgbClr val="38761D"/>
                </a:solidFill>
              </a:rPr>
              <a:t>After a minute or so, students get up and stand on an “imaginary value line” in your classroom with DISAGREE on one side and AGREE on the other.  They can stand on any point of the continuum even right in the middle if that’s where they fall.</a:t>
            </a:r>
            <a:endParaRPr sz="2000">
              <a:solidFill>
                <a:srgbClr val="38761D"/>
              </a:solidFill>
            </a:endParaRPr>
          </a:p>
          <a:p>
            <a:pPr indent="0" lvl="0" marL="0" rtl="0" algn="l">
              <a:spcBef>
                <a:spcPts val="360"/>
              </a:spcBef>
              <a:spcAft>
                <a:spcPts val="0"/>
              </a:spcAft>
              <a:buNone/>
            </a:pPr>
            <a:r>
              <a:t/>
            </a:r>
            <a:endParaRPr sz="2000">
              <a:solidFill>
                <a:srgbClr val="38761D"/>
              </a:solidFill>
            </a:endParaRPr>
          </a:p>
          <a:p>
            <a:pPr indent="0" lvl="0" marL="0" rtl="0" algn="l">
              <a:spcBef>
                <a:spcPts val="360"/>
              </a:spcBef>
              <a:spcAft>
                <a:spcPts val="0"/>
              </a:spcAft>
              <a:buNone/>
            </a:pPr>
            <a:r>
              <a:rPr lang="en-US" sz="2000">
                <a:solidFill>
                  <a:srgbClr val="38761D"/>
                </a:solidFill>
              </a:rPr>
              <a:t>Have students discuss their reasoning with someone close to them.  Then have them find a new person from the other side of the line and discuss their reasoning.   Come together after each statement and discuss as a class.</a:t>
            </a:r>
            <a:endParaRPr sz="2000">
              <a:solidFill>
                <a:srgbClr val="38761D"/>
              </a:solidFill>
            </a:endParaRPr>
          </a:p>
        </p:txBody>
      </p:sp>
      <p:sp>
        <p:nvSpPr>
          <p:cNvPr id="419" name="Google Shape;419;p49"/>
          <p:cNvSpPr txBox="1"/>
          <p:nvPr>
            <p:ph type="title"/>
          </p:nvPr>
        </p:nvSpPr>
        <p:spPr>
          <a:xfrm>
            <a:off x="228600" y="366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Idea:  Government’s Role in the Economy</a:t>
            </a:r>
            <a:endParaRPr/>
          </a:p>
          <a:p>
            <a:pPr indent="0" lvl="0" marL="0" rtl="0" algn="ctr">
              <a:spcBef>
                <a:spcPts val="0"/>
              </a:spcBef>
              <a:spcAft>
                <a:spcPts val="0"/>
              </a:spcAft>
              <a:buNone/>
            </a:pPr>
            <a:r>
              <a:rPr lang="en-US"/>
              <a:t>“Value Line”</a:t>
            </a:r>
            <a:endParaRPr/>
          </a:p>
        </p:txBody>
      </p:sp>
      <p:sp>
        <p:nvSpPr>
          <p:cNvPr id="420" name="Google Shape;420;p49"/>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0"/>
          <p:cNvSpPr txBox="1"/>
          <p:nvPr>
            <p:ph idx="1" type="body"/>
          </p:nvPr>
        </p:nvSpPr>
        <p:spPr>
          <a:xfrm>
            <a:off x="443825" y="1337100"/>
            <a:ext cx="7671600" cy="163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000">
                <a:solidFill>
                  <a:srgbClr val="38761D"/>
                </a:solidFill>
              </a:rPr>
              <a:t>EXAMPLE OF VALUE LINE STATEMENTS:</a:t>
            </a:r>
            <a:endParaRPr sz="2000">
              <a:solidFill>
                <a:srgbClr val="38761D"/>
              </a:solidFill>
            </a:endParaRPr>
          </a:p>
          <a:p>
            <a:pPr indent="0" lvl="0" marL="0" rtl="0" algn="l">
              <a:spcBef>
                <a:spcPts val="360"/>
              </a:spcBef>
              <a:spcAft>
                <a:spcPts val="0"/>
              </a:spcAft>
              <a:buNone/>
            </a:pPr>
            <a:r>
              <a:t/>
            </a:r>
            <a:endParaRPr sz="2000">
              <a:solidFill>
                <a:srgbClr val="38761D"/>
              </a:solidFill>
            </a:endParaRPr>
          </a:p>
          <a:p>
            <a:pPr indent="0" lvl="0" marL="0" rtl="0" algn="l">
              <a:spcBef>
                <a:spcPts val="360"/>
              </a:spcBef>
              <a:spcAft>
                <a:spcPts val="0"/>
              </a:spcAft>
              <a:buNone/>
            </a:pPr>
            <a:r>
              <a:rPr lang="en-US" sz="2000" u="sng">
                <a:solidFill>
                  <a:schemeClr val="hlink"/>
                </a:solidFill>
                <a:hlinkClick r:id="rId3"/>
              </a:rPr>
              <a:t>https://docs.google.com/presentation/d/1h_h9lYQU7qDY-fi4tM0lxWDrG71he5djxuPmDsyO_9g/edit?usp=sharing</a:t>
            </a:r>
            <a:endParaRPr sz="2000">
              <a:solidFill>
                <a:srgbClr val="38761D"/>
              </a:solidFill>
            </a:endParaRPr>
          </a:p>
          <a:p>
            <a:pPr indent="0" lvl="0" marL="0" rtl="0" algn="l">
              <a:spcBef>
                <a:spcPts val="360"/>
              </a:spcBef>
              <a:spcAft>
                <a:spcPts val="0"/>
              </a:spcAft>
              <a:buNone/>
            </a:pPr>
            <a:r>
              <a:t/>
            </a:r>
            <a:endParaRPr sz="2000">
              <a:solidFill>
                <a:srgbClr val="38761D"/>
              </a:solidFill>
            </a:endParaRPr>
          </a:p>
          <a:p>
            <a:pPr indent="0" lvl="0" marL="0" rtl="0" algn="l">
              <a:spcBef>
                <a:spcPts val="360"/>
              </a:spcBef>
              <a:spcAft>
                <a:spcPts val="0"/>
              </a:spcAft>
              <a:buNone/>
            </a:pPr>
            <a:r>
              <a:t/>
            </a:r>
            <a:endParaRPr sz="2000">
              <a:solidFill>
                <a:srgbClr val="38761D"/>
              </a:solidFill>
            </a:endParaRPr>
          </a:p>
        </p:txBody>
      </p:sp>
      <p:sp>
        <p:nvSpPr>
          <p:cNvPr id="427" name="Google Shape;427;p50"/>
          <p:cNvSpPr txBox="1"/>
          <p:nvPr>
            <p:ph type="title"/>
          </p:nvPr>
        </p:nvSpPr>
        <p:spPr>
          <a:xfrm>
            <a:off x="228600" y="3662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Lesson Idea:  Government’s Role in the Economy</a:t>
            </a:r>
            <a:endParaRPr/>
          </a:p>
          <a:p>
            <a:pPr indent="0" lvl="0" marL="0" rtl="0" algn="ctr">
              <a:spcBef>
                <a:spcPts val="0"/>
              </a:spcBef>
              <a:spcAft>
                <a:spcPts val="0"/>
              </a:spcAft>
              <a:buNone/>
            </a:pPr>
            <a:r>
              <a:rPr lang="en-US"/>
              <a:t>“Value Line”</a:t>
            </a:r>
            <a:endParaRPr/>
          </a:p>
        </p:txBody>
      </p:sp>
      <p:sp>
        <p:nvSpPr>
          <p:cNvPr id="428" name="Google Shape;428;p50"/>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29" name="Google Shape;429;p50"/>
          <p:cNvPicPr preferRelativeResize="0"/>
          <p:nvPr/>
        </p:nvPicPr>
        <p:blipFill>
          <a:blip r:embed="rId4">
            <a:alphaModFix/>
          </a:blip>
          <a:stretch>
            <a:fillRect/>
          </a:stretch>
        </p:blipFill>
        <p:spPr>
          <a:xfrm>
            <a:off x="1894513" y="3081325"/>
            <a:ext cx="4770216" cy="3581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51"/>
          <p:cNvSpPr txBox="1"/>
          <p:nvPr>
            <p:ph idx="1" type="body"/>
          </p:nvPr>
        </p:nvSpPr>
        <p:spPr>
          <a:xfrm>
            <a:off x="557225" y="1752600"/>
            <a:ext cx="7558200" cy="609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400"/>
              <a:t>Screen Castify:  </a:t>
            </a:r>
            <a:r>
              <a:rPr lang="en-US" sz="2400" u="sng">
                <a:solidFill>
                  <a:schemeClr val="hlink"/>
                </a:solidFill>
                <a:latin typeface="Arial"/>
                <a:ea typeface="Arial"/>
                <a:cs typeface="Arial"/>
                <a:sym typeface="Arial"/>
                <a:hlinkClick r:id="rId3"/>
              </a:rPr>
              <a:t>https://www.screencastify.com/</a:t>
            </a:r>
            <a:endParaRPr sz="2400"/>
          </a:p>
          <a:p>
            <a:pPr indent="0" lvl="0" marL="0" rtl="0" algn="l">
              <a:spcBef>
                <a:spcPts val="360"/>
              </a:spcBef>
              <a:spcAft>
                <a:spcPts val="0"/>
              </a:spcAft>
              <a:buNone/>
            </a:pPr>
            <a:r>
              <a:t/>
            </a:r>
            <a:endParaRPr sz="2400"/>
          </a:p>
          <a:p>
            <a:pPr indent="0" lvl="0" marL="0" rtl="0" algn="l">
              <a:spcBef>
                <a:spcPts val="360"/>
              </a:spcBef>
              <a:spcAft>
                <a:spcPts val="0"/>
              </a:spcAft>
              <a:buNone/>
            </a:pPr>
            <a:r>
              <a:rPr lang="en-US" sz="2400"/>
              <a:t>Google “Meet”:  </a:t>
            </a:r>
            <a:r>
              <a:rPr lang="en-US" sz="2400" u="sng">
                <a:solidFill>
                  <a:schemeClr val="hlink"/>
                </a:solidFill>
                <a:latin typeface="Arial"/>
                <a:ea typeface="Arial"/>
                <a:cs typeface="Arial"/>
                <a:sym typeface="Arial"/>
                <a:hlinkClick r:id="rId4"/>
              </a:rPr>
              <a:t>https://gsuite.google.com/products/meet/</a:t>
            </a:r>
            <a:endParaRPr sz="2400"/>
          </a:p>
          <a:p>
            <a:pPr indent="0" lvl="0" marL="0" rtl="0" algn="l">
              <a:spcBef>
                <a:spcPts val="360"/>
              </a:spcBef>
              <a:spcAft>
                <a:spcPts val="0"/>
              </a:spcAft>
              <a:buNone/>
            </a:pPr>
            <a:r>
              <a:t/>
            </a:r>
            <a:endParaRPr sz="2400"/>
          </a:p>
          <a:p>
            <a:pPr indent="0" lvl="0" marL="0" rtl="0" algn="l">
              <a:spcBef>
                <a:spcPts val="360"/>
              </a:spcBef>
              <a:spcAft>
                <a:spcPts val="0"/>
              </a:spcAft>
              <a:buNone/>
            </a:pPr>
            <a:r>
              <a:rPr lang="en-US" sz="2400"/>
              <a:t>Zoom: </a:t>
            </a:r>
            <a:r>
              <a:rPr lang="en-US"/>
              <a:t> </a:t>
            </a:r>
            <a:r>
              <a:rPr lang="en-US" sz="2400" u="sng">
                <a:solidFill>
                  <a:schemeClr val="hlink"/>
                </a:solidFill>
                <a:latin typeface="Arial"/>
                <a:ea typeface="Arial"/>
                <a:cs typeface="Arial"/>
                <a:sym typeface="Arial"/>
                <a:hlinkClick r:id="rId5"/>
              </a:rPr>
              <a:t>https://zoom.us/</a:t>
            </a:r>
            <a:endParaRPr sz="2400"/>
          </a:p>
        </p:txBody>
      </p:sp>
      <p:sp>
        <p:nvSpPr>
          <p:cNvPr id="436" name="Google Shape;436;p51"/>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Remote Learning Tools</a:t>
            </a:r>
            <a:endParaRPr/>
          </a:p>
        </p:txBody>
      </p:sp>
      <p:sp>
        <p:nvSpPr>
          <p:cNvPr id="437" name="Google Shape;437;p51"/>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38" name="Google Shape;438;p51"/>
          <p:cNvPicPr preferRelativeResize="0"/>
          <p:nvPr/>
        </p:nvPicPr>
        <p:blipFill>
          <a:blip r:embed="rId6">
            <a:alphaModFix/>
          </a:blip>
          <a:stretch>
            <a:fillRect/>
          </a:stretch>
        </p:blipFill>
        <p:spPr>
          <a:xfrm>
            <a:off x="295300" y="5257800"/>
            <a:ext cx="2676525" cy="1400175"/>
          </a:xfrm>
          <a:prstGeom prst="rect">
            <a:avLst/>
          </a:prstGeom>
          <a:noFill/>
          <a:ln>
            <a:noFill/>
          </a:ln>
        </p:spPr>
      </p:pic>
      <p:pic>
        <p:nvPicPr>
          <p:cNvPr id="439" name="Google Shape;439;p51"/>
          <p:cNvPicPr preferRelativeResize="0"/>
          <p:nvPr/>
        </p:nvPicPr>
        <p:blipFill>
          <a:blip r:embed="rId7">
            <a:alphaModFix/>
          </a:blip>
          <a:stretch>
            <a:fillRect/>
          </a:stretch>
        </p:blipFill>
        <p:spPr>
          <a:xfrm>
            <a:off x="3414750" y="5257800"/>
            <a:ext cx="2857500" cy="1600200"/>
          </a:xfrm>
          <a:prstGeom prst="rect">
            <a:avLst/>
          </a:prstGeom>
          <a:noFill/>
          <a:ln>
            <a:noFill/>
          </a:ln>
        </p:spPr>
      </p:pic>
      <p:pic>
        <p:nvPicPr>
          <p:cNvPr id="440" name="Google Shape;440;p51"/>
          <p:cNvPicPr preferRelativeResize="0"/>
          <p:nvPr/>
        </p:nvPicPr>
        <p:blipFill>
          <a:blip r:embed="rId8">
            <a:alphaModFix/>
          </a:blip>
          <a:stretch>
            <a:fillRect/>
          </a:stretch>
        </p:blipFill>
        <p:spPr>
          <a:xfrm>
            <a:off x="6293088" y="4929600"/>
            <a:ext cx="2425225" cy="875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52"/>
          <p:cNvSpPr txBox="1"/>
          <p:nvPr>
            <p:ph idx="1" type="body"/>
          </p:nvPr>
        </p:nvSpPr>
        <p:spPr>
          <a:xfrm>
            <a:off x="694175" y="1499100"/>
            <a:ext cx="7421100" cy="39111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3000"/>
              <a:t>b.socrative.com</a:t>
            </a:r>
            <a:endParaRPr sz="3000"/>
          </a:p>
          <a:p>
            <a:pPr indent="0" lvl="0" marL="0" rtl="0" algn="l">
              <a:spcBef>
                <a:spcPts val="360"/>
              </a:spcBef>
              <a:spcAft>
                <a:spcPts val="0"/>
              </a:spcAft>
              <a:buNone/>
            </a:pPr>
            <a:r>
              <a:t/>
            </a:r>
            <a:endParaRPr sz="3000"/>
          </a:p>
          <a:p>
            <a:pPr indent="0" lvl="0" marL="0" rtl="0" algn="l">
              <a:spcBef>
                <a:spcPts val="360"/>
              </a:spcBef>
              <a:spcAft>
                <a:spcPts val="0"/>
              </a:spcAft>
              <a:buNone/>
            </a:pPr>
            <a:r>
              <a:rPr lang="en-US" sz="3000"/>
              <a:t>Room Name:   Opderbeck</a:t>
            </a:r>
            <a:endParaRPr sz="3000"/>
          </a:p>
        </p:txBody>
      </p:sp>
      <p:sp>
        <p:nvSpPr>
          <p:cNvPr id="447" name="Google Shape;447;p52"/>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Formative Assessment Option</a:t>
            </a:r>
            <a:endParaRPr/>
          </a:p>
        </p:txBody>
      </p:sp>
      <p:sp>
        <p:nvSpPr>
          <p:cNvPr id="448" name="Google Shape;448;p52"/>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49" name="Google Shape;449;p52"/>
          <p:cNvPicPr preferRelativeResize="0"/>
          <p:nvPr/>
        </p:nvPicPr>
        <p:blipFill>
          <a:blip r:embed="rId3">
            <a:alphaModFix/>
          </a:blip>
          <a:stretch>
            <a:fillRect/>
          </a:stretch>
        </p:blipFill>
        <p:spPr>
          <a:xfrm>
            <a:off x="1966325" y="3814925"/>
            <a:ext cx="4876800" cy="2381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53"/>
          <p:cNvSpPr txBox="1"/>
          <p:nvPr>
            <p:ph idx="1" type="body"/>
          </p:nvPr>
        </p:nvSpPr>
        <p:spPr>
          <a:xfrm>
            <a:off x="308400" y="1384475"/>
            <a:ext cx="8527200" cy="4584000"/>
          </a:xfrm>
          <a:prstGeom prst="rect">
            <a:avLst/>
          </a:prstGeom>
        </p:spPr>
        <p:txBody>
          <a:bodyPr anchorCtr="0" anchor="t" bIns="91425" lIns="91425" spcFirstLastPara="1" rIns="91425" wrap="square" tIns="91425">
            <a:noAutofit/>
          </a:bodyPr>
          <a:lstStyle/>
          <a:p>
            <a:pPr indent="-228600" lvl="0" marL="342900" rtl="0" algn="ctr">
              <a:spcBef>
                <a:spcPts val="360"/>
              </a:spcBef>
              <a:spcAft>
                <a:spcPts val="0"/>
              </a:spcAft>
              <a:buNone/>
            </a:pPr>
            <a:r>
              <a:rPr lang="en-US" sz="3000">
                <a:solidFill>
                  <a:srgbClr val="000000"/>
                </a:solidFill>
              </a:rPr>
              <a:t>Ted Opderbeck</a:t>
            </a:r>
            <a:endParaRPr sz="3000">
              <a:solidFill>
                <a:srgbClr val="000000"/>
              </a:solidFill>
            </a:endParaRPr>
          </a:p>
          <a:p>
            <a:pPr indent="-228600" lvl="0" marL="342900" rtl="0" algn="ctr">
              <a:spcBef>
                <a:spcPts val="360"/>
              </a:spcBef>
              <a:spcAft>
                <a:spcPts val="0"/>
              </a:spcAft>
              <a:buNone/>
            </a:pPr>
            <a:r>
              <a:rPr lang="en-US" sz="3000">
                <a:solidFill>
                  <a:srgbClr val="000000"/>
                </a:solidFill>
              </a:rPr>
              <a:t>Waldwick High School, Waldwick, NJ</a:t>
            </a:r>
            <a:endParaRPr sz="3000">
              <a:solidFill>
                <a:srgbClr val="000000"/>
              </a:solidFill>
            </a:endParaRPr>
          </a:p>
          <a:p>
            <a:pPr indent="-228600" lvl="0" marL="342900" rtl="0" algn="ctr">
              <a:spcBef>
                <a:spcPts val="360"/>
              </a:spcBef>
              <a:spcAft>
                <a:spcPts val="0"/>
              </a:spcAft>
              <a:buNone/>
            </a:pPr>
            <a:r>
              <a:t/>
            </a:r>
            <a:endParaRPr sz="3000">
              <a:solidFill>
                <a:srgbClr val="000000"/>
              </a:solidFill>
            </a:endParaRPr>
          </a:p>
          <a:p>
            <a:pPr indent="-228600" lvl="0" marL="342900" rtl="0" algn="ctr">
              <a:spcBef>
                <a:spcPts val="360"/>
              </a:spcBef>
              <a:spcAft>
                <a:spcPts val="0"/>
              </a:spcAft>
              <a:buNone/>
            </a:pPr>
            <a:r>
              <a:rPr lang="en-US" sz="3000">
                <a:solidFill>
                  <a:srgbClr val="000000"/>
                </a:solidFill>
              </a:rPr>
              <a:t>Email:  </a:t>
            </a:r>
            <a:r>
              <a:rPr lang="en-US" sz="3000" u="sng">
                <a:solidFill>
                  <a:schemeClr val="hlink"/>
                </a:solidFill>
                <a:hlinkClick r:id="rId3"/>
              </a:rPr>
              <a:t>opderbeckt@waldwickschools.org</a:t>
            </a:r>
            <a:endParaRPr sz="3000">
              <a:solidFill>
                <a:srgbClr val="000000"/>
              </a:solidFill>
            </a:endParaRPr>
          </a:p>
          <a:p>
            <a:pPr indent="-228600" lvl="0" marL="342900" rtl="0" algn="l">
              <a:spcBef>
                <a:spcPts val="360"/>
              </a:spcBef>
              <a:spcAft>
                <a:spcPts val="0"/>
              </a:spcAft>
              <a:buNone/>
            </a:pPr>
            <a:r>
              <a:t/>
            </a:r>
            <a:endParaRPr sz="2400">
              <a:solidFill>
                <a:srgbClr val="000000"/>
              </a:solidFill>
            </a:endParaRPr>
          </a:p>
        </p:txBody>
      </p:sp>
      <p:sp>
        <p:nvSpPr>
          <p:cNvPr id="456" name="Google Shape;456;p5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Contact Information</a:t>
            </a:r>
            <a:endParaRPr/>
          </a:p>
        </p:txBody>
      </p:sp>
      <p:sp>
        <p:nvSpPr>
          <p:cNvPr id="457" name="Google Shape;457;p5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58" name="Google Shape;458;p53"/>
          <p:cNvPicPr preferRelativeResize="0"/>
          <p:nvPr/>
        </p:nvPicPr>
        <p:blipFill>
          <a:blip r:embed="rId4">
            <a:alphaModFix/>
          </a:blip>
          <a:stretch>
            <a:fillRect/>
          </a:stretch>
        </p:blipFill>
        <p:spPr>
          <a:xfrm>
            <a:off x="3134325" y="3817950"/>
            <a:ext cx="3707300" cy="276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3"/>
          <p:cNvSpPr txBox="1"/>
          <p:nvPr>
            <p:ph idx="1" type="body"/>
          </p:nvPr>
        </p:nvSpPr>
        <p:spPr>
          <a:xfrm>
            <a:off x="457200" y="1426200"/>
            <a:ext cx="5909700" cy="36576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sz="2200">
                <a:solidFill>
                  <a:srgbClr val="274E13"/>
                </a:solidFill>
              </a:rPr>
              <a:t>Which of the following nations has the highest top progressive income tax rate at 57%?</a:t>
            </a:r>
            <a:endParaRPr sz="2200">
              <a:solidFill>
                <a:srgbClr val="274E13"/>
              </a:solidFill>
            </a:endParaRPr>
          </a:p>
          <a:p>
            <a:pPr indent="0" lvl="0" marL="0" rtl="0" algn="l">
              <a:spcBef>
                <a:spcPts val="360"/>
              </a:spcBef>
              <a:spcAft>
                <a:spcPts val="0"/>
              </a:spcAft>
              <a:buNone/>
            </a:pPr>
            <a:r>
              <a:t/>
            </a:r>
            <a:endParaRPr sz="2200">
              <a:solidFill>
                <a:srgbClr val="274E13"/>
              </a:solidFill>
            </a:endParaRPr>
          </a:p>
          <a:p>
            <a:pPr indent="-368300" lvl="0" marL="457200" rtl="0" algn="l">
              <a:spcBef>
                <a:spcPts val="360"/>
              </a:spcBef>
              <a:spcAft>
                <a:spcPts val="0"/>
              </a:spcAft>
              <a:buClr>
                <a:srgbClr val="274E13"/>
              </a:buClr>
              <a:buSzPts val="2200"/>
              <a:buAutoNum type="alphaUcPeriod"/>
            </a:pPr>
            <a:r>
              <a:rPr lang="en-US" sz="2200">
                <a:solidFill>
                  <a:srgbClr val="274E13"/>
                </a:solidFill>
              </a:rPr>
              <a:t>Canada</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Sweden</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Denmark</a:t>
            </a:r>
            <a:endParaRPr sz="2200">
              <a:solidFill>
                <a:srgbClr val="274E13"/>
              </a:solidFill>
            </a:endParaRPr>
          </a:p>
          <a:p>
            <a:pPr indent="-368300" lvl="0" marL="457200" rtl="0" algn="l">
              <a:spcBef>
                <a:spcPts val="0"/>
              </a:spcBef>
              <a:spcAft>
                <a:spcPts val="0"/>
              </a:spcAft>
              <a:buClr>
                <a:srgbClr val="274E13"/>
              </a:buClr>
              <a:buSzPts val="2200"/>
              <a:buAutoNum type="alphaUcPeriod"/>
            </a:pPr>
            <a:r>
              <a:rPr lang="en-US" sz="2200">
                <a:solidFill>
                  <a:srgbClr val="274E13"/>
                </a:solidFill>
              </a:rPr>
              <a:t>Norway</a:t>
            </a:r>
            <a:endParaRPr sz="2200">
              <a:solidFill>
                <a:srgbClr val="274E13"/>
              </a:solidFill>
            </a:endParaRPr>
          </a:p>
          <a:p>
            <a:pPr indent="0" lvl="0" marL="0" rtl="0" algn="l">
              <a:spcBef>
                <a:spcPts val="360"/>
              </a:spcBef>
              <a:spcAft>
                <a:spcPts val="0"/>
              </a:spcAft>
              <a:buNone/>
            </a:pPr>
            <a:r>
              <a:t/>
            </a:r>
            <a:endParaRPr sz="2200">
              <a:solidFill>
                <a:srgbClr val="274E13"/>
              </a:solidFill>
            </a:endParaRPr>
          </a:p>
          <a:p>
            <a:pPr indent="0" lvl="0" marL="0" rtl="0" algn="l">
              <a:spcBef>
                <a:spcPts val="360"/>
              </a:spcBef>
              <a:spcAft>
                <a:spcPts val="0"/>
              </a:spcAft>
              <a:buNone/>
            </a:pPr>
            <a:r>
              <a:rPr lang="en-US" sz="2200">
                <a:solidFill>
                  <a:srgbClr val="274E13"/>
                </a:solidFill>
              </a:rPr>
              <a:t>*Note: Students are in teams for one week intervals.  Each day I project a question such as the one above related to our task at hand.  They huddle and provide an answer.  At week’s end the group with the most correct answers wins.</a:t>
            </a:r>
            <a:endParaRPr sz="2200">
              <a:solidFill>
                <a:srgbClr val="274E13"/>
              </a:solidFill>
            </a:endParaRPr>
          </a:p>
        </p:txBody>
      </p:sp>
      <p:sp>
        <p:nvSpPr>
          <p:cNvPr id="109" name="Google Shape;109;p13"/>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Question of the Day Activity</a:t>
            </a:r>
            <a:endParaRPr/>
          </a:p>
        </p:txBody>
      </p:sp>
      <p:sp>
        <p:nvSpPr>
          <p:cNvPr id="110" name="Google Shape;110;p13"/>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1" name="Google Shape;111;p13"/>
          <p:cNvPicPr preferRelativeResize="0"/>
          <p:nvPr/>
        </p:nvPicPr>
        <p:blipFill>
          <a:blip r:embed="rId3">
            <a:alphaModFix/>
          </a:blip>
          <a:stretch>
            <a:fillRect/>
          </a:stretch>
        </p:blipFill>
        <p:spPr>
          <a:xfrm>
            <a:off x="5542275" y="2283025"/>
            <a:ext cx="2915925" cy="1943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4"/>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9" name="Google Shape;119;p14"/>
          <p:cNvPicPr preferRelativeResize="0"/>
          <p:nvPr/>
        </p:nvPicPr>
        <p:blipFill>
          <a:blip r:embed="rId3">
            <a:alphaModFix/>
          </a:blip>
          <a:stretch>
            <a:fillRect/>
          </a:stretch>
        </p:blipFill>
        <p:spPr>
          <a:xfrm>
            <a:off x="910200" y="1219200"/>
            <a:ext cx="6951578" cy="4953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5"/>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7" name="Google Shape;127;p15"/>
          <p:cNvPicPr preferRelativeResize="0"/>
          <p:nvPr/>
        </p:nvPicPr>
        <p:blipFill>
          <a:blip r:embed="rId3">
            <a:alphaModFix/>
          </a:blip>
          <a:stretch>
            <a:fillRect/>
          </a:stretch>
        </p:blipFill>
        <p:spPr>
          <a:xfrm>
            <a:off x="1070800" y="2015725"/>
            <a:ext cx="7002400" cy="3421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6"/>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Bonus Question</a:t>
            </a:r>
            <a:endParaRPr/>
          </a:p>
        </p:txBody>
      </p:sp>
      <p:sp>
        <p:nvSpPr>
          <p:cNvPr id="134" name="Google Shape;134;p1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5" name="Google Shape;135;p16"/>
          <p:cNvSpPr txBox="1"/>
          <p:nvPr/>
        </p:nvSpPr>
        <p:spPr>
          <a:xfrm>
            <a:off x="517800" y="1524950"/>
            <a:ext cx="6092100" cy="42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Of the following, which nation has a 0% income tax?</a:t>
            </a:r>
            <a:endParaRPr sz="2200"/>
          </a:p>
          <a:p>
            <a:pPr indent="0" lvl="0" marL="0" rtl="0" algn="l">
              <a:spcBef>
                <a:spcPts val="0"/>
              </a:spcBef>
              <a:spcAft>
                <a:spcPts val="0"/>
              </a:spcAft>
              <a:buNone/>
            </a:pPr>
            <a:r>
              <a:t/>
            </a:r>
            <a:endParaRPr sz="2200"/>
          </a:p>
          <a:p>
            <a:pPr indent="-368300" lvl="0" marL="457200" rtl="0" algn="l">
              <a:spcBef>
                <a:spcPts val="0"/>
              </a:spcBef>
              <a:spcAft>
                <a:spcPts val="0"/>
              </a:spcAft>
              <a:buSzPts val="2200"/>
              <a:buAutoNum type="alphaUcPeriod"/>
            </a:pPr>
            <a:r>
              <a:rPr lang="en-US" sz="2200"/>
              <a:t>Mongolia</a:t>
            </a:r>
            <a:endParaRPr sz="2200"/>
          </a:p>
          <a:p>
            <a:pPr indent="-368300" lvl="0" marL="457200" rtl="0" algn="l">
              <a:spcBef>
                <a:spcPts val="0"/>
              </a:spcBef>
              <a:spcAft>
                <a:spcPts val="0"/>
              </a:spcAft>
              <a:buSzPts val="2200"/>
              <a:buAutoNum type="alphaUcPeriod"/>
            </a:pPr>
            <a:r>
              <a:rPr lang="en-US" sz="2200"/>
              <a:t>Guatemala</a:t>
            </a:r>
            <a:endParaRPr sz="2200"/>
          </a:p>
          <a:p>
            <a:pPr indent="-368300" lvl="0" marL="457200" rtl="0" algn="l">
              <a:spcBef>
                <a:spcPts val="0"/>
              </a:spcBef>
              <a:spcAft>
                <a:spcPts val="0"/>
              </a:spcAft>
              <a:buSzPts val="2200"/>
              <a:buAutoNum type="alphaUcPeriod"/>
            </a:pPr>
            <a:r>
              <a:rPr lang="en-US" sz="2200"/>
              <a:t>Macau</a:t>
            </a:r>
            <a:endParaRPr sz="2200"/>
          </a:p>
          <a:p>
            <a:pPr indent="-368300" lvl="0" marL="457200" rtl="0" algn="l">
              <a:spcBef>
                <a:spcPts val="0"/>
              </a:spcBef>
              <a:spcAft>
                <a:spcPts val="0"/>
              </a:spcAft>
              <a:buSzPts val="2200"/>
              <a:buAutoNum type="alphaUcPeriod"/>
            </a:pPr>
            <a:r>
              <a:rPr lang="en-US" sz="2200"/>
              <a:t>Bahamas</a:t>
            </a:r>
            <a:endParaRPr sz="2200"/>
          </a:p>
        </p:txBody>
      </p:sp>
      <p:pic>
        <p:nvPicPr>
          <p:cNvPr id="136" name="Google Shape;136;p16"/>
          <p:cNvPicPr preferRelativeResize="0"/>
          <p:nvPr/>
        </p:nvPicPr>
        <p:blipFill>
          <a:blip r:embed="rId3">
            <a:alphaModFix/>
          </a:blip>
          <a:stretch>
            <a:fillRect/>
          </a:stretch>
        </p:blipFill>
        <p:spPr>
          <a:xfrm>
            <a:off x="3198629" y="3127897"/>
            <a:ext cx="5488175" cy="22492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17"/>
          <p:cNvSpPr txBox="1"/>
          <p:nvPr>
            <p:ph type="title"/>
          </p:nvPr>
        </p:nvSpPr>
        <p:spPr>
          <a:xfrm>
            <a:off x="457200" y="609600"/>
            <a:ext cx="82296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4" name="Google Shape;144;p17"/>
          <p:cNvPicPr preferRelativeResize="0"/>
          <p:nvPr/>
        </p:nvPicPr>
        <p:blipFill>
          <a:blip r:embed="rId3">
            <a:alphaModFix/>
          </a:blip>
          <a:stretch>
            <a:fillRect/>
          </a:stretch>
        </p:blipFill>
        <p:spPr>
          <a:xfrm>
            <a:off x="815475" y="1219200"/>
            <a:ext cx="7325375" cy="487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AE1673-0482-46AB-BA49-2B9CCB09CF9A}"/>
</file>

<file path=customXml/itemProps2.xml><?xml version="1.0" encoding="utf-8"?>
<ds:datastoreItem xmlns:ds="http://schemas.openxmlformats.org/officeDocument/2006/customXml" ds:itemID="{DF7D07C9-11C8-4B63-AA1B-F1FD97C2E9E5}"/>
</file>

<file path=customXml/itemProps3.xml><?xml version="1.0" encoding="utf-8"?>
<ds:datastoreItem xmlns:ds="http://schemas.openxmlformats.org/officeDocument/2006/customXml" ds:itemID="{095EDF18-57C5-4D5C-AD1D-76380AF570A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