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  <p:sldMasterId id="2147483682" r:id="rId5"/>
  </p:sldMasterIdLst>
  <p:notesMasterIdLst>
    <p:notesMasterId r:id="rId28"/>
  </p:notesMasterIdLst>
  <p:handoutMasterIdLst>
    <p:handoutMasterId r:id="rId29"/>
  </p:handoutMasterIdLst>
  <p:sldIdLst>
    <p:sldId id="256" r:id="rId6"/>
    <p:sldId id="314" r:id="rId7"/>
    <p:sldId id="265" r:id="rId8"/>
    <p:sldId id="297" r:id="rId9"/>
    <p:sldId id="298" r:id="rId10"/>
    <p:sldId id="303" r:id="rId11"/>
    <p:sldId id="305" r:id="rId12"/>
    <p:sldId id="313" r:id="rId13"/>
    <p:sldId id="293" r:id="rId14"/>
    <p:sldId id="316" r:id="rId15"/>
    <p:sldId id="294" r:id="rId16"/>
    <p:sldId id="315" r:id="rId17"/>
    <p:sldId id="317" r:id="rId18"/>
    <p:sldId id="331" r:id="rId19"/>
    <p:sldId id="330" r:id="rId20"/>
    <p:sldId id="332" r:id="rId21"/>
    <p:sldId id="329" r:id="rId22"/>
    <p:sldId id="337" r:id="rId23"/>
    <p:sldId id="336" r:id="rId24"/>
    <p:sldId id="335" r:id="rId25"/>
    <p:sldId id="290" r:id="rId26"/>
    <p:sldId id="338" r:id="rId27"/>
  </p:sldIdLst>
  <p:sldSz cx="9144000" cy="6858000" type="screen4x3"/>
  <p:notesSz cx="6954838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19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evy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602"/>
    <a:srgbClr val="004A80"/>
    <a:srgbClr val="79AC43"/>
    <a:srgbClr val="1578BC"/>
    <a:srgbClr val="FFFF66"/>
    <a:srgbClr val="CC66FF"/>
    <a:srgbClr val="CCFFCC"/>
    <a:srgbClr val="CCFF99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84502" autoAdjust="0"/>
  </p:normalViewPr>
  <p:slideViewPr>
    <p:cSldViewPr>
      <p:cViewPr varScale="1">
        <p:scale>
          <a:sx n="79" d="100"/>
          <a:sy n="79" d="100"/>
        </p:scale>
        <p:origin x="9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2008"/>
    </p:cViewPr>
  </p:outlineViewPr>
  <p:notesTextViewPr>
    <p:cViewPr>
      <p:scale>
        <a:sx n="130" d="100"/>
        <a:sy n="13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72" y="642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13763" cy="465455"/>
          </a:xfrm>
          <a:prstGeom prst="rect">
            <a:avLst/>
          </a:prstGeom>
        </p:spPr>
        <p:txBody>
          <a:bodyPr vert="horz" lIns="91660" tIns="45830" rIns="91660" bIns="45830" rtlCol="0"/>
          <a:lstStyle>
            <a:lvl1pPr algn="l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71" y="0"/>
            <a:ext cx="3013763" cy="465455"/>
          </a:xfrm>
          <a:prstGeom prst="rect">
            <a:avLst/>
          </a:prstGeom>
        </p:spPr>
        <p:txBody>
          <a:bodyPr vert="horz" wrap="square" lIns="91660" tIns="45830" rIns="91660" bIns="4583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E5B415-68C8-4A58-B2FB-027E28498B27}" type="datetime1">
              <a:rPr lang="en-US"/>
              <a:pPr/>
              <a:t>7/15/2019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2033"/>
            <a:ext cx="3013763" cy="465455"/>
          </a:xfrm>
          <a:prstGeom prst="rect">
            <a:avLst/>
          </a:prstGeom>
        </p:spPr>
        <p:txBody>
          <a:bodyPr vert="horz" lIns="91660" tIns="45830" rIns="91660" bIns="45830" rtlCol="0" anchor="b"/>
          <a:lstStyle>
            <a:lvl1pPr algn="l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71" y="8842033"/>
            <a:ext cx="3013763" cy="465455"/>
          </a:xfrm>
          <a:prstGeom prst="rect">
            <a:avLst/>
          </a:prstGeom>
        </p:spPr>
        <p:txBody>
          <a:bodyPr vert="horz" wrap="square" lIns="91660" tIns="45830" rIns="91660" bIns="4583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EE3D93-84EA-4E8B-BF2A-F31F2C855D6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5147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60" tIns="45830" rIns="91660" bIns="4583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41078" y="0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60" tIns="45830" rIns="91660" bIns="4583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6913"/>
            <a:ext cx="4657725" cy="3494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312" y="4421827"/>
            <a:ext cx="5100215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60" tIns="45830" rIns="91660" bIns="458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43645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60" tIns="45830" rIns="91660" bIns="4583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1078" y="8843645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60" tIns="45830" rIns="91660" bIns="4583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31D1C9-99ED-4BAE-B0EB-0468EAB0416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197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1D1C9-99ED-4BAE-B0EB-0468EAB0416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4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990600" y="2286000"/>
            <a:ext cx="71628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990600" y="3657600"/>
            <a:ext cx="71628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8699" y="2548219"/>
            <a:ext cx="7086600" cy="841375"/>
          </a:xfrm>
          <a:prstGeom prst="rect">
            <a:avLst/>
          </a:prstGeom>
        </p:spPr>
        <p:txBody>
          <a:bodyPr/>
          <a:lstStyle>
            <a:lvl1pPr algn="ctr">
              <a:defRPr b="1" baseline="0">
                <a:solidFill>
                  <a:srgbClr val="004A80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/>
              <a:t>Webinar Title</a:t>
            </a:r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28699" y="3930196"/>
            <a:ext cx="708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Date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Presenter: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38553"/>
            <a:ext cx="3124200" cy="11709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www.councilforeconed.org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9695-8517-4318-9952-3DDF4D4F8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4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www.councilforeconed.org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9695-8517-4318-9952-3DDF4D4F8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38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www.councilforeconed.org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9695-8517-4318-9952-3DDF4D4F8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03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www.councilforeconed.org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9695-8517-4318-9952-3DDF4D4F8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51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www.councilforeconed.org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9695-8517-4318-9952-3DDF4D4F8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02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www.councilforeconed.org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9695-8517-4318-9952-3DDF4D4F8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35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www.councilforeconed.org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9695-8517-4318-9952-3DDF4D4F8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85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www.councilforeconed.org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9695-8517-4318-9952-3DDF4D4F8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72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www.councilforeconed.org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9695-8517-4318-9952-3DDF4D4F8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1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752600"/>
            <a:ext cx="7086600" cy="3657600"/>
          </a:xfrm>
          <a:prstGeom prst="rect">
            <a:avLst/>
          </a:prstGeom>
        </p:spPr>
        <p:txBody>
          <a:bodyPr lIns="91440" rIns="91440"/>
          <a:lstStyle>
            <a:lvl1pPr>
              <a:buFont typeface="Arial"/>
              <a:buChar char="•"/>
              <a:defRPr sz="1800">
                <a:solidFill>
                  <a:srgbClr val="6EA92C"/>
                </a:solidFill>
                <a:latin typeface="Gill Sans"/>
                <a:cs typeface="Gill Sans"/>
              </a:defRPr>
            </a:lvl1pPr>
            <a:lvl2pPr marL="0" indent="-365760" algn="l">
              <a:buClr>
                <a:srgbClr val="004A80"/>
              </a:buClr>
              <a:buFont typeface="BankGothic Md BT"/>
              <a:buChar char="»"/>
              <a:defRPr sz="1800">
                <a:solidFill>
                  <a:srgbClr val="004A80"/>
                </a:solidFill>
                <a:latin typeface="Gill Sans"/>
                <a:cs typeface="Gill Sans"/>
              </a:defRPr>
            </a:lvl2pPr>
            <a:lvl3pPr>
              <a:defRPr>
                <a:solidFill>
                  <a:srgbClr val="6EA92C"/>
                </a:solidFill>
                <a:latin typeface="Gill Sans"/>
                <a:cs typeface="Gill Sans"/>
              </a:defRPr>
            </a:lvl3pPr>
            <a:lvl4pPr>
              <a:defRPr>
                <a:solidFill>
                  <a:srgbClr val="6EA92C"/>
                </a:solidFill>
                <a:latin typeface="Gill Sans"/>
                <a:cs typeface="Gill Sans"/>
              </a:defRPr>
            </a:lvl4pPr>
            <a:lvl5pPr>
              <a:defRPr>
                <a:solidFill>
                  <a:srgbClr val="6EA92C"/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vert="horz" anchor="t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755945" y="6324600"/>
            <a:ext cx="7896131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6553200" y="6477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36A2A04-44CB-4FD5-A22C-EC7DA5CF840D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81217"/>
            <a:ext cx="1905000" cy="7139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www.councilforeconed.org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921177-3047-4604-B14F-505EA243D6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49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opoly Cards w/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38600" cy="598487"/>
          </a:xfrm>
          <a:prstGeom prst="rect">
            <a:avLst/>
          </a:prstGeom>
          <a:solidFill>
            <a:srgbClr val="215BAE"/>
          </a:solidFill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ill Sans"/>
                <a:cs typeface="Gill Sans"/>
              </a:defRPr>
            </a:lvl1pPr>
            <a:lvl2pPr>
              <a:defRPr sz="1800">
                <a:latin typeface="Gill Sans"/>
                <a:cs typeface="Gill Sans"/>
              </a:defRPr>
            </a:lvl2pPr>
            <a:lvl3pPr>
              <a:defRPr sz="1600">
                <a:latin typeface="Gill Sans"/>
                <a:cs typeface="Gill Sans"/>
              </a:defRPr>
            </a:lvl3pPr>
            <a:lvl4pPr>
              <a:defRPr sz="1400">
                <a:latin typeface="Gill Sans"/>
                <a:cs typeface="Gill Sans"/>
              </a:defRPr>
            </a:lvl4pPr>
            <a:lvl5pPr>
              <a:defRPr sz="1200">
                <a:latin typeface="Gill Sans"/>
                <a:cs typeface="Gill 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ill Sans"/>
                <a:cs typeface="Gill Sans"/>
              </a:defRPr>
            </a:lvl1pPr>
            <a:lvl2pPr>
              <a:defRPr sz="1800">
                <a:latin typeface="Gill Sans"/>
                <a:cs typeface="Gill Sans"/>
              </a:defRPr>
            </a:lvl2pPr>
            <a:lvl3pPr>
              <a:defRPr sz="1600">
                <a:latin typeface="Gill Sans"/>
                <a:cs typeface="Gill Sans"/>
              </a:defRPr>
            </a:lvl3pPr>
            <a:lvl4pPr>
              <a:defRPr sz="1400">
                <a:latin typeface="Gill Sans"/>
                <a:cs typeface="Gill Sans"/>
              </a:defRPr>
            </a:lvl4pPr>
            <a:lvl5pPr>
              <a:defRPr sz="1200">
                <a:latin typeface="Gill Sans"/>
                <a:cs typeface="Gill 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524000"/>
            <a:ext cx="4038600" cy="598487"/>
          </a:xfrm>
          <a:prstGeom prst="rect">
            <a:avLst/>
          </a:prstGeom>
          <a:solidFill>
            <a:srgbClr val="215BAE"/>
          </a:solidFill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vert="horz" anchor="t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36A2A04-44CB-4FD5-A22C-EC7DA5CF840D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62" y="609600"/>
            <a:ext cx="2200275" cy="533400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55945" y="6324600"/>
            <a:ext cx="7896131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opoly Cards w/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57200" y="2438400"/>
            <a:ext cx="4038600" cy="3657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457200" y="1828800"/>
            <a:ext cx="4038600" cy="609600"/>
          </a:xfrm>
          <a:prstGeom prst="rect">
            <a:avLst/>
          </a:prstGeom>
          <a:solidFill>
            <a:srgbClr val="6EA9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11" name="Line 7"/>
          <p:cNvSpPr>
            <a:spLocks noChangeShapeType="1"/>
          </p:cNvSpPr>
          <p:nvPr userDrawn="1"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4648200" y="1828800"/>
            <a:ext cx="4038600" cy="609600"/>
          </a:xfrm>
          <a:prstGeom prst="rect">
            <a:avLst/>
          </a:prstGeom>
          <a:solidFill>
            <a:srgbClr val="6EA9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648200" y="2438400"/>
            <a:ext cx="4038600" cy="3657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39913"/>
            <a:ext cx="4038600" cy="5984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6576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ill Sans"/>
                <a:cs typeface="Gill Sans"/>
              </a:defRPr>
            </a:lvl1pPr>
            <a:lvl2pPr>
              <a:defRPr sz="1800">
                <a:latin typeface="Gill Sans"/>
                <a:cs typeface="Gill Sans"/>
              </a:defRPr>
            </a:lvl2pPr>
            <a:lvl3pPr>
              <a:defRPr sz="1600">
                <a:latin typeface="Gill Sans"/>
                <a:cs typeface="Gill Sans"/>
              </a:defRPr>
            </a:lvl3pPr>
            <a:lvl4pPr>
              <a:defRPr sz="1400">
                <a:latin typeface="Gill Sans"/>
                <a:cs typeface="Gill Sans"/>
              </a:defRPr>
            </a:lvl4pPr>
            <a:lvl5pPr>
              <a:defRPr sz="1200">
                <a:latin typeface="Gill Sans"/>
                <a:cs typeface="Gill 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438400"/>
            <a:ext cx="4041775" cy="36576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ill Sans"/>
                <a:cs typeface="Gill Sans"/>
              </a:defRPr>
            </a:lvl1pPr>
            <a:lvl2pPr>
              <a:defRPr sz="1800">
                <a:latin typeface="Gill Sans"/>
                <a:cs typeface="Gill Sans"/>
              </a:defRPr>
            </a:lvl2pPr>
            <a:lvl3pPr>
              <a:defRPr sz="1600">
                <a:latin typeface="Gill Sans"/>
                <a:cs typeface="Gill Sans"/>
              </a:defRPr>
            </a:lvl3pPr>
            <a:lvl4pPr>
              <a:defRPr sz="1400">
                <a:latin typeface="Gill Sans"/>
                <a:cs typeface="Gill Sans"/>
              </a:defRPr>
            </a:lvl4pPr>
            <a:lvl5pPr>
              <a:defRPr sz="1200">
                <a:latin typeface="Gill Sans"/>
                <a:cs typeface="Gill 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828800"/>
            <a:ext cx="4038600" cy="5984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vert="horz" anchor="t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295400"/>
            <a:ext cx="8229600" cy="4572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chemeClr val="tx1"/>
                </a:solidFill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FEBA4D8-2E47-4345-BA21-5CD61A5A0BBD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62" y="609600"/>
            <a:ext cx="2200275" cy="533400"/>
          </a:xfrm>
          <a:prstGeom prst="rect">
            <a:avLst/>
          </a:prstGeom>
        </p:spPr>
      </p:pic>
      <p:sp>
        <p:nvSpPr>
          <p:cNvPr id="1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755945" y="6324600"/>
            <a:ext cx="7896131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2133600"/>
            <a:ext cx="7429500" cy="3733800"/>
          </a:xfrm>
          <a:prstGeom prst="rect">
            <a:avLst/>
          </a:prstGeom>
        </p:spPr>
        <p:txBody>
          <a:bodyPr lIns="91440" rIns="91440"/>
          <a:lstStyle>
            <a:lvl1pPr>
              <a:buFont typeface="Arial"/>
              <a:buNone/>
              <a:defRPr sz="2400">
                <a:solidFill>
                  <a:srgbClr val="6EA92C"/>
                </a:solidFill>
                <a:latin typeface="Gill Sans"/>
                <a:cs typeface="Gill Sans"/>
              </a:defRPr>
            </a:lvl1pPr>
            <a:lvl2pPr marL="182880" indent="-374904" algn="l">
              <a:buClr>
                <a:srgbClr val="004A80"/>
              </a:buClr>
              <a:buFont typeface="BankGothic Md BT"/>
              <a:buChar char="»"/>
              <a:defRPr sz="2400">
                <a:solidFill>
                  <a:srgbClr val="004A80"/>
                </a:solidFill>
                <a:latin typeface="Gill Sans"/>
                <a:cs typeface="Gill Sans"/>
              </a:defRPr>
            </a:lvl2pPr>
            <a:lvl3pPr>
              <a:defRPr>
                <a:solidFill>
                  <a:srgbClr val="6EA92C"/>
                </a:solidFill>
                <a:latin typeface="Gill Sans"/>
                <a:cs typeface="Gill Sans"/>
              </a:defRPr>
            </a:lvl3pPr>
            <a:lvl4pPr>
              <a:defRPr>
                <a:solidFill>
                  <a:srgbClr val="6EA92C"/>
                </a:solidFill>
                <a:latin typeface="Gill Sans"/>
                <a:cs typeface="Gill Sans"/>
              </a:defRPr>
            </a:lvl4pPr>
            <a:lvl5pPr>
              <a:defRPr>
                <a:solidFill>
                  <a:srgbClr val="6EA92C"/>
                </a:solidFill>
                <a:latin typeface="Gill Sans"/>
                <a:cs typeface="Gill Sans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vert="horz"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295400"/>
            <a:ext cx="8229600" cy="4572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chemeClr val="tx1"/>
                </a:solidFill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7848600" y="6248400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fld id="{0AAD9021-A74D-4FF0-868C-40F10C5CABE8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62" y="609600"/>
            <a:ext cx="2200275" cy="53340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755945" y="6324600"/>
            <a:ext cx="7896131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vert="horz" anchor="t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295400"/>
            <a:ext cx="8229600" cy="4572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chemeClr val="tx1"/>
                </a:solidFill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905001"/>
            <a:ext cx="7924800" cy="43434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Gill Sans"/>
                <a:cs typeface="Gill Sans"/>
              </a:defRPr>
            </a:lvl1pPr>
            <a:lvl2pPr>
              <a:defRPr sz="1800">
                <a:latin typeface="Gill Sans"/>
                <a:cs typeface="Gill Sans"/>
              </a:defRPr>
            </a:lvl2pPr>
            <a:lvl3pPr>
              <a:defRPr sz="1800">
                <a:latin typeface="Gill Sans"/>
                <a:cs typeface="Gill Sans"/>
              </a:defRPr>
            </a:lvl3pPr>
            <a:lvl4pPr>
              <a:defRPr sz="1800">
                <a:latin typeface="Gill Sans"/>
                <a:cs typeface="Gill Sans"/>
              </a:defRPr>
            </a:lvl4pPr>
            <a:lvl5pPr>
              <a:defRPr sz="1800">
                <a:latin typeface="Gill Sans"/>
                <a:cs typeface="Gill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609600" y="6400800"/>
            <a:ext cx="7896131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7162800" y="65532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9EBAAD4B-9DCB-4A12-AD43-92C60FC43709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62" y="609600"/>
            <a:ext cx="2200275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www.councilforeconed.org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9695-8517-4318-9952-3DDF4D4F8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3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www.councilforeconed.org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9695-8517-4318-9952-3DDF4D4F8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1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ill Sans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www.councilforeconed.org 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charset="0"/>
              </a:defRPr>
            </a:lvl1pPr>
          </a:lstStyle>
          <a:p>
            <a:fld id="{60921177-3047-4604-B14F-505EA243D6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94" r:id="rId3"/>
    <p:sldLayoutId id="2147483678" r:id="rId4"/>
    <p:sldLayoutId id="2147483679" r:id="rId5"/>
    <p:sldLayoutId id="2147483680" r:id="rId6"/>
    <p:sldLayoutId id="2147483681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A80"/>
          </a:solidFill>
          <a:latin typeface="Gill Sans"/>
          <a:ea typeface="ＭＳ Ｐゴシック" charset="-128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A80"/>
          </a:solidFill>
          <a:latin typeface="Gill Sans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A80"/>
          </a:solidFill>
          <a:latin typeface="Gill Sans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A80"/>
          </a:solidFill>
          <a:latin typeface="Gill Sans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A80"/>
          </a:solidFill>
          <a:latin typeface="Gill San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www.councilforeconed.org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F9695-8517-4318-9952-3DDF4D4F8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6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gdx8uBMPC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playlist?list=PLoycqRjxZI6bYZ2NcHq-CuIwyp9ajQVuM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econedlink.org/resources/big-banks-piggy-bank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owzone.tdbank.com/wowzone/lessons/Gr9-12Lesson2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incharge.org/financial-literacy/resources-for-teachers/high-school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video.nationalgeographic.com/tv/00000144-1674-dcf1-a954-57fd973f0000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cagofed.org/education/econ-classroom/what-we-do-lesson-plan-kit" TargetMode="External"/><Relationship Id="rId2" Type="http://schemas.openxmlformats.org/officeDocument/2006/relationships/hyperlink" Target="http://www.econedlink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owzone.tdbank.com/wowzone/lessons/Gr9-12Lesson2.pdf" TargetMode="External"/><Relationship Id="rId5" Type="http://schemas.openxmlformats.org/officeDocument/2006/relationships/hyperlink" Target="https://www.incharge.org/financial-literacy/resources-for-teachers/high-school/" TargetMode="External"/><Relationship Id="rId4" Type="http://schemas.openxmlformats.org/officeDocument/2006/relationships/hyperlink" Target="https://www.philadelphiafed.org/-/media/education/teachers/lesson-plans/MoneyGrades6-8.pd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philadelphiafed.org/-/media/education/teachers/lesson-plans/MoneyGrades6-8.pdf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hW2XtG7hxF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markets.businessinsider.com/currencies/news/fed-chair-powell-calls-bitcoin-a-speculative-store-of-value-like-gold-2019-7-1028348566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cagofed.org/utilities/about-us/what-we-do" TargetMode="External"/><Relationship Id="rId2" Type="http://schemas.openxmlformats.org/officeDocument/2006/relationships/hyperlink" Target="https://www.federalreserve.gov/aboutthefed/pf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chicagofed.org/education/econ-classroom/what-we-do-lesson-plan-ki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gdx8uBMPC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28699" y="2286000"/>
            <a:ext cx="7086600" cy="841375"/>
          </a:xfrm>
        </p:spPr>
        <p:txBody>
          <a:bodyPr/>
          <a:lstStyle/>
          <a:p>
            <a:r>
              <a:rPr lang="en-US" b="0" dirty="0"/>
              <a:t>Module 2: </a:t>
            </a:r>
            <a:br>
              <a:rPr lang="en-US" b="0" dirty="0"/>
            </a:br>
            <a:r>
              <a:rPr lang="en-US" b="0" dirty="0"/>
              <a:t>Money Management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895599" y="5588105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Doug Kramer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19400" y="44196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July 16, 2019</a:t>
            </a:r>
          </a:p>
        </p:txBody>
      </p:sp>
    </p:spTree>
    <p:extLst>
      <p:ext uri="{BB962C8B-B14F-4D97-AF65-F5344CB8AC3E}">
        <p14:creationId xmlns:p14="http://schemas.microsoft.com/office/powerpoint/2010/main" val="2398897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Service Providers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876800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Inside the Fed [The Federal Reserve Bank]</a:t>
            </a:r>
            <a:endParaRPr lang="en-US" sz="14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12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tabLst>
                <a:tab pos="457200" algn="l"/>
              </a:tabLst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Monetary Policy: 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“…basically it means trying to keep </a:t>
            </a:r>
            <a:r>
              <a:rPr lang="en-US" sz="1400" u="sng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		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stable to avoid </a:t>
            </a:r>
            <a:r>
              <a:rPr lang="en-US" sz="1400" u="sng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			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.”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“…as the country’s central bank, the Fed manages monetary policy, meaning it actually changes the size of the nation’s </a:t>
            </a:r>
            <a:r>
              <a:rPr lang="en-US" sz="1400" u="sng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 			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 </a:t>
            </a:r>
            <a:r>
              <a:rPr lang="en-US" sz="1400" u="sng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			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.”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914400" algn="l"/>
              </a:tabLst>
            </a:pP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  <a:tabLst>
                <a:tab pos="457200" algn="l"/>
              </a:tabLst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What happens when interest rates rise too much? </a:t>
            </a:r>
            <a:r>
              <a:rPr lang="en-US" sz="1400" u="sng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																																																										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  <a:tabLst>
                <a:tab pos="457200" algn="l"/>
              </a:tabLst>
            </a:pPr>
            <a:endParaRPr lang="en-US" sz="1400" u="sng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1400" dirty="0">
                <a:latin typeface="Times New Roman" panose="02020603050405020304" pitchFamily="18" charset="0"/>
                <a:ea typeface="MS Mincho" panose="02020609040205080304" pitchFamily="49" charset="-128"/>
              </a:rPr>
              <a:t>Note: I would skip the part about bank examining</a:t>
            </a:r>
          </a:p>
        </p:txBody>
      </p:sp>
    </p:spTree>
    <p:extLst>
      <p:ext uri="{BB962C8B-B14F-4D97-AF65-F5344CB8AC3E}">
        <p14:creationId xmlns:p14="http://schemas.microsoft.com/office/powerpoint/2010/main" val="2768793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Financial Service Providers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4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Monetary Policy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Fed’s mandate is to: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maximize employment [unemployment rate]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maintain stable prices [inflation rate]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maintain moderate long term interest rates [Fed Funds Rate]</a:t>
            </a:r>
          </a:p>
          <a:p>
            <a:endParaRPr lang="en-US" sz="2000" dirty="0"/>
          </a:p>
          <a:p>
            <a:r>
              <a:rPr lang="en-US" sz="2000" dirty="0"/>
              <a:t>It does this by adjusting the money [hence the name monetary policy] supply.</a:t>
            </a:r>
          </a:p>
          <a:p>
            <a:endParaRPr lang="en-US" b="0" dirty="0"/>
          </a:p>
          <a:p>
            <a:r>
              <a:rPr lang="en-US" sz="2000" dirty="0"/>
              <a:t>Note: The Fed creates money, the US Mint [under the treasury] makes our currency.  </a:t>
            </a:r>
            <a:r>
              <a:rPr lang="en-US" sz="2000" dirty="0">
                <a:hlinkClick r:id="rId2"/>
              </a:rPr>
              <a:t>Simple, short videos of a mint in action.</a:t>
            </a:r>
            <a:endParaRPr lang="en-US" sz="2000" dirty="0"/>
          </a:p>
          <a:p>
            <a:endParaRPr lang="en-US" dirty="0"/>
          </a:p>
          <a:p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88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194876" cy="4419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Banks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Financial intermediaries of the economy. Take deposits (surplus of money) and lend to borrowers (deficit of money). They make a profit by charging for services at a higher rate than paid out for deposits.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Services:</a:t>
            </a:r>
          </a:p>
          <a:p>
            <a:r>
              <a:rPr lang="en-US" dirty="0">
                <a:solidFill>
                  <a:schemeClr val="tx1"/>
                </a:solidFill>
              </a:rPr>
              <a:t>Checking</a:t>
            </a:r>
          </a:p>
          <a:p>
            <a:r>
              <a:rPr lang="en-US" dirty="0">
                <a:solidFill>
                  <a:schemeClr val="tx1"/>
                </a:solidFill>
              </a:rPr>
              <a:t>ATM’s</a:t>
            </a:r>
          </a:p>
          <a:p>
            <a:r>
              <a:rPr lang="en-US" dirty="0">
                <a:solidFill>
                  <a:schemeClr val="tx1"/>
                </a:solidFill>
              </a:rPr>
              <a:t>Cashier Checks</a:t>
            </a:r>
          </a:p>
          <a:p>
            <a:r>
              <a:rPr lang="en-US" dirty="0">
                <a:solidFill>
                  <a:schemeClr val="tx1"/>
                </a:solidFill>
              </a:rPr>
              <a:t>Saving</a:t>
            </a:r>
          </a:p>
          <a:p>
            <a:r>
              <a:rPr lang="en-US" dirty="0">
                <a:solidFill>
                  <a:schemeClr val="tx1"/>
                </a:solidFill>
              </a:rPr>
              <a:t>Loans</a:t>
            </a:r>
          </a:p>
          <a:p>
            <a:r>
              <a:rPr lang="en-US" dirty="0">
                <a:solidFill>
                  <a:schemeClr val="tx1"/>
                </a:solidFill>
              </a:rPr>
              <a:t>Credit Cards</a:t>
            </a:r>
          </a:p>
          <a:p>
            <a:r>
              <a:rPr lang="en-US" dirty="0">
                <a:solidFill>
                  <a:schemeClr val="tx1"/>
                </a:solidFill>
              </a:rPr>
              <a:t>Safe Deposit Boxes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Service Providers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6C7D012F-09F4-4D7F-BECD-279A0BB70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961314"/>
            <a:ext cx="4788717" cy="760633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7801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94790"/>
            <a:ext cx="7896130" cy="439640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Banks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Checking Accounts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Manual vs Electronic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Service Providers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E1E1C1-F062-4057-8DD8-C03736FF2B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r="17500"/>
          <a:stretch/>
        </p:blipFill>
        <p:spPr>
          <a:xfrm>
            <a:off x="4689676" y="1876425"/>
            <a:ext cx="39624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30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94790"/>
            <a:ext cx="7896130" cy="439640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Banks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Checking Accounts</a:t>
            </a:r>
          </a:p>
          <a:p>
            <a:r>
              <a:rPr lang="en-US" sz="2000" dirty="0">
                <a:solidFill>
                  <a:schemeClr val="tx1"/>
                </a:solidFill>
              </a:rPr>
              <a:t>Debit card vs ATM card </a:t>
            </a:r>
          </a:p>
          <a:p>
            <a:r>
              <a:rPr lang="en-US" sz="2000" dirty="0">
                <a:solidFill>
                  <a:schemeClr val="tx1"/>
                </a:solidFill>
              </a:rPr>
              <a:t>Debit / ATM vs Credit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Service Providers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647585-FF72-419A-9BB0-A22DFDFE6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3566489"/>
            <a:ext cx="3816949" cy="26631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04F422-F26F-43F2-92BD-3DA4D92BC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41782"/>
            <a:ext cx="4124739" cy="48878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0829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94790"/>
            <a:ext cx="7896130" cy="439640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Banks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Checking Accounts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Overdraft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Fees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Service Providers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311A31-1C20-4432-9B9D-54B228AEF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752601"/>
            <a:ext cx="6134389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83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94790"/>
            <a:ext cx="7896130" cy="439640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Banks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Checking Accounts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How do I maintain records?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Balancing a checkbook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Service Providers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BFEF27-7524-49A0-A452-93A0A8944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48" y="2590800"/>
            <a:ext cx="4297652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64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94790"/>
            <a:ext cx="7896130" cy="439640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Banks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chemeClr val="tx1"/>
                </a:solidFill>
              </a:rPr>
              <a:t>Lesson Ideas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Checking Accounts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How do I maintain records?</a:t>
            </a:r>
          </a:p>
          <a:p>
            <a:pPr lvl="2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Balancing a checkbook</a:t>
            </a:r>
          </a:p>
          <a:p>
            <a:pPr lvl="2"/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Service Providers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BF97C189-6731-4957-8800-7B4CB306F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172" y="1371600"/>
            <a:ext cx="4219469" cy="1911109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6130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94790"/>
            <a:ext cx="8458200" cy="439640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Banks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chemeClr val="tx1"/>
                </a:solidFill>
              </a:rPr>
              <a:t>Lesson Ideas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Checking Accounts</a:t>
            </a:r>
          </a:p>
          <a:p>
            <a:pPr lvl="2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Comparing services</a:t>
            </a:r>
          </a:p>
          <a:p>
            <a:pPr lvl="2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Understanding debit cards</a:t>
            </a:r>
          </a:p>
          <a:p>
            <a:pPr lvl="2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Balancing a checkbook</a:t>
            </a:r>
          </a:p>
          <a:p>
            <a:pPr lvl="2"/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Service Providers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F35C5302-6FAB-419F-9D06-B9E8C4E18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780" y="1752601"/>
            <a:ext cx="4239168" cy="1523999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7870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94790"/>
            <a:ext cx="8458200" cy="492981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Banks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Savings Accounts</a:t>
            </a:r>
          </a:p>
          <a:p>
            <a:pPr lvl="2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Why?</a:t>
            </a:r>
          </a:p>
          <a:p>
            <a:pPr lvl="3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</a:rPr>
              <a:t>Emergency Fund</a:t>
            </a:r>
          </a:p>
          <a:p>
            <a:pPr lvl="3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</a:rPr>
              <a:t>Temporary home</a:t>
            </a:r>
          </a:p>
          <a:p>
            <a:pPr lvl="2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Emergency Fund Requirements</a:t>
            </a:r>
          </a:p>
          <a:p>
            <a:pPr lvl="3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</a:rPr>
              <a:t>Safe</a:t>
            </a:r>
          </a:p>
          <a:p>
            <a:pPr lvl="3">
              <a:lnSpc>
                <a:spcPct val="15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 lvl="3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</a:rPr>
              <a:t>Liquid</a:t>
            </a:r>
          </a:p>
          <a:p>
            <a:pPr lvl="3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</a:rPr>
              <a:t>Interest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Service Providers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E4D122-91D2-4CEF-A068-E34794D52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771" y="1524000"/>
            <a:ext cx="3229429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791F0D-9506-475C-99E2-131072CC9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4419600"/>
            <a:ext cx="1181100" cy="50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1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28700" y="1752600"/>
            <a:ext cx="7086600" cy="4114800"/>
          </a:xfrm>
        </p:spPr>
        <p:txBody>
          <a:bodyPr/>
          <a:lstStyle/>
          <a:p>
            <a:r>
              <a:rPr lang="en-US" dirty="0"/>
              <a:t>Social Studies teacher at Herricks High School, in New Hyde Park, NY since 2001.</a:t>
            </a:r>
          </a:p>
          <a:p>
            <a:r>
              <a:rPr lang="en-US" dirty="0"/>
              <a:t>Before teaching I was Vice President of Portfolio Acquisitions and Regional Manager for Arbor Commercial Mortgage.</a:t>
            </a:r>
          </a:p>
          <a:p>
            <a:pPr lvl="0"/>
            <a:r>
              <a:rPr lang="en-US" dirty="0"/>
              <a:t>2017 Alfred P. Sloan Foundation Teacher Champion Award </a:t>
            </a:r>
          </a:p>
          <a:p>
            <a:pPr lvl="0"/>
            <a:r>
              <a:rPr lang="en-US" dirty="0"/>
              <a:t>Gold Star Teacher Award from the Financial Literacy Certification Program (2009 -2018)</a:t>
            </a:r>
          </a:p>
          <a:p>
            <a:r>
              <a:rPr lang="en-US" dirty="0"/>
              <a:t>Helped develop the Career and Financial Management Resource Guide for the NYS Career and Management Curriculum Framework.</a:t>
            </a:r>
          </a:p>
          <a:p>
            <a:pPr lvl="0"/>
            <a:r>
              <a:rPr lang="en-US" dirty="0"/>
              <a:t>Co-Advisor of Euro Challenge and Fed Challenge Economic Competition Teams </a:t>
            </a:r>
          </a:p>
          <a:p>
            <a:pPr lvl="0"/>
            <a:r>
              <a:rPr lang="en-US" dirty="0"/>
              <a:t>Presenter at the 56th Annual Financial Literacy and Economic Education Conference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Bio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747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94790"/>
            <a:ext cx="8458200" cy="492981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Banks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Savings Accounts</a:t>
            </a:r>
          </a:p>
          <a:p>
            <a:pPr lvl="2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Types</a:t>
            </a:r>
          </a:p>
          <a:p>
            <a:pPr lvl="3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</a:rPr>
              <a:t>Passbook</a:t>
            </a:r>
          </a:p>
          <a:p>
            <a:pPr lvl="3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</a:rPr>
              <a:t>Basic Savings</a:t>
            </a:r>
          </a:p>
          <a:p>
            <a:pPr lvl="3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</a:rPr>
              <a:t>Money Market</a:t>
            </a:r>
          </a:p>
          <a:p>
            <a:pPr lvl="3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</a:rPr>
              <a:t>CD’s</a:t>
            </a:r>
          </a:p>
          <a:p>
            <a:pPr lvl="2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Risk vs Reward</a:t>
            </a:r>
          </a:p>
          <a:p>
            <a:pPr lvl="3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</a:rPr>
              <a:t>Interest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Service Providers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0D1CD692-0DE8-442C-AE0D-59B6B13DE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444803"/>
            <a:ext cx="4266835" cy="2414892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6746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  <a:hlinkClick r:id="rId2"/>
              </a:rPr>
              <a:t>www.econedlink.org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  <a:hlinkClick r:id="rId3"/>
              </a:rPr>
              <a:t>https://www.chicagofed.org/education/econ-classroom/what-we-do-lesson-plan-kit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  <a:hlinkClick r:id="rId4"/>
              </a:rPr>
              <a:t>https://www.philadelphiafed.org/-/media/education/teachers/lesson-plans/MoneyGrades6-8.pdf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  <a:hlinkClick r:id="rId5"/>
              </a:rPr>
              <a:t>https://www.incharge.org/financial-literacy/resources-for-teachers/high-school/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  <a:hlinkClick r:id="rId6"/>
              </a:rPr>
              <a:t>http://wowzone.tdbank.com/wowzone/lessons/Gr9-12Lesson2.pdf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43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752600"/>
            <a:ext cx="7848600" cy="3657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If you have any questions, feel free to contact me @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Dougkramer1@gmail.com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ＭＳ Ｐゴシック" charset="-128"/>
              </a:rPr>
              <a:t>www.councilforeconed.org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578BC"/>
              </a:solidFill>
              <a:effectLst/>
              <a:uLnTx/>
              <a:uFillTx/>
              <a:latin typeface="Gill Sans" charset="0"/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6A2A04-44CB-4FD5-A22C-EC7DA5CF84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307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578BC"/>
                </a:solidFill>
              </a:rPr>
              <a:t>www.councilforeconed.org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60710" y="1752600"/>
            <a:ext cx="7086600" cy="4191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Understanding what money is.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Money’s role in our economy.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Benefits of money (the obvious is not always obvious).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The role of the financial industry.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Banking</a:t>
            </a:r>
          </a:p>
          <a:p>
            <a:pPr lvl="2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</a:rPr>
              <a:t>Checking Accounts</a:t>
            </a:r>
          </a:p>
          <a:p>
            <a:pPr lvl="2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</a:rPr>
              <a:t>Savings Accounts</a:t>
            </a:r>
          </a:p>
          <a:p>
            <a:pPr lvl="2">
              <a:lnSpc>
                <a:spcPct val="150000"/>
              </a:lnSpc>
            </a:pPr>
            <a:endParaRPr lang="en-US" sz="1800" dirty="0">
              <a:solidFill>
                <a:schemeClr val="tx1"/>
              </a:solidFill>
            </a:endParaRPr>
          </a:p>
          <a:p>
            <a:pPr marL="914400" lvl="2" indent="0">
              <a:lnSpc>
                <a:spcPct val="150000"/>
              </a:lnSpc>
              <a:buNone/>
            </a:pPr>
            <a:r>
              <a:rPr lang="en-US" sz="1800" b="1" i="1" dirty="0">
                <a:solidFill>
                  <a:schemeClr val="tx1"/>
                </a:solidFill>
              </a:rPr>
              <a:t>	Note: Shaded pictures have links</a:t>
            </a:r>
          </a:p>
        </p:txBody>
      </p:sp>
    </p:spTree>
    <p:extLst>
      <p:ext uri="{BB962C8B-B14F-4D97-AF65-F5344CB8AC3E}">
        <p14:creationId xmlns:p14="http://schemas.microsoft.com/office/powerpoint/2010/main" val="1581363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828800"/>
            <a:ext cx="7391400" cy="3657600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Answer: </a:t>
            </a:r>
            <a:r>
              <a:rPr lang="en-US" sz="2400" dirty="0">
                <a:solidFill>
                  <a:schemeClr val="tx1"/>
                </a:solidFill>
              </a:rPr>
              <a:t>Anything we use to buy and sell goods and services with. </a:t>
            </a:r>
            <a:r>
              <a:rPr lang="en-US" sz="2400" b="1" i="1" dirty="0">
                <a:solidFill>
                  <a:schemeClr val="tx1"/>
                </a:solidFill>
              </a:rPr>
              <a:t>However</a:t>
            </a:r>
            <a:r>
              <a:rPr lang="en-US" sz="2400" dirty="0">
                <a:solidFill>
                  <a:schemeClr val="tx1"/>
                </a:solidFill>
              </a:rPr>
              <a:t>…</a:t>
            </a:r>
          </a:p>
          <a:p>
            <a:r>
              <a:rPr lang="en-US" sz="2400" dirty="0">
                <a:solidFill>
                  <a:schemeClr val="tx1"/>
                </a:solidFill>
              </a:rPr>
              <a:t>To be money (if you ask a banker or economist) it must be a:</a:t>
            </a:r>
          </a:p>
          <a:p>
            <a:pPr lvl="2"/>
            <a:r>
              <a:rPr lang="en-US" sz="3000" dirty="0">
                <a:solidFill>
                  <a:schemeClr val="tx1"/>
                </a:solidFill>
              </a:rPr>
              <a:t>Medium of Exchange</a:t>
            </a:r>
          </a:p>
          <a:p>
            <a:pPr lvl="2"/>
            <a:r>
              <a:rPr lang="en-US" sz="3000" dirty="0">
                <a:solidFill>
                  <a:schemeClr val="tx1"/>
                </a:solidFill>
              </a:rPr>
              <a:t>Unit of Account</a:t>
            </a:r>
          </a:p>
          <a:p>
            <a:pPr lvl="2"/>
            <a:r>
              <a:rPr lang="en-US" sz="3000" dirty="0">
                <a:solidFill>
                  <a:schemeClr val="tx1"/>
                </a:solidFill>
              </a:rPr>
              <a:t>Store of Value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Money?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578BC"/>
                </a:solidFill>
              </a:rPr>
              <a:t>www.councilforeconed.org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87E6C-30C0-4481-9F53-582ADE9B0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50644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16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What is Money?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4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dirty="0"/>
              <a:t>Medium of Exchange: Facilitates the sale/purchase [exchange] of goods and services between parties. Must have a standard value.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/>
              <a:t>i.e. currency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Different than </a:t>
            </a:r>
            <a:r>
              <a:rPr lang="en-US" b="0" i="1" dirty="0"/>
              <a:t>Barter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Why Money? {Philadelphia Fed}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Easier than </a:t>
            </a:r>
            <a:r>
              <a:rPr lang="en-US" b="0" i="1" dirty="0"/>
              <a:t>Coincidence of Wants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b="0" i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7FA4B4-9242-41A7-8B2D-D7947FB8C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00" y="3202471"/>
            <a:ext cx="2857500" cy="2638425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3738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28700" y="1600200"/>
            <a:ext cx="7277100" cy="42672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Unit of Account: Measurement of value, can be used to value goods and services, record debts, etc.</a:t>
            </a:r>
          </a:p>
          <a:p>
            <a:pPr lvl="2"/>
            <a:r>
              <a:rPr lang="en-US" b="1" dirty="0">
                <a:solidFill>
                  <a:schemeClr val="tx1"/>
                </a:solidFill>
              </a:rPr>
              <a:t>Quantifies value </a:t>
            </a:r>
          </a:p>
          <a:p>
            <a:pPr lvl="3"/>
            <a:r>
              <a:rPr lang="en-US" b="1" dirty="0">
                <a:solidFill>
                  <a:schemeClr val="tx1"/>
                </a:solidFill>
              </a:rPr>
              <a:t>i.e. How much does that cost?</a:t>
            </a:r>
          </a:p>
          <a:p>
            <a:pPr lvl="3"/>
            <a:endParaRPr lang="en-US" b="1" dirty="0">
              <a:solidFill>
                <a:schemeClr val="tx1"/>
              </a:solidFill>
            </a:endParaRPr>
          </a:p>
          <a:p>
            <a:pPr lvl="2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Money?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14B51C-736C-415E-B183-4836198F5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388" y="3276600"/>
            <a:ext cx="3363244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33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Money?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Store of Value: When an asset can be saved, retrieved, exchanged at a later time and be </a:t>
            </a:r>
            <a:r>
              <a:rPr lang="en-US" sz="2400" b="1" i="1" dirty="0">
                <a:solidFill>
                  <a:schemeClr val="tx1"/>
                </a:solidFill>
              </a:rPr>
              <a:t>predictably useful</a:t>
            </a:r>
            <a:r>
              <a:rPr lang="en-US" sz="2400" b="1" dirty="0">
                <a:solidFill>
                  <a:schemeClr val="tx1"/>
                </a:solidFill>
              </a:rPr>
              <a:t> when retrieved.</a:t>
            </a:r>
          </a:p>
          <a:p>
            <a:pPr lvl="2"/>
            <a:r>
              <a:rPr lang="en-US" b="1" dirty="0">
                <a:solidFill>
                  <a:schemeClr val="tx1"/>
                </a:solidFill>
              </a:rPr>
              <a:t>i.e. It retains its purchasing power in the future.</a:t>
            </a:r>
          </a:p>
          <a:p>
            <a:pPr lvl="3"/>
            <a:r>
              <a:rPr lang="en-US" b="1" dirty="0">
                <a:solidFill>
                  <a:schemeClr val="tx1"/>
                </a:solidFill>
              </a:rPr>
              <a:t>Vs Speculation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05071018-FB0B-4173-9542-E5F800060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365500"/>
            <a:ext cx="1905000" cy="273050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CC6B1A-1A2C-4BB3-80BB-B5F223B5D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012" y="3695700"/>
            <a:ext cx="2847975" cy="1600200"/>
          </a:xfrm>
          <a:prstGeom prst="rect">
            <a:avLst/>
          </a:prstGeom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B86EABD1-91AD-4897-82ED-7A63626A24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5369" y="3142822"/>
            <a:ext cx="2086266" cy="287697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7677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00150"/>
            <a:ext cx="7716590" cy="504825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rgbClr val="004A80"/>
                </a:solidFill>
              </a:rPr>
              <a:t>The Federal Reserve Bank [aka </a:t>
            </a:r>
            <a:r>
              <a:rPr lang="en-US" sz="2400" i="1" dirty="0">
                <a:solidFill>
                  <a:srgbClr val="004A80"/>
                </a:solidFill>
              </a:rPr>
              <a:t>The FED</a:t>
            </a:r>
            <a:r>
              <a:rPr lang="en-US" sz="2400" dirty="0">
                <a:solidFill>
                  <a:srgbClr val="004A80"/>
                </a:solidFill>
              </a:rPr>
              <a:t>]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rgbClr val="004A80"/>
                </a:solidFill>
              </a:rPr>
              <a:t>The US’s central bank. The Fed’s main functions are: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4A80"/>
                </a:solidFill>
              </a:rPr>
              <a:t>Monetary Policy [interest rates]</a:t>
            </a:r>
            <a:endParaRPr lang="en-US" sz="2600" dirty="0">
              <a:solidFill>
                <a:srgbClr val="004A8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4A80"/>
                </a:solidFill>
              </a:rPr>
              <a:t>Supervising and Regulating US Financial Institutions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4A80"/>
                </a:solidFill>
              </a:rPr>
              <a:t>Payment &amp; Settlement Systems</a:t>
            </a:r>
          </a:p>
          <a:p>
            <a:pPr lvl="2"/>
            <a:r>
              <a:rPr lang="en-US" sz="2000" dirty="0">
                <a:solidFill>
                  <a:srgbClr val="004A80"/>
                </a:solidFill>
              </a:rPr>
              <a:t>Check Clearing</a:t>
            </a:r>
          </a:p>
          <a:p>
            <a:pPr lvl="2"/>
            <a:r>
              <a:rPr lang="en-US" sz="2000" dirty="0">
                <a:solidFill>
                  <a:srgbClr val="004A80"/>
                </a:solidFill>
              </a:rPr>
              <a:t>Fed Wire</a:t>
            </a:r>
          </a:p>
          <a:p>
            <a:pPr lvl="1" indent="0">
              <a:lnSpc>
                <a:spcPct val="150000"/>
              </a:lnSpc>
              <a:buNone/>
            </a:pPr>
            <a:r>
              <a:rPr lang="en-US" sz="2000" dirty="0">
                <a:solidFill>
                  <a:srgbClr val="004A80"/>
                </a:solidFill>
                <a:hlinkClick r:id="rId2"/>
              </a:rPr>
              <a:t>Brief Fed Videos of Each Function</a:t>
            </a:r>
            <a:endParaRPr lang="en-US" sz="2000" dirty="0">
              <a:solidFill>
                <a:srgbClr val="004A80"/>
              </a:solidFill>
            </a:endParaRPr>
          </a:p>
          <a:p>
            <a:pPr lvl="1" indent="0">
              <a:lnSpc>
                <a:spcPct val="150000"/>
              </a:lnSpc>
              <a:buNone/>
            </a:pPr>
            <a:r>
              <a:rPr lang="en-US" sz="2000" dirty="0">
                <a:hlinkClick r:id="rId3"/>
              </a:rPr>
              <a:t>Overview of What it Does (better)</a:t>
            </a:r>
            <a:endParaRPr lang="en-US" sz="2000" dirty="0">
              <a:solidFill>
                <a:srgbClr val="004A8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Lesson Kit</a:t>
            </a:r>
            <a:r>
              <a:rPr lang="en-US" sz="2000" dirty="0">
                <a:solidFill>
                  <a:srgbClr val="00B050"/>
                </a:solidFill>
              </a:rPr>
              <a:t>			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Service Providers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AE81F5-8CDE-466C-B29A-3995ECAAE7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3352800"/>
            <a:ext cx="320623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35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Service Providers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876800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Inside the Fed [The Federal Reserve Bank]</a:t>
            </a:r>
            <a:endParaRPr lang="en-US" sz="14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 </a:t>
            </a:r>
            <a:endParaRPr lang="en-US" sz="12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What are the three major responsibilities of the Federal Reserve Bank?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200" u="sng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														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en-US" sz="1200" u="sng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														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en-US" sz="1200" u="sng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														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What happens to counterfeit bills? </a:t>
            </a:r>
            <a:r>
              <a:rPr lang="en-US" sz="1200" u="sng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																												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What happens to bills that are worn out? </a:t>
            </a:r>
            <a:r>
              <a:rPr lang="en-US" sz="1200" u="sng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																			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What role did the Fed play after Hurricane Andrew? </a:t>
            </a:r>
            <a:r>
              <a:rPr lang="en-US" sz="1200" u="sng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																																																										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8285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FC4E6640BF8E4684BB0AD888238BAB" ma:contentTypeVersion="12" ma:contentTypeDescription="Create a new document." ma:contentTypeScope="" ma:versionID="ad2fc0d4fa62e1968d7a1186eb6b8bba">
  <xsd:schema xmlns:xsd="http://www.w3.org/2001/XMLSchema" xmlns:xs="http://www.w3.org/2001/XMLSchema" xmlns:p="http://schemas.microsoft.com/office/2006/metadata/properties" xmlns:ns2="aa0c1190-56bd-4797-9cf7-4990489609e0" xmlns:ns3="e475455f-c69b-4ff8-acf7-75612f4dc189" targetNamespace="http://schemas.microsoft.com/office/2006/metadata/properties" ma:root="true" ma:fieldsID="55f388ed21565ea9d77dc5deb097c60f" ns2:_="" ns3:_="">
    <xsd:import namespace="aa0c1190-56bd-4797-9cf7-4990489609e0"/>
    <xsd:import namespace="e475455f-c69b-4ff8-acf7-75612f4dc1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c1190-56bd-4797-9cf7-4990489609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5455f-c69b-4ff8-acf7-75612f4dc1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75455f-c69b-4ff8-acf7-75612f4dc189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27E5DB-DE19-4253-B7CC-AD29A591DE9F}"/>
</file>

<file path=customXml/itemProps2.xml><?xml version="1.0" encoding="utf-8"?>
<ds:datastoreItem xmlns:ds="http://schemas.openxmlformats.org/officeDocument/2006/customXml" ds:itemID="{34297DD3-A2EA-4D53-B11C-2136071F829E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f585725c-6fad-472e-a48b-c8f76591c91b"/>
    <ds:schemaRef ds:uri="http://purl.org/dc/dcmitype/"/>
    <ds:schemaRef ds:uri="6f5f0874-9380-45e6-a4b7-6b39252ece02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4A96DE8-B18F-4B6A-93E2-2A40DA5664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112470</TotalTime>
  <Words>880</Words>
  <Application>Microsoft Office PowerPoint</Application>
  <PresentationFormat>On-screen Show (4:3)</PresentationFormat>
  <Paragraphs>209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BankGothic Md BT</vt:lpstr>
      <vt:lpstr>Calibri</vt:lpstr>
      <vt:lpstr>Calibri Light</vt:lpstr>
      <vt:lpstr>Gill Sans</vt:lpstr>
      <vt:lpstr>Times New Roman</vt:lpstr>
      <vt:lpstr>Blank Presentation</vt:lpstr>
      <vt:lpstr>Custom Design</vt:lpstr>
      <vt:lpstr>Module 2:  Money Management</vt:lpstr>
      <vt:lpstr>Brief Bio</vt:lpstr>
      <vt:lpstr>Key Ideas</vt:lpstr>
      <vt:lpstr>What is Money?</vt:lpstr>
      <vt:lpstr>What is Money?</vt:lpstr>
      <vt:lpstr>What is Money?</vt:lpstr>
      <vt:lpstr>What is Money?</vt:lpstr>
      <vt:lpstr>Financial Service Providers</vt:lpstr>
      <vt:lpstr>Financial Service Providers</vt:lpstr>
      <vt:lpstr>Financial Service Providers</vt:lpstr>
      <vt:lpstr>Financial Service Providers</vt:lpstr>
      <vt:lpstr>Financial Service Providers</vt:lpstr>
      <vt:lpstr>Financial Service Providers</vt:lpstr>
      <vt:lpstr>Financial Service Providers</vt:lpstr>
      <vt:lpstr>Financial Service Providers</vt:lpstr>
      <vt:lpstr>Financial Service Providers</vt:lpstr>
      <vt:lpstr>Financial Service Providers</vt:lpstr>
      <vt:lpstr>Financial Service Providers</vt:lpstr>
      <vt:lpstr>Financial Service Providers</vt:lpstr>
      <vt:lpstr>Financial Service Providers</vt:lpstr>
      <vt:lpstr>Resources</vt:lpstr>
      <vt:lpstr>Thank you!</vt:lpstr>
    </vt:vector>
  </TitlesOfParts>
  <Company>Office 2004 Test Drive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creator>Office 2004 Test Drive User</dc:creator>
  <cp:lastModifiedBy>Jarvon Carson</cp:lastModifiedBy>
  <cp:revision>2925</cp:revision>
  <cp:lastPrinted>2015-12-16T17:04:17Z</cp:lastPrinted>
  <dcterms:created xsi:type="dcterms:W3CDTF">2012-10-20T14:14:15Z</dcterms:created>
  <dcterms:modified xsi:type="dcterms:W3CDTF">2019-07-15T18:37:55Z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0x0101006DFC4E6640BF8E4684BB0AD888238BAB</vt:lpwstr>
  </property>
  <property fmtid="{D5CDD505-2E9C-101B-9397-08002B2CF9AE}" pid="3" name="Order">
    <vt:r8>200</vt:r8>
  </property>
  <property fmtid="{D5CDD505-2E9C-101B-9397-08002B2CF9AE}" pid="4" name="_CopySource">
    <vt:lpwstr>https://council4econed.sharepoint.com/CMT/Board Meeting Feb 8, 2013 v2 njm.pptx</vt:lpwstr>
  </property>
  <property fmtid="{D5CDD505-2E9C-101B-9397-08002B2CF9AE}" pid="5" name="xd_ProgID">
    <vt:lpwstr/>
  </property>
  <property fmtid="{D5CDD505-2E9C-101B-9397-08002B2CF9AE}" pid="6" name="TemplateUrl">
    <vt:lpwstr/>
  </property>
</Properties>
</file>