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4"/>
    <p:sldMasterId id="2147483682" r:id="rId5"/>
  </p:sldMasterIdLst>
  <p:notesMasterIdLst>
    <p:notesMasterId r:id="rId35"/>
  </p:notesMasterIdLst>
  <p:handoutMasterIdLst>
    <p:handoutMasterId r:id="rId36"/>
  </p:handoutMasterIdLst>
  <p:sldIdLst>
    <p:sldId id="256" r:id="rId6"/>
    <p:sldId id="314" r:id="rId7"/>
    <p:sldId id="265" r:id="rId8"/>
    <p:sldId id="297" r:id="rId9"/>
    <p:sldId id="322" r:id="rId10"/>
    <p:sldId id="303" r:id="rId11"/>
    <p:sldId id="313" r:id="rId12"/>
    <p:sldId id="319" r:id="rId13"/>
    <p:sldId id="298" r:id="rId14"/>
    <p:sldId id="305" r:id="rId15"/>
    <p:sldId id="323" r:id="rId16"/>
    <p:sldId id="332" r:id="rId17"/>
    <p:sldId id="294" r:id="rId18"/>
    <p:sldId id="331" r:id="rId19"/>
    <p:sldId id="330" r:id="rId20"/>
    <p:sldId id="293" r:id="rId21"/>
    <p:sldId id="325" r:id="rId22"/>
    <p:sldId id="324" r:id="rId23"/>
    <p:sldId id="328" r:id="rId24"/>
    <p:sldId id="326" r:id="rId25"/>
    <p:sldId id="334" r:id="rId26"/>
    <p:sldId id="335" r:id="rId27"/>
    <p:sldId id="327" r:id="rId28"/>
    <p:sldId id="315" r:id="rId29"/>
    <p:sldId id="316" r:id="rId30"/>
    <p:sldId id="329" r:id="rId31"/>
    <p:sldId id="333" r:id="rId32"/>
    <p:sldId id="290" r:id="rId33"/>
    <p:sldId id="292" r:id="rId34"/>
  </p:sldIdLst>
  <p:sldSz cx="9144000" cy="6858000" type="screen4x3"/>
  <p:notesSz cx="6954838" cy="93091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userDrawn="1">
          <p15:clr>
            <a:srgbClr val="A4A3A4"/>
          </p15:clr>
        </p15:guide>
        <p15:guide id="2" pos="219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levy" initials="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A80"/>
    <a:srgbClr val="79AC43"/>
    <a:srgbClr val="029602"/>
    <a:srgbClr val="1578BC"/>
    <a:srgbClr val="FFFF66"/>
    <a:srgbClr val="CC66FF"/>
    <a:srgbClr val="CCFFCC"/>
    <a:srgbClr val="CCFF99"/>
    <a:srgbClr val="FFCCFF"/>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63" autoAdjust="0"/>
    <p:restoredTop sz="96374" autoAdjust="0"/>
  </p:normalViewPr>
  <p:slideViewPr>
    <p:cSldViewPr>
      <p:cViewPr varScale="1">
        <p:scale>
          <a:sx n="90" d="100"/>
          <a:sy n="90" d="100"/>
        </p:scale>
        <p:origin x="600" y="66"/>
      </p:cViewPr>
      <p:guideLst>
        <p:guide orient="horz" pos="2160"/>
        <p:guide pos="2880"/>
      </p:guideLst>
    </p:cSldViewPr>
  </p:slideViewPr>
  <p:outlineViewPr>
    <p:cViewPr>
      <p:scale>
        <a:sx n="33" d="100"/>
        <a:sy n="33" d="100"/>
      </p:scale>
      <p:origin x="48" y="22008"/>
    </p:cViewPr>
  </p:outlineViewPr>
  <p:notesTextViewPr>
    <p:cViewPr>
      <p:scale>
        <a:sx n="130" d="100"/>
        <a:sy n="130" d="100"/>
      </p:scale>
      <p:origin x="0" y="0"/>
    </p:cViewPr>
  </p:notesTextViewPr>
  <p:sorterViewPr>
    <p:cViewPr>
      <p:scale>
        <a:sx n="100" d="100"/>
        <a:sy n="100" d="100"/>
      </p:scale>
      <p:origin x="0" y="0"/>
    </p:cViewPr>
  </p:sorterViewPr>
  <p:notesViewPr>
    <p:cSldViewPr>
      <p:cViewPr>
        <p:scale>
          <a:sx n="100" d="100"/>
          <a:sy n="100" d="100"/>
        </p:scale>
        <p:origin x="-1572" y="642"/>
      </p:cViewPr>
      <p:guideLst>
        <p:guide orient="horz" pos="2932"/>
        <p:guide pos="219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13763" cy="465455"/>
          </a:xfrm>
          <a:prstGeom prst="rect">
            <a:avLst/>
          </a:prstGeom>
        </p:spPr>
        <p:txBody>
          <a:bodyPr vert="horz" lIns="91660" tIns="45830" rIns="91660" bIns="45830" rtlCol="0"/>
          <a:lstStyle>
            <a:lvl1pPr algn="l">
              <a:defRPr sz="1200">
                <a:cs typeface="ＭＳ Ｐゴシック" charset="-128"/>
              </a:defRPr>
            </a:lvl1pPr>
          </a:lstStyle>
          <a:p>
            <a:pPr>
              <a:defRPr/>
            </a:pPr>
            <a:endParaRPr lang="en-US" dirty="0"/>
          </a:p>
        </p:txBody>
      </p:sp>
      <p:sp>
        <p:nvSpPr>
          <p:cNvPr id="3" name="Date Placeholder 2"/>
          <p:cNvSpPr>
            <a:spLocks noGrp="1"/>
          </p:cNvSpPr>
          <p:nvPr>
            <p:ph type="dt" sz="quarter" idx="1"/>
          </p:nvPr>
        </p:nvSpPr>
        <p:spPr>
          <a:xfrm>
            <a:off x="3939471" y="0"/>
            <a:ext cx="3013763" cy="465455"/>
          </a:xfrm>
          <a:prstGeom prst="rect">
            <a:avLst/>
          </a:prstGeom>
        </p:spPr>
        <p:txBody>
          <a:bodyPr vert="horz" wrap="square" lIns="91660" tIns="45830" rIns="91660" bIns="45830" numCol="1" anchor="t" anchorCtr="0" compatLnSpc="1">
            <a:prstTxWarp prst="textNoShape">
              <a:avLst/>
            </a:prstTxWarp>
          </a:bodyPr>
          <a:lstStyle>
            <a:lvl1pPr algn="r">
              <a:defRPr sz="1200"/>
            </a:lvl1pPr>
          </a:lstStyle>
          <a:p>
            <a:fld id="{40E5B415-68C8-4A58-B2FB-027E28498B27}" type="datetime1">
              <a:rPr lang="en-US"/>
              <a:pPr/>
              <a:t>7/19/2019</a:t>
            </a:fld>
            <a:endParaRPr lang="en-US" dirty="0"/>
          </a:p>
        </p:txBody>
      </p:sp>
      <p:sp>
        <p:nvSpPr>
          <p:cNvPr id="4" name="Footer Placeholder 3"/>
          <p:cNvSpPr>
            <a:spLocks noGrp="1"/>
          </p:cNvSpPr>
          <p:nvPr>
            <p:ph type="ftr" sz="quarter" idx="2"/>
          </p:nvPr>
        </p:nvSpPr>
        <p:spPr>
          <a:xfrm>
            <a:off x="2" y="8842033"/>
            <a:ext cx="3013763" cy="465455"/>
          </a:xfrm>
          <a:prstGeom prst="rect">
            <a:avLst/>
          </a:prstGeom>
        </p:spPr>
        <p:txBody>
          <a:bodyPr vert="horz" lIns="91660" tIns="45830" rIns="91660" bIns="45830" rtlCol="0" anchor="b"/>
          <a:lstStyle>
            <a:lvl1pPr algn="l">
              <a:defRPr sz="1200">
                <a:cs typeface="ＭＳ Ｐゴシック" charset="-128"/>
              </a:defRPr>
            </a:lvl1pPr>
          </a:lstStyle>
          <a:p>
            <a:pPr>
              <a:defRPr/>
            </a:pPr>
            <a:endParaRPr lang="en-US" dirty="0"/>
          </a:p>
        </p:txBody>
      </p:sp>
      <p:sp>
        <p:nvSpPr>
          <p:cNvPr id="5" name="Slide Number Placeholder 4"/>
          <p:cNvSpPr>
            <a:spLocks noGrp="1"/>
          </p:cNvSpPr>
          <p:nvPr>
            <p:ph type="sldNum" sz="quarter" idx="3"/>
          </p:nvPr>
        </p:nvSpPr>
        <p:spPr>
          <a:xfrm>
            <a:off x="3939471" y="8842033"/>
            <a:ext cx="3013763" cy="465455"/>
          </a:xfrm>
          <a:prstGeom prst="rect">
            <a:avLst/>
          </a:prstGeom>
        </p:spPr>
        <p:txBody>
          <a:bodyPr vert="horz" wrap="square" lIns="91660" tIns="45830" rIns="91660" bIns="45830" numCol="1" anchor="b" anchorCtr="0" compatLnSpc="1">
            <a:prstTxWarp prst="textNoShape">
              <a:avLst/>
            </a:prstTxWarp>
          </a:bodyPr>
          <a:lstStyle>
            <a:lvl1pPr algn="r">
              <a:defRPr sz="1200"/>
            </a:lvl1pPr>
          </a:lstStyle>
          <a:p>
            <a:fld id="{0EEE3D93-84EA-4E8B-BF2A-F31F2C855D64}" type="slidenum">
              <a:rPr lang="en-US"/>
              <a:pPr/>
              <a:t>‹#›</a:t>
            </a:fld>
            <a:endParaRPr lang="en-US" dirty="0"/>
          </a:p>
        </p:txBody>
      </p:sp>
    </p:spTree>
    <p:extLst>
      <p:ext uri="{BB962C8B-B14F-4D97-AF65-F5344CB8AC3E}">
        <p14:creationId xmlns:p14="http://schemas.microsoft.com/office/powerpoint/2010/main" val="220651472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1026"/>
          <p:cNvSpPr>
            <a:spLocks noGrp="1" noChangeArrowheads="1"/>
          </p:cNvSpPr>
          <p:nvPr>
            <p:ph type="hdr" sz="quarter"/>
          </p:nvPr>
        </p:nvSpPr>
        <p:spPr bwMode="auto">
          <a:xfrm>
            <a:off x="2" y="0"/>
            <a:ext cx="3013763" cy="465455"/>
          </a:xfrm>
          <a:prstGeom prst="rect">
            <a:avLst/>
          </a:prstGeom>
          <a:noFill/>
          <a:ln w="9525">
            <a:noFill/>
            <a:miter lim="800000"/>
            <a:headEnd/>
            <a:tailEnd/>
          </a:ln>
        </p:spPr>
        <p:txBody>
          <a:bodyPr vert="horz" wrap="square" lIns="91660" tIns="45830" rIns="91660" bIns="45830" numCol="1" anchor="t" anchorCtr="0" compatLnSpc="1">
            <a:prstTxWarp prst="textNoShape">
              <a:avLst/>
            </a:prstTxWarp>
          </a:bodyPr>
          <a:lstStyle>
            <a:lvl1pPr>
              <a:defRPr sz="1200">
                <a:cs typeface="ＭＳ Ｐゴシック" charset="-128"/>
              </a:defRPr>
            </a:lvl1pPr>
          </a:lstStyle>
          <a:p>
            <a:pPr>
              <a:defRPr/>
            </a:pPr>
            <a:endParaRPr lang="en-US" dirty="0"/>
          </a:p>
        </p:txBody>
      </p:sp>
      <p:sp>
        <p:nvSpPr>
          <p:cNvPr id="3075" name="Rectangle 1027"/>
          <p:cNvSpPr>
            <a:spLocks noGrp="1" noChangeArrowheads="1"/>
          </p:cNvSpPr>
          <p:nvPr>
            <p:ph type="dt" idx="1"/>
          </p:nvPr>
        </p:nvSpPr>
        <p:spPr bwMode="auto">
          <a:xfrm>
            <a:off x="3941078" y="0"/>
            <a:ext cx="3013763" cy="465455"/>
          </a:xfrm>
          <a:prstGeom prst="rect">
            <a:avLst/>
          </a:prstGeom>
          <a:noFill/>
          <a:ln w="9525">
            <a:noFill/>
            <a:miter lim="800000"/>
            <a:headEnd/>
            <a:tailEnd/>
          </a:ln>
        </p:spPr>
        <p:txBody>
          <a:bodyPr vert="horz" wrap="square" lIns="91660" tIns="45830" rIns="91660" bIns="45830" numCol="1" anchor="t" anchorCtr="0" compatLnSpc="1">
            <a:prstTxWarp prst="textNoShape">
              <a:avLst/>
            </a:prstTxWarp>
          </a:bodyPr>
          <a:lstStyle>
            <a:lvl1pPr algn="r">
              <a:defRPr sz="1200">
                <a:cs typeface="ＭＳ Ｐゴシック" charset="-128"/>
              </a:defRPr>
            </a:lvl1pPr>
          </a:lstStyle>
          <a:p>
            <a:pPr>
              <a:defRPr/>
            </a:pPr>
            <a:endParaRPr lang="en-US" dirty="0"/>
          </a:p>
        </p:txBody>
      </p:sp>
      <p:sp>
        <p:nvSpPr>
          <p:cNvPr id="9220" name="Rectangle 1028"/>
          <p:cNvSpPr>
            <a:spLocks noGrp="1" noRot="1" noChangeAspect="1" noChangeArrowheads="1" noTextEdit="1"/>
          </p:cNvSpPr>
          <p:nvPr>
            <p:ph type="sldImg" idx="2"/>
          </p:nvPr>
        </p:nvSpPr>
        <p:spPr bwMode="auto">
          <a:xfrm>
            <a:off x="1149350" y="696913"/>
            <a:ext cx="4657725" cy="3494087"/>
          </a:xfrm>
          <a:prstGeom prst="rect">
            <a:avLst/>
          </a:prstGeom>
          <a:noFill/>
          <a:ln w="9525">
            <a:solidFill>
              <a:srgbClr val="000000"/>
            </a:solidFill>
            <a:miter lim="800000"/>
            <a:headEnd/>
            <a:tailEnd/>
          </a:ln>
        </p:spPr>
      </p:sp>
      <p:sp>
        <p:nvSpPr>
          <p:cNvPr id="3077" name="Rectangle 1029"/>
          <p:cNvSpPr>
            <a:spLocks noGrp="1" noChangeArrowheads="1"/>
          </p:cNvSpPr>
          <p:nvPr>
            <p:ph type="body" sz="quarter" idx="3"/>
          </p:nvPr>
        </p:nvSpPr>
        <p:spPr bwMode="auto">
          <a:xfrm>
            <a:off x="927312" y="4421827"/>
            <a:ext cx="5100215" cy="4189095"/>
          </a:xfrm>
          <a:prstGeom prst="rect">
            <a:avLst/>
          </a:prstGeom>
          <a:noFill/>
          <a:ln w="9525">
            <a:noFill/>
            <a:miter lim="800000"/>
            <a:headEnd/>
            <a:tailEnd/>
          </a:ln>
        </p:spPr>
        <p:txBody>
          <a:bodyPr vert="horz" wrap="square" lIns="91660" tIns="45830" rIns="91660" bIns="4583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1030"/>
          <p:cNvSpPr>
            <a:spLocks noGrp="1" noChangeArrowheads="1"/>
          </p:cNvSpPr>
          <p:nvPr>
            <p:ph type="ftr" sz="quarter" idx="4"/>
          </p:nvPr>
        </p:nvSpPr>
        <p:spPr bwMode="auto">
          <a:xfrm>
            <a:off x="2" y="8843645"/>
            <a:ext cx="3013763" cy="465455"/>
          </a:xfrm>
          <a:prstGeom prst="rect">
            <a:avLst/>
          </a:prstGeom>
          <a:noFill/>
          <a:ln w="9525">
            <a:noFill/>
            <a:miter lim="800000"/>
            <a:headEnd/>
            <a:tailEnd/>
          </a:ln>
        </p:spPr>
        <p:txBody>
          <a:bodyPr vert="horz" wrap="square" lIns="91660" tIns="45830" rIns="91660" bIns="45830" numCol="1" anchor="b" anchorCtr="0" compatLnSpc="1">
            <a:prstTxWarp prst="textNoShape">
              <a:avLst/>
            </a:prstTxWarp>
          </a:bodyPr>
          <a:lstStyle>
            <a:lvl1pPr>
              <a:defRPr sz="1200">
                <a:cs typeface="ＭＳ Ｐゴシック" charset="-128"/>
              </a:defRPr>
            </a:lvl1pPr>
          </a:lstStyle>
          <a:p>
            <a:pPr>
              <a:defRPr/>
            </a:pPr>
            <a:endParaRPr lang="en-US" dirty="0"/>
          </a:p>
        </p:txBody>
      </p:sp>
      <p:sp>
        <p:nvSpPr>
          <p:cNvPr id="3079" name="Rectangle 1031"/>
          <p:cNvSpPr>
            <a:spLocks noGrp="1" noChangeArrowheads="1"/>
          </p:cNvSpPr>
          <p:nvPr>
            <p:ph type="sldNum" sz="quarter" idx="5"/>
          </p:nvPr>
        </p:nvSpPr>
        <p:spPr bwMode="auto">
          <a:xfrm>
            <a:off x="3941078" y="8843645"/>
            <a:ext cx="3013763" cy="465455"/>
          </a:xfrm>
          <a:prstGeom prst="rect">
            <a:avLst/>
          </a:prstGeom>
          <a:noFill/>
          <a:ln w="9525">
            <a:noFill/>
            <a:miter lim="800000"/>
            <a:headEnd/>
            <a:tailEnd/>
          </a:ln>
        </p:spPr>
        <p:txBody>
          <a:bodyPr vert="horz" wrap="square" lIns="91660" tIns="45830" rIns="91660" bIns="45830" numCol="1" anchor="b" anchorCtr="0" compatLnSpc="1">
            <a:prstTxWarp prst="textNoShape">
              <a:avLst/>
            </a:prstTxWarp>
          </a:bodyPr>
          <a:lstStyle>
            <a:lvl1pPr algn="r">
              <a:defRPr sz="1200"/>
            </a:lvl1pPr>
          </a:lstStyle>
          <a:p>
            <a:fld id="{2C31D1C9-99ED-4BAE-B0EB-0468EAB0416D}" type="slidenum">
              <a:rPr lang="en-US"/>
              <a:pPr/>
              <a:t>‹#›</a:t>
            </a:fld>
            <a:endParaRPr lang="en-US" dirty="0"/>
          </a:p>
        </p:txBody>
      </p:sp>
    </p:spTree>
    <p:extLst>
      <p:ext uri="{BB962C8B-B14F-4D97-AF65-F5344CB8AC3E}">
        <p14:creationId xmlns:p14="http://schemas.microsoft.com/office/powerpoint/2010/main" val="2960197584"/>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31D1C9-99ED-4BAE-B0EB-0468EAB0416D}" type="slidenum">
              <a:rPr lang="en-US" smtClean="0"/>
              <a:pPr/>
              <a:t>4</a:t>
            </a:fld>
            <a:endParaRPr lang="en-US" dirty="0"/>
          </a:p>
        </p:txBody>
      </p:sp>
    </p:spTree>
    <p:extLst>
      <p:ext uri="{BB962C8B-B14F-4D97-AF65-F5344CB8AC3E}">
        <p14:creationId xmlns:p14="http://schemas.microsoft.com/office/powerpoint/2010/main" val="19600440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Line 9"/>
          <p:cNvSpPr>
            <a:spLocks noChangeShapeType="1"/>
          </p:cNvSpPr>
          <p:nvPr userDrawn="1"/>
        </p:nvSpPr>
        <p:spPr bwMode="auto">
          <a:xfrm>
            <a:off x="990600" y="2286000"/>
            <a:ext cx="7162800" cy="0"/>
          </a:xfrm>
          <a:prstGeom prst="line">
            <a:avLst/>
          </a:prstGeom>
          <a:noFill/>
          <a:ln w="15875">
            <a:solidFill>
              <a:srgbClr val="C0C0C0"/>
            </a:solidFill>
            <a:round/>
            <a:headEnd/>
            <a:tailEnd/>
          </a:ln>
        </p:spPr>
        <p:txBody>
          <a:bodyPr wrap="none" anchor="ctr"/>
          <a:lstStyle/>
          <a:p>
            <a:pPr>
              <a:defRPr/>
            </a:pPr>
            <a:endParaRPr lang="en-US" dirty="0">
              <a:cs typeface="ＭＳ Ｐゴシック" charset="-128"/>
            </a:endParaRPr>
          </a:p>
        </p:txBody>
      </p:sp>
      <p:sp>
        <p:nvSpPr>
          <p:cNvPr id="5" name="Line 9"/>
          <p:cNvSpPr>
            <a:spLocks noChangeShapeType="1"/>
          </p:cNvSpPr>
          <p:nvPr userDrawn="1"/>
        </p:nvSpPr>
        <p:spPr bwMode="auto">
          <a:xfrm>
            <a:off x="990600" y="3657600"/>
            <a:ext cx="7162800" cy="0"/>
          </a:xfrm>
          <a:prstGeom prst="line">
            <a:avLst/>
          </a:prstGeom>
          <a:noFill/>
          <a:ln w="15875">
            <a:solidFill>
              <a:srgbClr val="C0C0C0"/>
            </a:solidFill>
            <a:round/>
            <a:headEnd/>
            <a:tailEnd/>
          </a:ln>
        </p:spPr>
        <p:txBody>
          <a:bodyPr wrap="none" anchor="ctr"/>
          <a:lstStyle/>
          <a:p>
            <a:pPr>
              <a:defRPr/>
            </a:pPr>
            <a:endParaRPr lang="en-US" dirty="0">
              <a:cs typeface="ＭＳ Ｐゴシック" charset="-128"/>
            </a:endParaRPr>
          </a:p>
        </p:txBody>
      </p:sp>
      <p:sp>
        <p:nvSpPr>
          <p:cNvPr id="2" name="Title 1"/>
          <p:cNvSpPr>
            <a:spLocks noGrp="1"/>
          </p:cNvSpPr>
          <p:nvPr>
            <p:ph type="ctrTitle" hasCustomPrompt="1"/>
          </p:nvPr>
        </p:nvSpPr>
        <p:spPr>
          <a:xfrm>
            <a:off x="1028699" y="2548219"/>
            <a:ext cx="7086600" cy="841375"/>
          </a:xfrm>
          <a:prstGeom prst="rect">
            <a:avLst/>
          </a:prstGeom>
        </p:spPr>
        <p:txBody>
          <a:bodyPr/>
          <a:lstStyle>
            <a:lvl1pPr algn="ctr">
              <a:defRPr b="1" baseline="0">
                <a:solidFill>
                  <a:srgbClr val="004A80"/>
                </a:solidFill>
                <a:latin typeface="Gill Sans"/>
                <a:cs typeface="Gill Sans"/>
              </a:defRPr>
            </a:lvl1pPr>
          </a:lstStyle>
          <a:p>
            <a:r>
              <a:rPr lang="en-US" dirty="0"/>
              <a:t>Webinar Title</a:t>
            </a:r>
            <a:br>
              <a:rPr lang="en-US" dirty="0"/>
            </a:br>
            <a:endParaRPr lang="en-US" dirty="0"/>
          </a:p>
        </p:txBody>
      </p:sp>
      <p:sp>
        <p:nvSpPr>
          <p:cNvPr id="7" name="Rectangle 6"/>
          <p:cNvSpPr/>
          <p:nvPr userDrawn="1"/>
        </p:nvSpPr>
        <p:spPr>
          <a:xfrm>
            <a:off x="1028699" y="3930196"/>
            <a:ext cx="7086600" cy="1569660"/>
          </a:xfrm>
          <a:prstGeom prst="rect">
            <a:avLst/>
          </a:prstGeom>
        </p:spPr>
        <p:txBody>
          <a:bodyPr wrap="square">
            <a:spAutoFit/>
          </a:bodyPr>
          <a:lstStyle/>
          <a:p>
            <a:pPr algn="ctr"/>
            <a:r>
              <a:rPr lang="en-US" sz="3200" b="1" dirty="0"/>
              <a:t>Date</a:t>
            </a:r>
          </a:p>
          <a:p>
            <a:pPr algn="ctr"/>
            <a:endParaRPr lang="en-US" sz="3200" b="1" dirty="0"/>
          </a:p>
          <a:p>
            <a:pPr algn="ctr"/>
            <a:r>
              <a:rPr lang="en-US" sz="3200" b="1" dirty="0"/>
              <a:t>Presenter:</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71800" y="938553"/>
            <a:ext cx="3124200" cy="1170905"/>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www.councilforeconed.org </a:t>
            </a:r>
          </a:p>
        </p:txBody>
      </p:sp>
      <p:sp>
        <p:nvSpPr>
          <p:cNvPr id="6" name="Slide Number Placeholder 5"/>
          <p:cNvSpPr>
            <a:spLocks noGrp="1"/>
          </p:cNvSpPr>
          <p:nvPr>
            <p:ph type="sldNum" sz="quarter" idx="12"/>
          </p:nvPr>
        </p:nvSpPr>
        <p:spPr/>
        <p:txBody>
          <a:bodyPr/>
          <a:lstStyle/>
          <a:p>
            <a:fld id="{DCBF9695-8517-4318-9952-3DDF4D4F8C2B}" type="slidenum">
              <a:rPr lang="en-US" smtClean="0"/>
              <a:t>‹#›</a:t>
            </a:fld>
            <a:endParaRPr lang="en-US"/>
          </a:p>
        </p:txBody>
      </p:sp>
    </p:spTree>
    <p:extLst>
      <p:ext uri="{BB962C8B-B14F-4D97-AF65-F5344CB8AC3E}">
        <p14:creationId xmlns:p14="http://schemas.microsoft.com/office/powerpoint/2010/main" val="28771466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www.councilforeconed.org </a:t>
            </a:r>
          </a:p>
        </p:txBody>
      </p:sp>
      <p:sp>
        <p:nvSpPr>
          <p:cNvPr id="7" name="Slide Number Placeholder 6"/>
          <p:cNvSpPr>
            <a:spLocks noGrp="1"/>
          </p:cNvSpPr>
          <p:nvPr>
            <p:ph type="sldNum" sz="quarter" idx="12"/>
          </p:nvPr>
        </p:nvSpPr>
        <p:spPr/>
        <p:txBody>
          <a:bodyPr/>
          <a:lstStyle/>
          <a:p>
            <a:fld id="{DCBF9695-8517-4318-9952-3DDF4D4F8C2B}" type="slidenum">
              <a:rPr lang="en-US" smtClean="0"/>
              <a:t>‹#›</a:t>
            </a:fld>
            <a:endParaRPr lang="en-US"/>
          </a:p>
        </p:txBody>
      </p:sp>
    </p:spTree>
    <p:extLst>
      <p:ext uri="{BB962C8B-B14F-4D97-AF65-F5344CB8AC3E}">
        <p14:creationId xmlns:p14="http://schemas.microsoft.com/office/powerpoint/2010/main" val="19617385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a:t>www.councilforeconed.org </a:t>
            </a:r>
          </a:p>
        </p:txBody>
      </p:sp>
      <p:sp>
        <p:nvSpPr>
          <p:cNvPr id="9" name="Slide Number Placeholder 8"/>
          <p:cNvSpPr>
            <a:spLocks noGrp="1"/>
          </p:cNvSpPr>
          <p:nvPr>
            <p:ph type="sldNum" sz="quarter" idx="12"/>
          </p:nvPr>
        </p:nvSpPr>
        <p:spPr/>
        <p:txBody>
          <a:bodyPr/>
          <a:lstStyle/>
          <a:p>
            <a:fld id="{DCBF9695-8517-4318-9952-3DDF4D4F8C2B}" type="slidenum">
              <a:rPr lang="en-US" smtClean="0"/>
              <a:t>‹#›</a:t>
            </a:fld>
            <a:endParaRPr lang="en-US"/>
          </a:p>
        </p:txBody>
      </p:sp>
    </p:spTree>
    <p:extLst>
      <p:ext uri="{BB962C8B-B14F-4D97-AF65-F5344CB8AC3E}">
        <p14:creationId xmlns:p14="http://schemas.microsoft.com/office/powerpoint/2010/main" val="29350036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a:t>www.councilforeconed.org </a:t>
            </a:r>
          </a:p>
        </p:txBody>
      </p:sp>
      <p:sp>
        <p:nvSpPr>
          <p:cNvPr id="5" name="Slide Number Placeholder 4"/>
          <p:cNvSpPr>
            <a:spLocks noGrp="1"/>
          </p:cNvSpPr>
          <p:nvPr>
            <p:ph type="sldNum" sz="quarter" idx="12"/>
          </p:nvPr>
        </p:nvSpPr>
        <p:spPr/>
        <p:txBody>
          <a:bodyPr/>
          <a:lstStyle/>
          <a:p>
            <a:fld id="{DCBF9695-8517-4318-9952-3DDF4D4F8C2B}" type="slidenum">
              <a:rPr lang="en-US" smtClean="0"/>
              <a:t>‹#›</a:t>
            </a:fld>
            <a:endParaRPr lang="en-US"/>
          </a:p>
        </p:txBody>
      </p:sp>
    </p:spTree>
    <p:extLst>
      <p:ext uri="{BB962C8B-B14F-4D97-AF65-F5344CB8AC3E}">
        <p14:creationId xmlns:p14="http://schemas.microsoft.com/office/powerpoint/2010/main" val="9141513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a:t>www.councilforeconed.org </a:t>
            </a:r>
          </a:p>
        </p:txBody>
      </p:sp>
      <p:sp>
        <p:nvSpPr>
          <p:cNvPr id="4" name="Slide Number Placeholder 3"/>
          <p:cNvSpPr>
            <a:spLocks noGrp="1"/>
          </p:cNvSpPr>
          <p:nvPr>
            <p:ph type="sldNum" sz="quarter" idx="12"/>
          </p:nvPr>
        </p:nvSpPr>
        <p:spPr/>
        <p:txBody>
          <a:bodyPr/>
          <a:lstStyle/>
          <a:p>
            <a:fld id="{DCBF9695-8517-4318-9952-3DDF4D4F8C2B}" type="slidenum">
              <a:rPr lang="en-US" smtClean="0"/>
              <a:t>‹#›</a:t>
            </a:fld>
            <a:endParaRPr lang="en-US"/>
          </a:p>
        </p:txBody>
      </p:sp>
    </p:spTree>
    <p:extLst>
      <p:ext uri="{BB962C8B-B14F-4D97-AF65-F5344CB8AC3E}">
        <p14:creationId xmlns:p14="http://schemas.microsoft.com/office/powerpoint/2010/main" val="1395602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www.councilforeconed.org </a:t>
            </a:r>
          </a:p>
        </p:txBody>
      </p:sp>
      <p:sp>
        <p:nvSpPr>
          <p:cNvPr id="7" name="Slide Number Placeholder 6"/>
          <p:cNvSpPr>
            <a:spLocks noGrp="1"/>
          </p:cNvSpPr>
          <p:nvPr>
            <p:ph type="sldNum" sz="quarter" idx="12"/>
          </p:nvPr>
        </p:nvSpPr>
        <p:spPr/>
        <p:txBody>
          <a:bodyPr/>
          <a:lstStyle/>
          <a:p>
            <a:fld id="{DCBF9695-8517-4318-9952-3DDF4D4F8C2B}" type="slidenum">
              <a:rPr lang="en-US" smtClean="0"/>
              <a:t>‹#›</a:t>
            </a:fld>
            <a:endParaRPr lang="en-US"/>
          </a:p>
        </p:txBody>
      </p:sp>
    </p:spTree>
    <p:extLst>
      <p:ext uri="{BB962C8B-B14F-4D97-AF65-F5344CB8AC3E}">
        <p14:creationId xmlns:p14="http://schemas.microsoft.com/office/powerpoint/2010/main" val="36154359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www.councilforeconed.org </a:t>
            </a:r>
          </a:p>
        </p:txBody>
      </p:sp>
      <p:sp>
        <p:nvSpPr>
          <p:cNvPr id="7" name="Slide Number Placeholder 6"/>
          <p:cNvSpPr>
            <a:spLocks noGrp="1"/>
          </p:cNvSpPr>
          <p:nvPr>
            <p:ph type="sldNum" sz="quarter" idx="12"/>
          </p:nvPr>
        </p:nvSpPr>
        <p:spPr/>
        <p:txBody>
          <a:bodyPr/>
          <a:lstStyle/>
          <a:p>
            <a:fld id="{DCBF9695-8517-4318-9952-3DDF4D4F8C2B}" type="slidenum">
              <a:rPr lang="en-US" smtClean="0"/>
              <a:t>‹#›</a:t>
            </a:fld>
            <a:endParaRPr lang="en-US"/>
          </a:p>
        </p:txBody>
      </p:sp>
    </p:spTree>
    <p:extLst>
      <p:ext uri="{BB962C8B-B14F-4D97-AF65-F5344CB8AC3E}">
        <p14:creationId xmlns:p14="http://schemas.microsoft.com/office/powerpoint/2010/main" val="4924851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www.councilforeconed.org </a:t>
            </a:r>
          </a:p>
        </p:txBody>
      </p:sp>
      <p:sp>
        <p:nvSpPr>
          <p:cNvPr id="6" name="Slide Number Placeholder 5"/>
          <p:cNvSpPr>
            <a:spLocks noGrp="1"/>
          </p:cNvSpPr>
          <p:nvPr>
            <p:ph type="sldNum" sz="quarter" idx="12"/>
          </p:nvPr>
        </p:nvSpPr>
        <p:spPr/>
        <p:txBody>
          <a:bodyPr/>
          <a:lstStyle/>
          <a:p>
            <a:fld id="{DCBF9695-8517-4318-9952-3DDF4D4F8C2B}" type="slidenum">
              <a:rPr lang="en-US" smtClean="0"/>
              <a:t>‹#›</a:t>
            </a:fld>
            <a:endParaRPr lang="en-US"/>
          </a:p>
        </p:txBody>
      </p:sp>
    </p:spTree>
    <p:extLst>
      <p:ext uri="{BB962C8B-B14F-4D97-AF65-F5344CB8AC3E}">
        <p14:creationId xmlns:p14="http://schemas.microsoft.com/office/powerpoint/2010/main" val="26109726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www.councilforeconed.org </a:t>
            </a:r>
          </a:p>
        </p:txBody>
      </p:sp>
      <p:sp>
        <p:nvSpPr>
          <p:cNvPr id="6" name="Slide Number Placeholder 5"/>
          <p:cNvSpPr>
            <a:spLocks noGrp="1"/>
          </p:cNvSpPr>
          <p:nvPr>
            <p:ph type="sldNum" sz="quarter" idx="12"/>
          </p:nvPr>
        </p:nvSpPr>
        <p:spPr/>
        <p:txBody>
          <a:bodyPr/>
          <a:lstStyle/>
          <a:p>
            <a:fld id="{DCBF9695-8517-4318-9952-3DDF4D4F8C2B}" type="slidenum">
              <a:rPr lang="en-US" smtClean="0"/>
              <a:t>‹#›</a:t>
            </a:fld>
            <a:endParaRPr lang="en-US"/>
          </a:p>
        </p:txBody>
      </p:sp>
    </p:spTree>
    <p:extLst>
      <p:ext uri="{BB962C8B-B14F-4D97-AF65-F5344CB8AC3E}">
        <p14:creationId xmlns:p14="http://schemas.microsoft.com/office/powerpoint/2010/main" val="22548170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opics">
    <p:spTree>
      <p:nvGrpSpPr>
        <p:cNvPr id="1" name=""/>
        <p:cNvGrpSpPr/>
        <p:nvPr/>
      </p:nvGrpSpPr>
      <p:grpSpPr>
        <a:xfrm>
          <a:off x="0" y="0"/>
          <a:ext cx="0" cy="0"/>
          <a:chOff x="0" y="0"/>
          <a:chExt cx="0" cy="0"/>
        </a:xfrm>
      </p:grpSpPr>
      <p:sp>
        <p:nvSpPr>
          <p:cNvPr id="5" name="Line 7"/>
          <p:cNvSpPr>
            <a:spLocks noChangeShapeType="1"/>
          </p:cNvSpPr>
          <p:nvPr userDrawn="1"/>
        </p:nvSpPr>
        <p:spPr bwMode="auto">
          <a:xfrm>
            <a:off x="457200" y="1219200"/>
            <a:ext cx="8229600" cy="0"/>
          </a:xfrm>
          <a:prstGeom prst="line">
            <a:avLst/>
          </a:prstGeom>
          <a:noFill/>
          <a:ln w="15875">
            <a:solidFill>
              <a:srgbClr val="C0C0C0"/>
            </a:solidFill>
            <a:round/>
            <a:headEnd/>
            <a:tailEnd/>
          </a:ln>
        </p:spPr>
        <p:txBody>
          <a:bodyPr wrap="none" anchor="ctr"/>
          <a:lstStyle/>
          <a:p>
            <a:pPr>
              <a:defRPr/>
            </a:pPr>
            <a:endParaRPr lang="en-US" dirty="0">
              <a:cs typeface="ＭＳ Ｐゴシック" charset="-128"/>
            </a:endParaRPr>
          </a:p>
        </p:txBody>
      </p:sp>
      <p:sp>
        <p:nvSpPr>
          <p:cNvPr id="3" name="Content Placeholder 2"/>
          <p:cNvSpPr>
            <a:spLocks noGrp="1"/>
          </p:cNvSpPr>
          <p:nvPr>
            <p:ph idx="1"/>
          </p:nvPr>
        </p:nvSpPr>
        <p:spPr>
          <a:xfrm>
            <a:off x="1028700" y="1752600"/>
            <a:ext cx="7086600" cy="3657600"/>
          </a:xfrm>
          <a:prstGeom prst="rect">
            <a:avLst/>
          </a:prstGeom>
        </p:spPr>
        <p:txBody>
          <a:bodyPr lIns="91440" rIns="91440"/>
          <a:lstStyle>
            <a:lvl1pPr>
              <a:buFont typeface="Arial"/>
              <a:buChar char="•"/>
              <a:defRPr sz="1800">
                <a:solidFill>
                  <a:srgbClr val="6EA92C"/>
                </a:solidFill>
                <a:latin typeface="Gill Sans"/>
                <a:cs typeface="Gill Sans"/>
              </a:defRPr>
            </a:lvl1pPr>
            <a:lvl2pPr marL="0" indent="-365760" algn="l">
              <a:buClr>
                <a:srgbClr val="004A80"/>
              </a:buClr>
              <a:buFont typeface="BankGothic Md BT"/>
              <a:buChar char="»"/>
              <a:defRPr sz="1800">
                <a:solidFill>
                  <a:srgbClr val="004A80"/>
                </a:solidFill>
                <a:latin typeface="Gill Sans"/>
                <a:cs typeface="Gill Sans"/>
              </a:defRPr>
            </a:lvl2pPr>
            <a:lvl3pPr>
              <a:defRPr>
                <a:solidFill>
                  <a:srgbClr val="6EA92C"/>
                </a:solidFill>
                <a:latin typeface="Gill Sans"/>
                <a:cs typeface="Gill Sans"/>
              </a:defRPr>
            </a:lvl3pPr>
            <a:lvl4pPr>
              <a:defRPr>
                <a:solidFill>
                  <a:srgbClr val="6EA92C"/>
                </a:solidFill>
                <a:latin typeface="Gill Sans"/>
                <a:cs typeface="Gill Sans"/>
              </a:defRPr>
            </a:lvl4pPr>
            <a:lvl5pPr>
              <a:defRPr>
                <a:solidFill>
                  <a:srgbClr val="6EA92C"/>
                </a:solidFill>
                <a:latin typeface="Gill Sans"/>
                <a:cs typeface="Gill Sans"/>
              </a:defRPr>
            </a:lvl5pPr>
          </a:lstStyle>
          <a:p>
            <a:pPr lvl="0"/>
            <a:r>
              <a:rPr lang="en-US" dirty="0"/>
              <a:t>Click to edit Master text styles</a:t>
            </a:r>
          </a:p>
          <a:p>
            <a:pPr lvl="1"/>
            <a:r>
              <a:rPr lang="en-US" dirty="0"/>
              <a:t>Second level</a:t>
            </a:r>
          </a:p>
        </p:txBody>
      </p:sp>
      <p:sp>
        <p:nvSpPr>
          <p:cNvPr id="15" name="Title 14"/>
          <p:cNvSpPr>
            <a:spLocks noGrp="1"/>
          </p:cNvSpPr>
          <p:nvPr>
            <p:ph type="title"/>
          </p:nvPr>
        </p:nvSpPr>
        <p:spPr>
          <a:xfrm>
            <a:off x="457200" y="609600"/>
            <a:ext cx="8229600" cy="609600"/>
          </a:xfrm>
          <a:prstGeom prst="rect">
            <a:avLst/>
          </a:prstGeom>
        </p:spPr>
        <p:txBody>
          <a:bodyPr vert="horz" anchor="t"/>
          <a:lstStyle>
            <a:lvl1pPr>
              <a:defRPr sz="2400"/>
            </a:lvl1pPr>
          </a:lstStyle>
          <a:p>
            <a:r>
              <a:rPr lang="en-US" dirty="0"/>
              <a:t>Click to edit Master title style</a:t>
            </a:r>
          </a:p>
        </p:txBody>
      </p:sp>
      <p:sp>
        <p:nvSpPr>
          <p:cNvPr id="10" name="Footer Placeholder 4"/>
          <p:cNvSpPr>
            <a:spLocks noGrp="1"/>
          </p:cNvSpPr>
          <p:nvPr>
            <p:ph type="ftr" sz="quarter" idx="16"/>
          </p:nvPr>
        </p:nvSpPr>
        <p:spPr>
          <a:xfrm>
            <a:off x="755945" y="6324600"/>
            <a:ext cx="7896131" cy="457200"/>
          </a:xfrm>
        </p:spPr>
        <p:txBody>
          <a:bodyPr/>
          <a:lstStyle>
            <a:lvl1pPr>
              <a:defRPr/>
            </a:lvl1pPr>
          </a:lstStyle>
          <a:p>
            <a:pPr>
              <a:defRPr/>
            </a:pPr>
            <a:r>
              <a:rPr lang="en-US" b="1"/>
              <a:t>www.councilforeconed.org </a:t>
            </a:r>
            <a:endParaRPr lang="en-US" b="1" dirty="0">
              <a:solidFill>
                <a:srgbClr val="1578BC"/>
              </a:solidFill>
            </a:endParaRPr>
          </a:p>
        </p:txBody>
      </p:sp>
      <p:sp>
        <p:nvSpPr>
          <p:cNvPr id="11" name="Slide Number Placeholder 8"/>
          <p:cNvSpPr>
            <a:spLocks noGrp="1"/>
          </p:cNvSpPr>
          <p:nvPr>
            <p:ph type="sldNum" sz="quarter" idx="17"/>
          </p:nvPr>
        </p:nvSpPr>
        <p:spPr>
          <a:xfrm>
            <a:off x="6553200" y="6477000"/>
            <a:ext cx="1905000" cy="457200"/>
          </a:xfrm>
        </p:spPr>
        <p:txBody>
          <a:bodyPr/>
          <a:lstStyle>
            <a:lvl1pPr>
              <a:defRPr/>
            </a:lvl1pPr>
          </a:lstStyle>
          <a:p>
            <a:fld id="{736A2A04-44CB-4FD5-A22C-EC7DA5CF840D}" type="slidenum">
              <a:rPr lang="en-US"/>
              <a:pPr/>
              <a:t>‹#›</a:t>
            </a:fld>
            <a:endParaRPr lang="en-US"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81800" y="481217"/>
            <a:ext cx="1905000" cy="713966"/>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a:t>Click to edit Master title style</a:t>
            </a:r>
          </a:p>
        </p:txBody>
      </p:sp>
      <p:sp>
        <p:nvSpPr>
          <p:cNvPr id="3" name="Footer Placeholder 2"/>
          <p:cNvSpPr>
            <a:spLocks noGrp="1"/>
          </p:cNvSpPr>
          <p:nvPr>
            <p:ph type="ftr" sz="quarter" idx="10"/>
          </p:nvPr>
        </p:nvSpPr>
        <p:spPr/>
        <p:txBody>
          <a:bodyPr/>
          <a:lstStyle/>
          <a:p>
            <a:pPr>
              <a:defRPr/>
            </a:pPr>
            <a:r>
              <a:rPr lang="en-US"/>
              <a:t>www.councilforeconed.org </a:t>
            </a:r>
            <a:endParaRPr lang="en-US" dirty="0"/>
          </a:p>
        </p:txBody>
      </p:sp>
      <p:sp>
        <p:nvSpPr>
          <p:cNvPr id="4" name="Slide Number Placeholder 3"/>
          <p:cNvSpPr>
            <a:spLocks noGrp="1"/>
          </p:cNvSpPr>
          <p:nvPr>
            <p:ph type="sldNum" sz="quarter" idx="11"/>
          </p:nvPr>
        </p:nvSpPr>
        <p:spPr/>
        <p:txBody>
          <a:bodyPr/>
          <a:lstStyle/>
          <a:p>
            <a:fld id="{60921177-3047-4604-B14F-505EA243D6B1}" type="slidenum">
              <a:rPr lang="en-US" smtClean="0"/>
              <a:pPr/>
              <a:t>‹#›</a:t>
            </a:fld>
            <a:endParaRPr lang="en-US" dirty="0"/>
          </a:p>
        </p:txBody>
      </p:sp>
      <p:sp>
        <p:nvSpPr>
          <p:cNvPr id="5" name="Date Placeholder 4"/>
          <p:cNvSpPr>
            <a:spLocks noGrp="1"/>
          </p:cNvSpPr>
          <p:nvPr>
            <p:ph type="dt" sz="half" idx="12"/>
          </p:nvPr>
        </p:nvSpPr>
        <p:spPr/>
        <p:txBody>
          <a:bodyPr/>
          <a:lstStyle/>
          <a:p>
            <a:endParaRPr lang="en-US" dirty="0"/>
          </a:p>
        </p:txBody>
      </p:sp>
    </p:spTree>
    <p:extLst>
      <p:ext uri="{BB962C8B-B14F-4D97-AF65-F5344CB8AC3E}">
        <p14:creationId xmlns:p14="http://schemas.microsoft.com/office/powerpoint/2010/main" val="24665492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onopoly Cards w/o Subhead">
    <p:spTree>
      <p:nvGrpSpPr>
        <p:cNvPr id="1" name=""/>
        <p:cNvGrpSpPr/>
        <p:nvPr/>
      </p:nvGrpSpPr>
      <p:grpSpPr>
        <a:xfrm>
          <a:off x="0" y="0"/>
          <a:ext cx="0" cy="0"/>
          <a:chOff x="0" y="0"/>
          <a:chExt cx="0" cy="0"/>
        </a:xfrm>
      </p:grpSpPr>
      <p:sp>
        <p:nvSpPr>
          <p:cNvPr id="10" name="Line 7"/>
          <p:cNvSpPr>
            <a:spLocks noChangeShapeType="1"/>
          </p:cNvSpPr>
          <p:nvPr userDrawn="1"/>
        </p:nvSpPr>
        <p:spPr bwMode="auto">
          <a:xfrm>
            <a:off x="457200" y="1219200"/>
            <a:ext cx="8229600" cy="0"/>
          </a:xfrm>
          <a:prstGeom prst="line">
            <a:avLst/>
          </a:prstGeom>
          <a:noFill/>
          <a:ln w="15875">
            <a:solidFill>
              <a:srgbClr val="C0C0C0"/>
            </a:solidFill>
            <a:round/>
            <a:headEnd/>
            <a:tailEnd/>
          </a:ln>
        </p:spPr>
        <p:txBody>
          <a:bodyPr wrap="none" anchor="ctr"/>
          <a:lstStyle/>
          <a:p>
            <a:pPr>
              <a:defRPr/>
            </a:pPr>
            <a:endParaRPr lang="en-US" dirty="0">
              <a:cs typeface="ＭＳ Ｐゴシック" charset="-128"/>
            </a:endParaRPr>
          </a:p>
        </p:txBody>
      </p:sp>
      <p:sp>
        <p:nvSpPr>
          <p:cNvPr id="3" name="Text Placeholder 2"/>
          <p:cNvSpPr>
            <a:spLocks noGrp="1"/>
          </p:cNvSpPr>
          <p:nvPr>
            <p:ph type="body" idx="1"/>
          </p:nvPr>
        </p:nvSpPr>
        <p:spPr>
          <a:xfrm>
            <a:off x="457200" y="1535113"/>
            <a:ext cx="4038600" cy="598487"/>
          </a:xfrm>
          <a:prstGeom prst="rect">
            <a:avLst/>
          </a:prstGeom>
          <a:solidFill>
            <a:srgbClr val="215BAE"/>
          </a:solidFill>
        </p:spPr>
        <p:txBody>
          <a:bodyPr anchor="ctr"/>
          <a:lstStyle>
            <a:lvl1pPr marL="0" indent="0" algn="ctr">
              <a:buNone/>
              <a:defRPr sz="2000" b="1">
                <a:solidFill>
                  <a:schemeClr val="bg1"/>
                </a:solidFill>
                <a:latin typeface="Gill Sans"/>
                <a:cs typeface="Gill San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33600"/>
            <a:ext cx="4040188" cy="3951288"/>
          </a:xfrm>
          <a:prstGeom prst="rect">
            <a:avLst/>
          </a:prstGeom>
        </p:spPr>
        <p:txBody>
          <a:bodyPr/>
          <a:lstStyle>
            <a:lvl1pPr>
              <a:defRPr sz="2000">
                <a:latin typeface="Gill Sans"/>
                <a:cs typeface="Gill Sans"/>
              </a:defRPr>
            </a:lvl1pPr>
            <a:lvl2pPr>
              <a:defRPr sz="1800">
                <a:latin typeface="Gill Sans"/>
                <a:cs typeface="Gill Sans"/>
              </a:defRPr>
            </a:lvl2pPr>
            <a:lvl3pPr>
              <a:defRPr sz="1600">
                <a:latin typeface="Gill Sans"/>
                <a:cs typeface="Gill Sans"/>
              </a:defRPr>
            </a:lvl3pPr>
            <a:lvl4pPr>
              <a:defRPr sz="1400">
                <a:latin typeface="Gill Sans"/>
                <a:cs typeface="Gill Sans"/>
              </a:defRPr>
            </a:lvl4pPr>
            <a:lvl5pPr>
              <a:defRPr sz="1200">
                <a:latin typeface="Gill Sans"/>
                <a:cs typeface="Gill Sans"/>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4"/>
          </p:nvPr>
        </p:nvSpPr>
        <p:spPr>
          <a:xfrm>
            <a:off x="4648200" y="2133600"/>
            <a:ext cx="4041775" cy="3951288"/>
          </a:xfrm>
          <a:prstGeom prst="rect">
            <a:avLst/>
          </a:prstGeom>
        </p:spPr>
        <p:txBody>
          <a:bodyPr/>
          <a:lstStyle>
            <a:lvl1pPr>
              <a:defRPr sz="2000">
                <a:latin typeface="Gill Sans"/>
                <a:cs typeface="Gill Sans"/>
              </a:defRPr>
            </a:lvl1pPr>
            <a:lvl2pPr>
              <a:defRPr sz="1800">
                <a:latin typeface="Gill Sans"/>
                <a:cs typeface="Gill Sans"/>
              </a:defRPr>
            </a:lvl2pPr>
            <a:lvl3pPr>
              <a:defRPr sz="1600">
                <a:latin typeface="Gill Sans"/>
                <a:cs typeface="Gill Sans"/>
              </a:defRPr>
            </a:lvl3pPr>
            <a:lvl4pPr>
              <a:defRPr sz="1400">
                <a:latin typeface="Gill Sans"/>
                <a:cs typeface="Gill Sans"/>
              </a:defRPr>
            </a:lvl4pPr>
            <a:lvl5pPr>
              <a:defRPr sz="1200">
                <a:latin typeface="Gill Sans"/>
                <a:cs typeface="Gill Sans"/>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2"/>
          <p:cNvSpPr>
            <a:spLocks noGrp="1"/>
          </p:cNvSpPr>
          <p:nvPr>
            <p:ph type="body" idx="13"/>
          </p:nvPr>
        </p:nvSpPr>
        <p:spPr>
          <a:xfrm>
            <a:off x="4648200" y="1524000"/>
            <a:ext cx="4038600" cy="598487"/>
          </a:xfrm>
          <a:prstGeom prst="rect">
            <a:avLst/>
          </a:prstGeom>
          <a:solidFill>
            <a:srgbClr val="215BAE"/>
          </a:solidFill>
        </p:spPr>
        <p:txBody>
          <a:bodyPr anchor="ctr"/>
          <a:lstStyle>
            <a:lvl1pPr marL="0" indent="0" algn="ctr">
              <a:buNone/>
              <a:defRPr sz="2000" b="1">
                <a:solidFill>
                  <a:schemeClr val="bg1"/>
                </a:solidFill>
                <a:latin typeface="Gill Sans"/>
                <a:cs typeface="Gill San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2" name="Title 21"/>
          <p:cNvSpPr>
            <a:spLocks noGrp="1"/>
          </p:cNvSpPr>
          <p:nvPr>
            <p:ph type="title"/>
          </p:nvPr>
        </p:nvSpPr>
        <p:spPr>
          <a:xfrm>
            <a:off x="457200" y="609600"/>
            <a:ext cx="8229600" cy="609600"/>
          </a:xfrm>
          <a:prstGeom prst="rect">
            <a:avLst/>
          </a:prstGeom>
        </p:spPr>
        <p:txBody>
          <a:bodyPr vert="horz" anchor="t"/>
          <a:lstStyle>
            <a:lvl1pPr>
              <a:defRPr sz="2400"/>
            </a:lvl1pPr>
          </a:lstStyle>
          <a:p>
            <a:r>
              <a:rPr lang="en-US" dirty="0"/>
              <a:t>Click to edit Master title style</a:t>
            </a:r>
          </a:p>
        </p:txBody>
      </p:sp>
      <p:sp>
        <p:nvSpPr>
          <p:cNvPr id="15" name="Slide Number Placeholder 8"/>
          <p:cNvSpPr>
            <a:spLocks noGrp="1"/>
          </p:cNvSpPr>
          <p:nvPr>
            <p:ph type="sldNum" sz="quarter" idx="16"/>
          </p:nvPr>
        </p:nvSpPr>
        <p:spPr/>
        <p:txBody>
          <a:bodyPr/>
          <a:lstStyle>
            <a:lvl1pPr>
              <a:defRPr/>
            </a:lvl1pPr>
          </a:lstStyle>
          <a:p>
            <a:fld id="{736A2A04-44CB-4FD5-A22C-EC7DA5CF840D}" type="slidenum">
              <a:rPr lang="en-US"/>
              <a:pPr/>
              <a:t>‹#›</a:t>
            </a:fld>
            <a:endParaRPr lang="en-US" dirty="0"/>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10362" y="609600"/>
            <a:ext cx="2200275" cy="533400"/>
          </a:xfrm>
          <a:prstGeom prst="rect">
            <a:avLst/>
          </a:prstGeom>
        </p:spPr>
      </p:pic>
      <p:sp>
        <p:nvSpPr>
          <p:cNvPr id="16" name="Footer Placeholder 4"/>
          <p:cNvSpPr>
            <a:spLocks noGrp="1"/>
          </p:cNvSpPr>
          <p:nvPr>
            <p:ph type="ftr" sz="quarter" idx="17"/>
          </p:nvPr>
        </p:nvSpPr>
        <p:spPr>
          <a:xfrm>
            <a:off x="755945" y="6324600"/>
            <a:ext cx="7896131" cy="457200"/>
          </a:xfrm>
        </p:spPr>
        <p:txBody>
          <a:bodyPr/>
          <a:lstStyle>
            <a:lvl1pPr>
              <a:defRPr/>
            </a:lvl1pPr>
          </a:lstStyle>
          <a:p>
            <a:pPr>
              <a:defRPr/>
            </a:pPr>
            <a:r>
              <a:rPr lang="en-US" b="1"/>
              <a:t>www.councilforeconed.org </a:t>
            </a:r>
            <a:endParaRPr lang="en-US" b="1" dirty="0">
              <a:solidFill>
                <a:srgbClr val="1578BC"/>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onopoly Cards w/ Subhead">
    <p:spTree>
      <p:nvGrpSpPr>
        <p:cNvPr id="1" name=""/>
        <p:cNvGrpSpPr/>
        <p:nvPr/>
      </p:nvGrpSpPr>
      <p:grpSpPr>
        <a:xfrm>
          <a:off x="0" y="0"/>
          <a:ext cx="0" cy="0"/>
          <a:chOff x="0" y="0"/>
          <a:chExt cx="0" cy="0"/>
        </a:xfrm>
      </p:grpSpPr>
      <p:sp>
        <p:nvSpPr>
          <p:cNvPr id="8" name="Rectangle 7"/>
          <p:cNvSpPr/>
          <p:nvPr userDrawn="1"/>
        </p:nvSpPr>
        <p:spPr bwMode="auto">
          <a:xfrm>
            <a:off x="457200" y="2438400"/>
            <a:ext cx="4038600" cy="3657600"/>
          </a:xfrm>
          <a:prstGeom prst="rect">
            <a:avLst/>
          </a:prstGeom>
          <a:noFill/>
          <a:ln w="9525" cap="flat" cmpd="sng" algn="ctr">
            <a:solidFill>
              <a:schemeClr val="tx1"/>
            </a:solidFill>
            <a:prstDash val="solid"/>
            <a:round/>
            <a:headEnd type="none" w="med" len="med"/>
            <a:tailEnd type="none" w="med" len="med"/>
          </a:ln>
          <a:effectLst/>
        </p:spPr>
        <p:txBody>
          <a:bodyPr/>
          <a:lstStyle/>
          <a:p>
            <a:pPr>
              <a:defRPr/>
            </a:pPr>
            <a:endParaRPr lang="en-US" dirty="0">
              <a:cs typeface="ＭＳ Ｐゴシック" charset="-128"/>
            </a:endParaRPr>
          </a:p>
        </p:txBody>
      </p:sp>
      <p:sp>
        <p:nvSpPr>
          <p:cNvPr id="9" name="Rectangle 8"/>
          <p:cNvSpPr/>
          <p:nvPr userDrawn="1"/>
        </p:nvSpPr>
        <p:spPr bwMode="auto">
          <a:xfrm>
            <a:off x="457200" y="1828800"/>
            <a:ext cx="4038600" cy="609600"/>
          </a:xfrm>
          <a:prstGeom prst="rect">
            <a:avLst/>
          </a:prstGeom>
          <a:solidFill>
            <a:srgbClr val="6EA92C"/>
          </a:solidFill>
          <a:ln w="9525" cap="flat" cmpd="sng" algn="ctr">
            <a:solidFill>
              <a:schemeClr val="tx1"/>
            </a:solidFill>
            <a:prstDash val="solid"/>
            <a:round/>
            <a:headEnd type="none" w="med" len="med"/>
            <a:tailEnd type="none" w="med" len="med"/>
          </a:ln>
          <a:effectLst/>
        </p:spPr>
        <p:txBody>
          <a:bodyPr/>
          <a:lstStyle/>
          <a:p>
            <a:pPr>
              <a:defRPr/>
            </a:pPr>
            <a:endParaRPr lang="en-US" dirty="0">
              <a:cs typeface="ＭＳ Ｐゴシック" charset="-128"/>
            </a:endParaRPr>
          </a:p>
        </p:txBody>
      </p:sp>
      <p:sp>
        <p:nvSpPr>
          <p:cNvPr id="11" name="Line 7"/>
          <p:cNvSpPr>
            <a:spLocks noChangeShapeType="1"/>
          </p:cNvSpPr>
          <p:nvPr userDrawn="1"/>
        </p:nvSpPr>
        <p:spPr bwMode="auto">
          <a:xfrm>
            <a:off x="457200" y="1219200"/>
            <a:ext cx="8229600" cy="0"/>
          </a:xfrm>
          <a:prstGeom prst="line">
            <a:avLst/>
          </a:prstGeom>
          <a:noFill/>
          <a:ln w="15875">
            <a:solidFill>
              <a:srgbClr val="C0C0C0"/>
            </a:solidFill>
            <a:round/>
            <a:headEnd/>
            <a:tailEnd/>
          </a:ln>
        </p:spPr>
        <p:txBody>
          <a:bodyPr wrap="none" anchor="ctr"/>
          <a:lstStyle/>
          <a:p>
            <a:pPr>
              <a:defRPr/>
            </a:pPr>
            <a:endParaRPr lang="en-US" dirty="0">
              <a:cs typeface="ＭＳ Ｐゴシック" charset="-128"/>
            </a:endParaRPr>
          </a:p>
        </p:txBody>
      </p:sp>
      <p:sp>
        <p:nvSpPr>
          <p:cNvPr id="12" name="Rectangle 11"/>
          <p:cNvSpPr/>
          <p:nvPr userDrawn="1"/>
        </p:nvSpPr>
        <p:spPr bwMode="auto">
          <a:xfrm>
            <a:off x="4648200" y="1828800"/>
            <a:ext cx="4038600" cy="609600"/>
          </a:xfrm>
          <a:prstGeom prst="rect">
            <a:avLst/>
          </a:prstGeom>
          <a:solidFill>
            <a:srgbClr val="6EA92C"/>
          </a:solidFill>
          <a:ln w="9525" cap="flat" cmpd="sng" algn="ctr">
            <a:solidFill>
              <a:schemeClr val="tx1"/>
            </a:solidFill>
            <a:prstDash val="solid"/>
            <a:round/>
            <a:headEnd type="none" w="med" len="med"/>
            <a:tailEnd type="none" w="med" len="med"/>
          </a:ln>
          <a:effectLst/>
        </p:spPr>
        <p:txBody>
          <a:bodyPr/>
          <a:lstStyle/>
          <a:p>
            <a:pPr>
              <a:defRPr/>
            </a:pPr>
            <a:endParaRPr lang="en-US" dirty="0">
              <a:cs typeface="ＭＳ Ｐゴシック" charset="-128"/>
            </a:endParaRPr>
          </a:p>
        </p:txBody>
      </p:sp>
      <p:sp>
        <p:nvSpPr>
          <p:cNvPr id="13" name="Rectangle 12"/>
          <p:cNvSpPr/>
          <p:nvPr userDrawn="1"/>
        </p:nvSpPr>
        <p:spPr bwMode="auto">
          <a:xfrm>
            <a:off x="4648200" y="2438400"/>
            <a:ext cx="4038600" cy="3657600"/>
          </a:xfrm>
          <a:prstGeom prst="rect">
            <a:avLst/>
          </a:prstGeom>
          <a:noFill/>
          <a:ln w="9525" cap="flat" cmpd="sng" algn="ctr">
            <a:solidFill>
              <a:schemeClr val="tx1"/>
            </a:solidFill>
            <a:prstDash val="solid"/>
            <a:round/>
            <a:headEnd type="none" w="med" len="med"/>
            <a:tailEnd type="none" w="med" len="med"/>
          </a:ln>
          <a:effectLst/>
        </p:spPr>
        <p:txBody>
          <a:bodyPr/>
          <a:lstStyle/>
          <a:p>
            <a:pPr>
              <a:defRPr/>
            </a:pPr>
            <a:endParaRPr lang="en-US" dirty="0">
              <a:cs typeface="ＭＳ Ｐゴシック" charset="-128"/>
            </a:endParaRPr>
          </a:p>
        </p:txBody>
      </p:sp>
      <p:sp>
        <p:nvSpPr>
          <p:cNvPr id="3" name="Text Placeholder 2"/>
          <p:cNvSpPr>
            <a:spLocks noGrp="1"/>
          </p:cNvSpPr>
          <p:nvPr>
            <p:ph type="body" idx="1"/>
          </p:nvPr>
        </p:nvSpPr>
        <p:spPr>
          <a:xfrm>
            <a:off x="457200" y="1839913"/>
            <a:ext cx="4038600" cy="598487"/>
          </a:xfrm>
          <a:prstGeom prst="rect">
            <a:avLst/>
          </a:prstGeom>
        </p:spPr>
        <p:txBody>
          <a:bodyPr anchor="ctr"/>
          <a:lstStyle>
            <a:lvl1pPr marL="0" indent="0">
              <a:buNone/>
              <a:defRPr sz="2000" b="0">
                <a:solidFill>
                  <a:schemeClr val="bg1"/>
                </a:solidFill>
                <a:latin typeface="Gill Sans"/>
                <a:cs typeface="Gill San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438400"/>
            <a:ext cx="4040188" cy="3657600"/>
          </a:xfrm>
          <a:prstGeom prst="rect">
            <a:avLst/>
          </a:prstGeom>
        </p:spPr>
        <p:txBody>
          <a:bodyPr/>
          <a:lstStyle>
            <a:lvl1pPr>
              <a:defRPr sz="2000">
                <a:latin typeface="Gill Sans"/>
                <a:cs typeface="Gill Sans"/>
              </a:defRPr>
            </a:lvl1pPr>
            <a:lvl2pPr>
              <a:defRPr sz="1800">
                <a:latin typeface="Gill Sans"/>
                <a:cs typeface="Gill Sans"/>
              </a:defRPr>
            </a:lvl2pPr>
            <a:lvl3pPr>
              <a:defRPr sz="1600">
                <a:latin typeface="Gill Sans"/>
                <a:cs typeface="Gill Sans"/>
              </a:defRPr>
            </a:lvl3pPr>
            <a:lvl4pPr>
              <a:defRPr sz="1400">
                <a:latin typeface="Gill Sans"/>
                <a:cs typeface="Gill Sans"/>
              </a:defRPr>
            </a:lvl4pPr>
            <a:lvl5pPr>
              <a:defRPr sz="1200">
                <a:latin typeface="Gill Sans"/>
                <a:cs typeface="Gill Sans"/>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4"/>
          </p:nvPr>
        </p:nvSpPr>
        <p:spPr>
          <a:xfrm>
            <a:off x="4648200" y="2438400"/>
            <a:ext cx="4041775" cy="3657600"/>
          </a:xfrm>
          <a:prstGeom prst="rect">
            <a:avLst/>
          </a:prstGeom>
        </p:spPr>
        <p:txBody>
          <a:bodyPr/>
          <a:lstStyle>
            <a:lvl1pPr>
              <a:defRPr sz="2000">
                <a:latin typeface="Gill Sans"/>
                <a:cs typeface="Gill Sans"/>
              </a:defRPr>
            </a:lvl1pPr>
            <a:lvl2pPr>
              <a:defRPr sz="1800">
                <a:latin typeface="Gill Sans"/>
                <a:cs typeface="Gill Sans"/>
              </a:defRPr>
            </a:lvl2pPr>
            <a:lvl3pPr>
              <a:defRPr sz="1600">
                <a:latin typeface="Gill Sans"/>
                <a:cs typeface="Gill Sans"/>
              </a:defRPr>
            </a:lvl3pPr>
            <a:lvl4pPr>
              <a:defRPr sz="1400">
                <a:latin typeface="Gill Sans"/>
                <a:cs typeface="Gill Sans"/>
              </a:defRPr>
            </a:lvl4pPr>
            <a:lvl5pPr>
              <a:defRPr sz="1200">
                <a:latin typeface="Gill Sans"/>
                <a:cs typeface="Gill Sans"/>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2"/>
          <p:cNvSpPr>
            <a:spLocks noGrp="1"/>
          </p:cNvSpPr>
          <p:nvPr>
            <p:ph type="body" idx="13"/>
          </p:nvPr>
        </p:nvSpPr>
        <p:spPr>
          <a:xfrm>
            <a:off x="4648200" y="1828800"/>
            <a:ext cx="4038600" cy="598487"/>
          </a:xfrm>
          <a:prstGeom prst="rect">
            <a:avLst/>
          </a:prstGeom>
        </p:spPr>
        <p:txBody>
          <a:bodyPr anchor="ctr"/>
          <a:lstStyle>
            <a:lvl1pPr marL="0" indent="0">
              <a:buNone/>
              <a:defRPr sz="2000" b="0">
                <a:solidFill>
                  <a:schemeClr val="bg1"/>
                </a:solidFill>
                <a:latin typeface="Gill Sans"/>
                <a:cs typeface="Gill San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1" name="Title 20"/>
          <p:cNvSpPr>
            <a:spLocks noGrp="1"/>
          </p:cNvSpPr>
          <p:nvPr>
            <p:ph type="title"/>
          </p:nvPr>
        </p:nvSpPr>
        <p:spPr>
          <a:xfrm>
            <a:off x="457200" y="609600"/>
            <a:ext cx="8229600" cy="609600"/>
          </a:xfrm>
          <a:prstGeom prst="rect">
            <a:avLst/>
          </a:prstGeom>
        </p:spPr>
        <p:txBody>
          <a:bodyPr vert="horz" anchor="t"/>
          <a:lstStyle>
            <a:lvl1pPr>
              <a:defRPr sz="2400"/>
            </a:lvl1pPr>
          </a:lstStyle>
          <a:p>
            <a:r>
              <a:rPr lang="en-US" dirty="0"/>
              <a:t>Click to edit Master title style</a:t>
            </a:r>
          </a:p>
        </p:txBody>
      </p:sp>
      <p:sp>
        <p:nvSpPr>
          <p:cNvPr id="23" name="Text Placeholder 2"/>
          <p:cNvSpPr>
            <a:spLocks noGrp="1"/>
          </p:cNvSpPr>
          <p:nvPr>
            <p:ph type="body" idx="14"/>
          </p:nvPr>
        </p:nvSpPr>
        <p:spPr>
          <a:xfrm>
            <a:off x="457200" y="1295400"/>
            <a:ext cx="8229600" cy="457200"/>
          </a:xfrm>
          <a:prstGeom prst="rect">
            <a:avLst/>
          </a:prstGeom>
        </p:spPr>
        <p:txBody>
          <a:bodyPr anchor="t"/>
          <a:lstStyle>
            <a:lvl1pPr marL="0" indent="0">
              <a:buNone/>
              <a:defRPr sz="2400" b="0">
                <a:solidFill>
                  <a:schemeClr val="tx1"/>
                </a:solidFill>
                <a:latin typeface="Gill Sans"/>
                <a:cs typeface="Gill San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6" name="Slide Number Placeholder 8"/>
          <p:cNvSpPr>
            <a:spLocks noGrp="1"/>
          </p:cNvSpPr>
          <p:nvPr>
            <p:ph type="sldNum" sz="quarter" idx="17"/>
          </p:nvPr>
        </p:nvSpPr>
        <p:spPr/>
        <p:txBody>
          <a:bodyPr/>
          <a:lstStyle>
            <a:lvl1pPr>
              <a:defRPr/>
            </a:lvl1pPr>
          </a:lstStyle>
          <a:p>
            <a:fld id="{CFEBA4D8-2E47-4345-BA21-5CD61A5A0BBD}" type="slidenum">
              <a:rPr lang="en-US"/>
              <a:pPr/>
              <a:t>‹#›</a:t>
            </a:fld>
            <a:endParaRPr lang="en-US" dirty="0"/>
          </a:p>
        </p:txBody>
      </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10362" y="609600"/>
            <a:ext cx="2200275" cy="533400"/>
          </a:xfrm>
          <a:prstGeom prst="rect">
            <a:avLst/>
          </a:prstGeom>
        </p:spPr>
      </p:pic>
      <p:sp>
        <p:nvSpPr>
          <p:cNvPr id="19" name="Footer Placeholder 4"/>
          <p:cNvSpPr>
            <a:spLocks noGrp="1"/>
          </p:cNvSpPr>
          <p:nvPr>
            <p:ph type="ftr" sz="quarter" idx="18"/>
          </p:nvPr>
        </p:nvSpPr>
        <p:spPr>
          <a:xfrm>
            <a:off x="755945" y="6324600"/>
            <a:ext cx="7896131" cy="457200"/>
          </a:xfrm>
        </p:spPr>
        <p:txBody>
          <a:bodyPr/>
          <a:lstStyle>
            <a:lvl1pPr>
              <a:defRPr/>
            </a:lvl1pPr>
          </a:lstStyle>
          <a:p>
            <a:pPr>
              <a:defRPr/>
            </a:pPr>
            <a:r>
              <a:rPr lang="en-US" b="1"/>
              <a:t>www.councilforeconed.org </a:t>
            </a:r>
            <a:endParaRPr lang="en-US" b="1" dirty="0">
              <a:solidFill>
                <a:srgbClr val="1578BC"/>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Blank">
    <p:spTree>
      <p:nvGrpSpPr>
        <p:cNvPr id="1" name=""/>
        <p:cNvGrpSpPr/>
        <p:nvPr/>
      </p:nvGrpSpPr>
      <p:grpSpPr>
        <a:xfrm>
          <a:off x="0" y="0"/>
          <a:ext cx="0" cy="0"/>
          <a:chOff x="0" y="0"/>
          <a:chExt cx="0" cy="0"/>
        </a:xfrm>
      </p:grpSpPr>
      <p:sp>
        <p:nvSpPr>
          <p:cNvPr id="6" name="Line 7"/>
          <p:cNvSpPr>
            <a:spLocks noChangeShapeType="1"/>
          </p:cNvSpPr>
          <p:nvPr userDrawn="1"/>
        </p:nvSpPr>
        <p:spPr bwMode="auto">
          <a:xfrm>
            <a:off x="457200" y="1219200"/>
            <a:ext cx="8229600" cy="0"/>
          </a:xfrm>
          <a:prstGeom prst="line">
            <a:avLst/>
          </a:prstGeom>
          <a:noFill/>
          <a:ln w="15875">
            <a:solidFill>
              <a:srgbClr val="C0C0C0"/>
            </a:solidFill>
            <a:round/>
            <a:headEnd/>
            <a:tailEnd/>
          </a:ln>
        </p:spPr>
        <p:txBody>
          <a:bodyPr wrap="none" anchor="ctr"/>
          <a:lstStyle/>
          <a:p>
            <a:pPr>
              <a:defRPr/>
            </a:pPr>
            <a:endParaRPr lang="en-US" dirty="0">
              <a:cs typeface="ＭＳ Ｐゴシック" charset="-128"/>
            </a:endParaRPr>
          </a:p>
        </p:txBody>
      </p:sp>
      <p:sp>
        <p:nvSpPr>
          <p:cNvPr id="3" name="Content Placeholder 2"/>
          <p:cNvSpPr>
            <a:spLocks noGrp="1"/>
          </p:cNvSpPr>
          <p:nvPr>
            <p:ph idx="1"/>
          </p:nvPr>
        </p:nvSpPr>
        <p:spPr>
          <a:xfrm>
            <a:off x="857250" y="2133600"/>
            <a:ext cx="7429500" cy="3733800"/>
          </a:xfrm>
          <a:prstGeom prst="rect">
            <a:avLst/>
          </a:prstGeom>
        </p:spPr>
        <p:txBody>
          <a:bodyPr lIns="91440" rIns="91440"/>
          <a:lstStyle>
            <a:lvl1pPr>
              <a:buFont typeface="Arial"/>
              <a:buNone/>
              <a:defRPr sz="2400">
                <a:solidFill>
                  <a:srgbClr val="6EA92C"/>
                </a:solidFill>
                <a:latin typeface="Gill Sans"/>
                <a:cs typeface="Gill Sans"/>
              </a:defRPr>
            </a:lvl1pPr>
            <a:lvl2pPr marL="182880" indent="-374904" algn="l">
              <a:buClr>
                <a:srgbClr val="004A80"/>
              </a:buClr>
              <a:buFont typeface="BankGothic Md BT"/>
              <a:buChar char="»"/>
              <a:defRPr sz="2400">
                <a:solidFill>
                  <a:srgbClr val="004A80"/>
                </a:solidFill>
                <a:latin typeface="Gill Sans"/>
                <a:cs typeface="Gill Sans"/>
              </a:defRPr>
            </a:lvl2pPr>
            <a:lvl3pPr>
              <a:defRPr>
                <a:solidFill>
                  <a:srgbClr val="6EA92C"/>
                </a:solidFill>
                <a:latin typeface="Gill Sans"/>
                <a:cs typeface="Gill Sans"/>
              </a:defRPr>
            </a:lvl3pPr>
            <a:lvl4pPr>
              <a:defRPr>
                <a:solidFill>
                  <a:srgbClr val="6EA92C"/>
                </a:solidFill>
                <a:latin typeface="Gill Sans"/>
                <a:cs typeface="Gill Sans"/>
              </a:defRPr>
            </a:lvl4pPr>
            <a:lvl5pPr>
              <a:defRPr>
                <a:solidFill>
                  <a:srgbClr val="6EA92C"/>
                </a:solidFill>
                <a:latin typeface="Gill Sans"/>
                <a:cs typeface="Gill Sans"/>
              </a:defRPr>
            </a:lvl5pPr>
          </a:lstStyle>
          <a:p>
            <a:pPr lvl="0"/>
            <a:endParaRPr lang="en-US" dirty="0"/>
          </a:p>
        </p:txBody>
      </p:sp>
      <p:sp>
        <p:nvSpPr>
          <p:cNvPr id="15" name="Title 14"/>
          <p:cNvSpPr>
            <a:spLocks noGrp="1"/>
          </p:cNvSpPr>
          <p:nvPr>
            <p:ph type="title"/>
          </p:nvPr>
        </p:nvSpPr>
        <p:spPr>
          <a:xfrm>
            <a:off x="457200" y="609600"/>
            <a:ext cx="8229600" cy="609600"/>
          </a:xfrm>
          <a:prstGeom prst="rect">
            <a:avLst/>
          </a:prstGeom>
        </p:spPr>
        <p:txBody>
          <a:bodyPr vert="horz" anchor="t"/>
          <a:lstStyle>
            <a:lvl1pPr>
              <a:defRPr sz="3200"/>
            </a:lvl1pPr>
          </a:lstStyle>
          <a:p>
            <a:r>
              <a:rPr lang="en-US" dirty="0"/>
              <a:t>Click to edit Master title style</a:t>
            </a:r>
          </a:p>
        </p:txBody>
      </p:sp>
      <p:sp>
        <p:nvSpPr>
          <p:cNvPr id="9" name="Text Placeholder 2"/>
          <p:cNvSpPr>
            <a:spLocks noGrp="1"/>
          </p:cNvSpPr>
          <p:nvPr>
            <p:ph type="body" idx="14"/>
          </p:nvPr>
        </p:nvSpPr>
        <p:spPr>
          <a:xfrm>
            <a:off x="457200" y="1295400"/>
            <a:ext cx="8229600" cy="457200"/>
          </a:xfrm>
          <a:prstGeom prst="rect">
            <a:avLst/>
          </a:prstGeom>
        </p:spPr>
        <p:txBody>
          <a:bodyPr anchor="t"/>
          <a:lstStyle>
            <a:lvl1pPr marL="0" indent="0">
              <a:buNone/>
              <a:defRPr sz="2400" b="0">
                <a:solidFill>
                  <a:schemeClr val="tx1"/>
                </a:solidFill>
                <a:latin typeface="Gill Sans"/>
                <a:cs typeface="Gill San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0" name="Slide Number Placeholder 5"/>
          <p:cNvSpPr>
            <a:spLocks noGrp="1"/>
          </p:cNvSpPr>
          <p:nvPr>
            <p:ph type="sldNum" sz="quarter" idx="17"/>
          </p:nvPr>
        </p:nvSpPr>
        <p:spPr>
          <a:xfrm>
            <a:off x="7848600" y="6248400"/>
            <a:ext cx="609600" cy="457200"/>
          </a:xfrm>
        </p:spPr>
        <p:txBody>
          <a:bodyPr/>
          <a:lstStyle>
            <a:lvl1pPr>
              <a:defRPr/>
            </a:lvl1pPr>
          </a:lstStyle>
          <a:p>
            <a:fld id="{0AAD9021-A74D-4FF0-868C-40F10C5CABE8}" type="slidenum">
              <a:rPr lang="en-US"/>
              <a:pPr/>
              <a:t>‹#›</a:t>
            </a:fld>
            <a:endParaRPr lang="en-US"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10362" y="609600"/>
            <a:ext cx="2200275" cy="533400"/>
          </a:xfrm>
          <a:prstGeom prst="rect">
            <a:avLst/>
          </a:prstGeom>
        </p:spPr>
      </p:pic>
      <p:sp>
        <p:nvSpPr>
          <p:cNvPr id="12" name="Footer Placeholder 4"/>
          <p:cNvSpPr>
            <a:spLocks noGrp="1"/>
          </p:cNvSpPr>
          <p:nvPr>
            <p:ph type="ftr" sz="quarter" idx="18"/>
          </p:nvPr>
        </p:nvSpPr>
        <p:spPr>
          <a:xfrm>
            <a:off x="755945" y="6324600"/>
            <a:ext cx="7896131" cy="457200"/>
          </a:xfrm>
        </p:spPr>
        <p:txBody>
          <a:bodyPr/>
          <a:lstStyle>
            <a:lvl1pPr>
              <a:defRPr/>
            </a:lvl1pPr>
          </a:lstStyle>
          <a:p>
            <a:pPr>
              <a:defRPr/>
            </a:pPr>
            <a:r>
              <a:rPr lang="en-US" b="1"/>
              <a:t>www.councilforeconed.org </a:t>
            </a:r>
            <a:endParaRPr lang="en-US" b="1" dirty="0">
              <a:solidFill>
                <a:srgbClr val="1578BC"/>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 Bullets">
    <p:spTree>
      <p:nvGrpSpPr>
        <p:cNvPr id="1" name=""/>
        <p:cNvGrpSpPr/>
        <p:nvPr/>
      </p:nvGrpSpPr>
      <p:grpSpPr>
        <a:xfrm>
          <a:off x="0" y="0"/>
          <a:ext cx="0" cy="0"/>
          <a:chOff x="0" y="0"/>
          <a:chExt cx="0" cy="0"/>
        </a:xfrm>
      </p:grpSpPr>
      <p:sp>
        <p:nvSpPr>
          <p:cNvPr id="6" name="Line 7"/>
          <p:cNvSpPr>
            <a:spLocks noChangeShapeType="1"/>
          </p:cNvSpPr>
          <p:nvPr userDrawn="1"/>
        </p:nvSpPr>
        <p:spPr bwMode="auto">
          <a:xfrm>
            <a:off x="457200" y="1219200"/>
            <a:ext cx="8229600" cy="0"/>
          </a:xfrm>
          <a:prstGeom prst="line">
            <a:avLst/>
          </a:prstGeom>
          <a:noFill/>
          <a:ln w="15875">
            <a:solidFill>
              <a:srgbClr val="C0C0C0"/>
            </a:solidFill>
            <a:round/>
            <a:headEnd/>
            <a:tailEnd/>
          </a:ln>
        </p:spPr>
        <p:txBody>
          <a:bodyPr wrap="none" anchor="ctr"/>
          <a:lstStyle/>
          <a:p>
            <a:pPr>
              <a:defRPr/>
            </a:pPr>
            <a:endParaRPr lang="en-US" dirty="0">
              <a:cs typeface="ＭＳ Ｐゴシック" charset="-128"/>
            </a:endParaRPr>
          </a:p>
        </p:txBody>
      </p:sp>
      <p:sp>
        <p:nvSpPr>
          <p:cNvPr id="15" name="Title 14"/>
          <p:cNvSpPr>
            <a:spLocks noGrp="1"/>
          </p:cNvSpPr>
          <p:nvPr>
            <p:ph type="title"/>
          </p:nvPr>
        </p:nvSpPr>
        <p:spPr>
          <a:xfrm>
            <a:off x="457200" y="609600"/>
            <a:ext cx="8229600" cy="609600"/>
          </a:xfrm>
          <a:prstGeom prst="rect">
            <a:avLst/>
          </a:prstGeom>
        </p:spPr>
        <p:txBody>
          <a:bodyPr vert="horz" anchor="t"/>
          <a:lstStyle>
            <a:lvl1pPr>
              <a:defRPr sz="2400"/>
            </a:lvl1pPr>
          </a:lstStyle>
          <a:p>
            <a:r>
              <a:rPr lang="en-US" dirty="0"/>
              <a:t>Click to edit Master title style</a:t>
            </a:r>
          </a:p>
        </p:txBody>
      </p:sp>
      <p:sp>
        <p:nvSpPr>
          <p:cNvPr id="9" name="Text Placeholder 2"/>
          <p:cNvSpPr>
            <a:spLocks noGrp="1"/>
          </p:cNvSpPr>
          <p:nvPr>
            <p:ph type="body" idx="14"/>
          </p:nvPr>
        </p:nvSpPr>
        <p:spPr>
          <a:xfrm>
            <a:off x="457200" y="1295400"/>
            <a:ext cx="8229600" cy="457200"/>
          </a:xfrm>
          <a:prstGeom prst="rect">
            <a:avLst/>
          </a:prstGeom>
        </p:spPr>
        <p:txBody>
          <a:bodyPr anchor="t"/>
          <a:lstStyle>
            <a:lvl1pPr marL="0" indent="0">
              <a:buNone/>
              <a:defRPr sz="2400" b="0">
                <a:solidFill>
                  <a:schemeClr val="tx1"/>
                </a:solidFill>
                <a:latin typeface="Gill Sans"/>
                <a:cs typeface="Gill San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Content Placeholder 2"/>
          <p:cNvSpPr>
            <a:spLocks noGrp="1"/>
          </p:cNvSpPr>
          <p:nvPr>
            <p:ph idx="1"/>
          </p:nvPr>
        </p:nvSpPr>
        <p:spPr>
          <a:xfrm>
            <a:off x="609600" y="1905001"/>
            <a:ext cx="7924800" cy="4343400"/>
          </a:xfrm>
          <a:prstGeom prst="rect">
            <a:avLst/>
          </a:prstGeom>
        </p:spPr>
        <p:txBody>
          <a:bodyPr/>
          <a:lstStyle>
            <a:lvl1pPr>
              <a:defRPr sz="1800">
                <a:latin typeface="Gill Sans"/>
                <a:cs typeface="Gill Sans"/>
              </a:defRPr>
            </a:lvl1pPr>
            <a:lvl2pPr>
              <a:defRPr sz="1800">
                <a:latin typeface="Gill Sans"/>
                <a:cs typeface="Gill Sans"/>
              </a:defRPr>
            </a:lvl2pPr>
            <a:lvl3pPr>
              <a:defRPr sz="1800">
                <a:latin typeface="Gill Sans"/>
                <a:cs typeface="Gill Sans"/>
              </a:defRPr>
            </a:lvl3pPr>
            <a:lvl4pPr>
              <a:defRPr sz="1800">
                <a:latin typeface="Gill Sans"/>
                <a:cs typeface="Gill Sans"/>
              </a:defRPr>
            </a:lvl4pPr>
            <a:lvl5pPr>
              <a:defRPr sz="1800">
                <a:latin typeface="Gill Sans"/>
                <a:cs typeface="Gill San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4"/>
          <p:cNvSpPr>
            <a:spLocks noGrp="1"/>
          </p:cNvSpPr>
          <p:nvPr>
            <p:ph type="ftr" sz="quarter" idx="16"/>
          </p:nvPr>
        </p:nvSpPr>
        <p:spPr>
          <a:xfrm>
            <a:off x="609600" y="6400800"/>
            <a:ext cx="7896131" cy="457200"/>
          </a:xfrm>
        </p:spPr>
        <p:txBody>
          <a:bodyPr/>
          <a:lstStyle>
            <a:lvl1pPr>
              <a:defRPr/>
            </a:lvl1pPr>
          </a:lstStyle>
          <a:p>
            <a:pPr>
              <a:defRPr/>
            </a:pPr>
            <a:r>
              <a:rPr lang="en-US" b="1"/>
              <a:t>www.councilforeconed.org </a:t>
            </a:r>
            <a:endParaRPr lang="en-US" b="1" dirty="0">
              <a:solidFill>
                <a:srgbClr val="1578BC"/>
              </a:solidFill>
            </a:endParaRPr>
          </a:p>
        </p:txBody>
      </p:sp>
      <p:sp>
        <p:nvSpPr>
          <p:cNvPr id="10" name="Slide Number Placeholder 5"/>
          <p:cNvSpPr>
            <a:spLocks noGrp="1"/>
          </p:cNvSpPr>
          <p:nvPr>
            <p:ph type="sldNum" sz="quarter" idx="17"/>
          </p:nvPr>
        </p:nvSpPr>
        <p:spPr>
          <a:xfrm>
            <a:off x="7162800" y="6553200"/>
            <a:ext cx="1295400" cy="457200"/>
          </a:xfrm>
        </p:spPr>
        <p:txBody>
          <a:bodyPr/>
          <a:lstStyle>
            <a:lvl1pPr>
              <a:defRPr/>
            </a:lvl1pPr>
          </a:lstStyle>
          <a:p>
            <a:fld id="{9EBAAD4B-9DCB-4A12-AD43-92C60FC43709}" type="slidenum">
              <a:rPr lang="en-US"/>
              <a:pPr/>
              <a:t>‹#›</a:t>
            </a:fld>
            <a:endParaRPr lang="en-US"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10362" y="609600"/>
            <a:ext cx="2200275" cy="53340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www.councilforeconed.org </a:t>
            </a:r>
          </a:p>
        </p:txBody>
      </p:sp>
      <p:sp>
        <p:nvSpPr>
          <p:cNvPr id="6" name="Slide Number Placeholder 5"/>
          <p:cNvSpPr>
            <a:spLocks noGrp="1"/>
          </p:cNvSpPr>
          <p:nvPr>
            <p:ph type="sldNum" sz="quarter" idx="12"/>
          </p:nvPr>
        </p:nvSpPr>
        <p:spPr/>
        <p:txBody>
          <a:bodyPr/>
          <a:lstStyle/>
          <a:p>
            <a:fld id="{DCBF9695-8517-4318-9952-3DDF4D4F8C2B}" type="slidenum">
              <a:rPr lang="en-US" smtClean="0"/>
              <a:t>‹#›</a:t>
            </a:fld>
            <a:endParaRPr lang="en-US"/>
          </a:p>
        </p:txBody>
      </p:sp>
    </p:spTree>
    <p:extLst>
      <p:ext uri="{BB962C8B-B14F-4D97-AF65-F5344CB8AC3E}">
        <p14:creationId xmlns:p14="http://schemas.microsoft.com/office/powerpoint/2010/main" val="12982300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www.councilforeconed.org </a:t>
            </a:r>
          </a:p>
        </p:txBody>
      </p:sp>
      <p:sp>
        <p:nvSpPr>
          <p:cNvPr id="6" name="Slide Number Placeholder 5"/>
          <p:cNvSpPr>
            <a:spLocks noGrp="1"/>
          </p:cNvSpPr>
          <p:nvPr>
            <p:ph type="sldNum" sz="quarter" idx="12"/>
          </p:nvPr>
        </p:nvSpPr>
        <p:spPr/>
        <p:txBody>
          <a:bodyPr/>
          <a:lstStyle/>
          <a:p>
            <a:fld id="{DCBF9695-8517-4318-9952-3DDF4D4F8C2B}" type="slidenum">
              <a:rPr lang="en-US" smtClean="0"/>
              <a:t>‹#›</a:t>
            </a:fld>
            <a:endParaRPr lang="en-US"/>
          </a:p>
        </p:txBody>
      </p:sp>
    </p:spTree>
    <p:extLst>
      <p:ext uri="{BB962C8B-B14F-4D97-AF65-F5344CB8AC3E}">
        <p14:creationId xmlns:p14="http://schemas.microsoft.com/office/powerpoint/2010/main" val="10408197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9" name="Rectangle 5"/>
          <p:cNvSpPr>
            <a:spLocks noGrp="1" noChangeArrowheads="1"/>
          </p:cNvSpPr>
          <p:nvPr>
            <p:ph type="ftr" sz="quarter" idx="3"/>
          </p:nvPr>
        </p:nvSpPr>
        <p:spPr bwMode="auto">
          <a:xfrm>
            <a:off x="3124200" y="64770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200">
                <a:latin typeface="Gill Sans" charset="0"/>
                <a:cs typeface="ＭＳ Ｐゴシック" charset="-128"/>
              </a:defRPr>
            </a:lvl1pPr>
          </a:lstStyle>
          <a:p>
            <a:pPr>
              <a:defRPr/>
            </a:pPr>
            <a:r>
              <a:rPr lang="en-US"/>
              <a:t>www.councilforeconed.org </a:t>
            </a:r>
            <a:endParaRPr lang="en-US" dirty="0"/>
          </a:p>
        </p:txBody>
      </p:sp>
      <p:sp>
        <p:nvSpPr>
          <p:cNvPr id="1030" name="Rectangle 6"/>
          <p:cNvSpPr>
            <a:spLocks noGrp="1" noChangeArrowheads="1"/>
          </p:cNvSpPr>
          <p:nvPr>
            <p:ph type="sldNum" sz="quarter" idx="4"/>
          </p:nvPr>
        </p:nvSpPr>
        <p:spPr bwMode="auto">
          <a:xfrm>
            <a:off x="6553200" y="64770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Gill Sans" charset="0"/>
              </a:defRPr>
            </a:lvl1pPr>
          </a:lstStyle>
          <a:p>
            <a:fld id="{60921177-3047-4604-B14F-505EA243D6B1}" type="slidenum">
              <a:rPr lang="en-US" smtClean="0"/>
              <a:pPr/>
              <a:t>‹#›</a:t>
            </a:fld>
            <a:endParaRPr lang="en-US" dirty="0"/>
          </a:p>
        </p:txBody>
      </p:sp>
      <p:sp>
        <p:nvSpPr>
          <p:cNvPr id="5" name="Date Placeholder 3"/>
          <p:cNvSpPr>
            <a:spLocks noGrp="1"/>
          </p:cNvSpPr>
          <p:nvPr>
            <p:ph type="dt" sz="half" idx="2"/>
          </p:nvPr>
        </p:nvSpPr>
        <p:spPr>
          <a:xfrm>
            <a:off x="685800" y="6477000"/>
            <a:ext cx="1905000" cy="457200"/>
          </a:xfrm>
          <a:prstGeom prst="rect">
            <a:avLst/>
          </a:prstGeom>
        </p:spPr>
        <p:txBody>
          <a:bodyPr/>
          <a:lstStyle>
            <a:lvl1pPr>
              <a:defRPr sz="1200"/>
            </a:lvl1pPr>
          </a:lstStyle>
          <a:p>
            <a:endParaRPr lang="en-US" dirty="0"/>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94" r:id="rId3"/>
    <p:sldLayoutId id="2147483678" r:id="rId4"/>
    <p:sldLayoutId id="2147483679" r:id="rId5"/>
    <p:sldLayoutId id="2147483680" r:id="rId6"/>
    <p:sldLayoutId id="2147483681" r:id="rId7"/>
  </p:sldLayoutIdLst>
  <p:hf hdr="0" dt="0"/>
  <p:txStyles>
    <p:titleStyle>
      <a:lvl1pPr algn="l" rtl="0" eaLnBrk="0" fontAlgn="base" hangingPunct="0">
        <a:spcBef>
          <a:spcPct val="0"/>
        </a:spcBef>
        <a:spcAft>
          <a:spcPct val="0"/>
        </a:spcAft>
        <a:defRPr sz="4400">
          <a:solidFill>
            <a:srgbClr val="004A80"/>
          </a:solidFill>
          <a:latin typeface="Gill Sans"/>
          <a:ea typeface="ＭＳ Ｐゴシック" charset="-128"/>
          <a:cs typeface="Gill Sans"/>
        </a:defRPr>
      </a:lvl1pPr>
      <a:lvl2pPr algn="l" rtl="0" eaLnBrk="0" fontAlgn="base" hangingPunct="0">
        <a:spcBef>
          <a:spcPct val="0"/>
        </a:spcBef>
        <a:spcAft>
          <a:spcPct val="0"/>
        </a:spcAft>
        <a:defRPr sz="4400">
          <a:solidFill>
            <a:srgbClr val="004A80"/>
          </a:solidFill>
          <a:latin typeface="Gill Sans" charset="0"/>
          <a:ea typeface="ＭＳ Ｐゴシック" charset="-128"/>
          <a:cs typeface="ＭＳ Ｐゴシック" charset="-128"/>
        </a:defRPr>
      </a:lvl2pPr>
      <a:lvl3pPr algn="l" rtl="0" eaLnBrk="0" fontAlgn="base" hangingPunct="0">
        <a:spcBef>
          <a:spcPct val="0"/>
        </a:spcBef>
        <a:spcAft>
          <a:spcPct val="0"/>
        </a:spcAft>
        <a:defRPr sz="4400">
          <a:solidFill>
            <a:srgbClr val="004A80"/>
          </a:solidFill>
          <a:latin typeface="Gill Sans" charset="0"/>
          <a:ea typeface="ＭＳ Ｐゴシック" charset="-128"/>
          <a:cs typeface="ＭＳ Ｐゴシック" charset="-128"/>
        </a:defRPr>
      </a:lvl3pPr>
      <a:lvl4pPr algn="l" rtl="0" eaLnBrk="0" fontAlgn="base" hangingPunct="0">
        <a:spcBef>
          <a:spcPct val="0"/>
        </a:spcBef>
        <a:spcAft>
          <a:spcPct val="0"/>
        </a:spcAft>
        <a:defRPr sz="4400">
          <a:solidFill>
            <a:srgbClr val="004A80"/>
          </a:solidFill>
          <a:latin typeface="Gill Sans" charset="0"/>
          <a:ea typeface="ＭＳ Ｐゴシック" charset="-128"/>
          <a:cs typeface="ＭＳ Ｐゴシック" charset="-128"/>
        </a:defRPr>
      </a:lvl4pPr>
      <a:lvl5pPr algn="l" rtl="0" eaLnBrk="0" fontAlgn="base" hangingPunct="0">
        <a:spcBef>
          <a:spcPct val="0"/>
        </a:spcBef>
        <a:spcAft>
          <a:spcPct val="0"/>
        </a:spcAft>
        <a:defRPr sz="4400">
          <a:solidFill>
            <a:srgbClr val="004A80"/>
          </a:solidFill>
          <a:latin typeface="Gill Sans"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ea typeface="ＭＳ Ｐゴシック" charset="-128"/>
          <a:cs typeface="ＭＳ Ｐゴシック" charset="-128"/>
        </a:defRPr>
      </a:lvl6pPr>
      <a:lvl7pPr marL="914400" algn="ctr" rtl="0" fontAlgn="base">
        <a:spcBef>
          <a:spcPct val="0"/>
        </a:spcBef>
        <a:spcAft>
          <a:spcPct val="0"/>
        </a:spcAft>
        <a:defRPr sz="4400">
          <a:solidFill>
            <a:schemeClr val="tx2"/>
          </a:solidFill>
          <a:latin typeface="Arial" charset="0"/>
          <a:ea typeface="ＭＳ Ｐゴシック" charset="-128"/>
          <a:cs typeface="ＭＳ Ｐゴシック" charset="-128"/>
        </a:defRPr>
      </a:lvl7pPr>
      <a:lvl8pPr marL="1371600" algn="ctr" rtl="0" fontAlgn="base">
        <a:spcBef>
          <a:spcPct val="0"/>
        </a:spcBef>
        <a:spcAft>
          <a:spcPct val="0"/>
        </a:spcAft>
        <a:defRPr sz="4400">
          <a:solidFill>
            <a:schemeClr val="tx2"/>
          </a:solidFill>
          <a:latin typeface="Arial" charset="0"/>
          <a:ea typeface="ＭＳ Ｐゴシック" charset="-128"/>
          <a:cs typeface="ＭＳ Ｐゴシック" charset="-128"/>
        </a:defRPr>
      </a:lvl8pPr>
      <a:lvl9pPr marL="1828800" algn="ctr" rtl="0" fontAlgn="base">
        <a:spcBef>
          <a:spcPct val="0"/>
        </a:spcBef>
        <a:spcAft>
          <a:spcPct val="0"/>
        </a:spcAft>
        <a:defRPr sz="4400">
          <a:solidFill>
            <a:schemeClr val="tx2"/>
          </a:solidFill>
          <a:latin typeface="Arial" charset="0"/>
          <a:ea typeface="ＭＳ Ｐゴシック" charset="-128"/>
          <a:cs typeface="ＭＳ Ｐゴシック"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www.councilforeconed.org </a:t>
            </a:r>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BF9695-8517-4318-9952-3DDF4D4F8C2B}" type="slidenum">
              <a:rPr lang="en-US" smtClean="0"/>
              <a:t>‹#›</a:t>
            </a:fld>
            <a:endParaRPr lang="en-US"/>
          </a:p>
        </p:txBody>
      </p:sp>
    </p:spTree>
    <p:extLst>
      <p:ext uri="{BB962C8B-B14F-4D97-AF65-F5344CB8AC3E}">
        <p14:creationId xmlns:p14="http://schemas.microsoft.com/office/powerpoint/2010/main" val="1028064701"/>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hyperlink" Target="http://www.cb14brooklyn.com/community-directory/job-resources/job-training-programs/" TargetMode="External"/><Relationship Id="rId7" Type="http://schemas.openxmlformats.org/officeDocument/2006/relationships/hyperlink" Target="https://www.pbs.org/video/year-up-gives-young-adults-skills-for-the-job-search-1410820223/" TargetMode="External"/><Relationship Id="rId2" Type="http://schemas.openxmlformats.org/officeDocument/2006/relationships/hyperlink" Target="https://labor.ny.gov/careerservices/planyourcareer/training.shtm" TargetMode="External"/><Relationship Id="rId1" Type="http://schemas.openxmlformats.org/officeDocument/2006/relationships/slideLayout" Target="../slideLayouts/slideLayout2.xml"/><Relationship Id="rId6" Type="http://schemas.openxmlformats.org/officeDocument/2006/relationships/hyperlink" Target="https://www.nationalservice.gov/programs/americorps/what-americorps" TargetMode="External"/><Relationship Id="rId5" Type="http://schemas.openxmlformats.org/officeDocument/2006/relationships/hyperlink" Target="https://www.gapyearassociation.org/about.php" TargetMode="External"/><Relationship Id="rId4" Type="http://schemas.openxmlformats.org/officeDocument/2006/relationships/hyperlink" Target="https://www.yearup.org/"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video" Target="https://player.vimeo.com/video/248486508"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hyperlink" Target="http://www.local5plumbers.org/training.aspx?zone=Training&amp;pID=4576"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msnbc.com/ali-velshi/watch/proposed-california-law-could-shake-up-the-gig-economy-60584005934" TargetMode="External"/><Relationship Id="rId1" Type="http://schemas.openxmlformats.org/officeDocument/2006/relationships/slideLayout" Target="../slideLayouts/slideLayout2.xm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hyperlink" Target="https://hbr.org/2018/10/myths-of-the-gig-economy-corrected" TargetMode="External"/><Relationship Id="rId2" Type="http://schemas.openxmlformats.org/officeDocument/2006/relationships/hyperlink" Target="https://www.nbcnews.com/think/video/it-s-not-just-the-gig-economy-that-could-end-employment-as-we-know-it-it-s-all-companies-59136581577"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video" Target="https://player.vimeo.com/video/193609207"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s://www.mynextmove.org/explore/ip" TargetMode="Externa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hyperlink" Target="https://education.cu-portland.edu/blog/lifestyle/building-network/" TargetMode="External"/><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hyperlink" Target="https://www.linkedin.com/pulse/new-survey-reveals-85-all-jobs-filled-via-networking-lou-adler" TargetMode="External"/><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8" Type="http://schemas.openxmlformats.org/officeDocument/2006/relationships/hyperlink" Target="https://www.bls.gov/careeroutlook/2015/article/career-clusters.htm" TargetMode="External"/><Relationship Id="rId3" Type="http://schemas.openxmlformats.org/officeDocument/2006/relationships/hyperlink" Target="https://www.econedlink.org/resources/choosing-a-career/" TargetMode="External"/><Relationship Id="rId7" Type="http://schemas.openxmlformats.org/officeDocument/2006/relationships/hyperlink" Target="https://www.mindmeister.com/blog/8-lesson-plans-promote-lifelong-learning/" TargetMode="External"/><Relationship Id="rId2" Type="http://schemas.openxmlformats.org/officeDocument/2006/relationships/hyperlink" Target="http://www.econedlink.org/" TargetMode="External"/><Relationship Id="rId1" Type="http://schemas.openxmlformats.org/officeDocument/2006/relationships/slideLayout" Target="../slideLayouts/slideLayout2.xml"/><Relationship Id="rId6" Type="http://schemas.openxmlformats.org/officeDocument/2006/relationships/hyperlink" Target="https://www.econedlink.org/resources/capital-investments-human-v-physical/" TargetMode="External"/><Relationship Id="rId11" Type="http://schemas.openxmlformats.org/officeDocument/2006/relationships/hyperlink" Target="https://www.econlowdown.org/education_vs_unemployment?module_uid=236&amp;p=yes&amp;page_num=2979&amp;section_uid=421" TargetMode="External"/><Relationship Id="rId5" Type="http://schemas.openxmlformats.org/officeDocument/2006/relationships/hyperlink" Target="https://www.econedlink.org/resources/decision-making/" TargetMode="External"/><Relationship Id="rId10" Type="http://schemas.openxmlformats.org/officeDocument/2006/relationships/hyperlink" Target="https://www.econlowdown.org/" TargetMode="External"/><Relationship Id="rId4" Type="http://schemas.openxmlformats.org/officeDocument/2006/relationships/hyperlink" Target="https://www.econedlink.org/resources/the-economic-way-of-thinking/" TargetMode="External"/><Relationship Id="rId9" Type="http://schemas.openxmlformats.org/officeDocument/2006/relationships/hyperlink" Target="https://www.amazon.com/Gustavo-Razzetti/e/B072KRGM3S/ref=dp_byline_cont_ebooks_1"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edglossary.org/professional-development/"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bls.gov/ooh/fastest-growing.htm"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hyperlink" Target="https://www.bls.gov/ooh/construction-and-extraction/solar-photovoltaic-installers.htm#TB_inline?height=325&amp;width=325&amp;inlineId=qf-emp-change" TargetMode="External"/><Relationship Id="rId3" Type="http://schemas.openxmlformats.org/officeDocument/2006/relationships/hyperlink" Target="https://www.bls.gov/ooh/construction-and-extraction/solar-photovoltaic-installers.htm#TB_inline?height=325&amp;width=325&amp;inlineId=qf-education" TargetMode="External"/><Relationship Id="rId7" Type="http://schemas.openxmlformats.org/officeDocument/2006/relationships/hyperlink" Target="https://www.bls.gov/ooh/construction-and-extraction/solar-photovoltaic-installers.htm#TB_inline?height=325&amp;width=325&amp;inlineId=qf-outlook" TargetMode="External"/><Relationship Id="rId2" Type="http://schemas.openxmlformats.org/officeDocument/2006/relationships/hyperlink" Target="https://www.bls.gov/ooh/construction-and-extraction/solar-photovoltaic-installers.htm#TB_inline?height=325&amp;width=325&amp;inlineId=qf-wage" TargetMode="External"/><Relationship Id="rId1" Type="http://schemas.openxmlformats.org/officeDocument/2006/relationships/slideLayout" Target="../slideLayouts/slideLayout2.xml"/><Relationship Id="rId6" Type="http://schemas.openxmlformats.org/officeDocument/2006/relationships/hyperlink" Target="https://www.bls.gov/ooh/construction-and-extraction/solar-photovoltaic-installers.htm#TB_inline?height=325&amp;width=325&amp;inlineId=qf-number-jobs" TargetMode="External"/><Relationship Id="rId5" Type="http://schemas.openxmlformats.org/officeDocument/2006/relationships/hyperlink" Target="https://www.bls.gov/ooh/construction-and-extraction/solar-photovoltaic-installers.htm#TB_inline?height=325&amp;width=325&amp;inlineId=qf-training" TargetMode="External"/><Relationship Id="rId4" Type="http://schemas.openxmlformats.org/officeDocument/2006/relationships/hyperlink" Target="https://www.bls.gov/ooh/construction-and-extraction/solar-photovoltaic-installers.htm#TB_inline?height=325&amp;width=325&amp;inlineId=qf-experience" TargetMode="External"/><Relationship Id="rId9" Type="http://schemas.openxmlformats.org/officeDocument/2006/relationships/image" Target="../media/image4.jpeg"/></Relationships>
</file>

<file path=ppt/slides/_rels/slide8.xml.rels><?xml version="1.0" encoding="UTF-8" standalone="yes"?>
<Relationships xmlns="http://schemas.openxmlformats.org/package/2006/relationships"><Relationship Id="rId8" Type="http://schemas.openxmlformats.org/officeDocument/2006/relationships/hyperlink" Target="https://www.bls.gov/ooh/healthcare/massage-therapists.htm#TB_inline?height=325&amp;width=325&amp;inlineId=qf-number-jobs" TargetMode="External"/><Relationship Id="rId3" Type="http://schemas.openxmlformats.org/officeDocument/2006/relationships/image" Target="../media/image5.png"/><Relationship Id="rId7" Type="http://schemas.openxmlformats.org/officeDocument/2006/relationships/hyperlink" Target="https://www.bls.gov/ooh/healthcare/massage-therapists.htm#TB_inline?height=325&amp;width=325&amp;inlineId=qf-training" TargetMode="External"/><Relationship Id="rId12" Type="http://schemas.openxmlformats.org/officeDocument/2006/relationships/hyperlink" Target="http://www.op.nysed.gov/prof/mt/article155.htm" TargetMode="External"/><Relationship Id="rId2" Type="http://schemas.openxmlformats.org/officeDocument/2006/relationships/slideLayout" Target="../slideLayouts/slideLayout2.xml"/><Relationship Id="rId1" Type="http://schemas.openxmlformats.org/officeDocument/2006/relationships/video" Target="https://www.youtube.com/embed/kgg5Mw0TJJk" TargetMode="External"/><Relationship Id="rId6" Type="http://schemas.openxmlformats.org/officeDocument/2006/relationships/hyperlink" Target="https://www.bls.gov/ooh/healthcare/massage-therapists.htm#TB_inline?height=325&amp;width=325&amp;inlineId=qf-experience" TargetMode="External"/><Relationship Id="rId11" Type="http://schemas.openxmlformats.org/officeDocument/2006/relationships/hyperlink" Target="https://www.fsmtb.org/" TargetMode="External"/><Relationship Id="rId5" Type="http://schemas.openxmlformats.org/officeDocument/2006/relationships/hyperlink" Target="https://www.bls.gov/ooh/healthcare/massage-therapists.htm#TB_inline?height=325&amp;width=325&amp;inlineId=qf-education" TargetMode="External"/><Relationship Id="rId10" Type="http://schemas.openxmlformats.org/officeDocument/2006/relationships/hyperlink" Target="https://www.bls.gov/ooh/healthcare/massage-therapists.htm#TB_inline?height=325&amp;width=325&amp;inlineId=qf-emp-change" TargetMode="External"/><Relationship Id="rId4" Type="http://schemas.openxmlformats.org/officeDocument/2006/relationships/hyperlink" Target="https://www.bls.gov/ooh/healthcare/massage-therapists.htm#TB_inline?height=325&amp;width=325&amp;inlineId=qf-wage" TargetMode="External"/><Relationship Id="rId9" Type="http://schemas.openxmlformats.org/officeDocument/2006/relationships/hyperlink" Target="https://www.bls.gov/ooh/healthcare/massage-therapists.htm#TB_inline?height=325&amp;width=325&amp;inlineId=qf-outlook"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google.com/search?q=career+clusters&amp;rlz=1C1CHFX_enUS757US765&amp;source=lnms&amp;tbm=isch&amp;sa=X&amp;ved=0ahUKEwjJmKHX8LDjAhWOG80KHX5jDZ8Q_AUIECgB&amp;biw=1904&amp;bih=903#imgdii=qVnOH7LQeVitzM:&amp;imgrc=_syNMascZum_CM:" TargetMode="External"/><Relationship Id="rId2" Type="http://schemas.openxmlformats.org/officeDocument/2006/relationships/image" Target="../media/image6.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sz="3600" dirty="0"/>
              <a:t>Lifelong Learning:</a:t>
            </a:r>
            <a:br>
              <a:rPr lang="en-US" sz="3600" dirty="0"/>
            </a:br>
            <a:r>
              <a:rPr lang="en-US" sz="3600" dirty="0"/>
              <a:t>How much education do you need?</a:t>
            </a:r>
          </a:p>
        </p:txBody>
      </p:sp>
      <p:sp>
        <p:nvSpPr>
          <p:cNvPr id="10" name="TextBox 9"/>
          <p:cNvSpPr txBox="1"/>
          <p:nvPr/>
        </p:nvSpPr>
        <p:spPr>
          <a:xfrm>
            <a:off x="1619250" y="5410200"/>
            <a:ext cx="6210300" cy="584775"/>
          </a:xfrm>
          <a:prstGeom prst="rect">
            <a:avLst/>
          </a:prstGeom>
          <a:noFill/>
        </p:spPr>
        <p:txBody>
          <a:bodyPr wrap="square" rtlCol="0">
            <a:spAutoFit/>
          </a:bodyPr>
          <a:lstStyle/>
          <a:p>
            <a:pPr algn="ctr"/>
            <a:r>
              <a:rPr lang="en-US" sz="3200" b="1" dirty="0" err="1">
                <a:solidFill>
                  <a:schemeClr val="accent2"/>
                </a:solidFill>
              </a:rPr>
              <a:t>Zaileen</a:t>
            </a:r>
            <a:r>
              <a:rPr lang="en-US" sz="3200" b="1" dirty="0">
                <a:solidFill>
                  <a:schemeClr val="accent2"/>
                </a:solidFill>
              </a:rPr>
              <a:t> Washington</a:t>
            </a:r>
          </a:p>
        </p:txBody>
      </p:sp>
      <p:sp>
        <p:nvSpPr>
          <p:cNvPr id="11" name="TextBox 10"/>
          <p:cNvSpPr txBox="1"/>
          <p:nvPr/>
        </p:nvSpPr>
        <p:spPr>
          <a:xfrm>
            <a:off x="3048000" y="4419600"/>
            <a:ext cx="3352800" cy="369332"/>
          </a:xfrm>
          <a:prstGeom prst="rect">
            <a:avLst/>
          </a:prstGeom>
          <a:noFill/>
        </p:spPr>
        <p:txBody>
          <a:bodyPr wrap="square" rtlCol="0">
            <a:spAutoFit/>
          </a:bodyPr>
          <a:lstStyle/>
          <a:p>
            <a:pPr algn="ctr"/>
            <a:r>
              <a:rPr lang="en-US" sz="1800" b="1" dirty="0">
                <a:solidFill>
                  <a:schemeClr val="accent2"/>
                </a:solidFill>
              </a:rPr>
              <a:t>July 17, 2019</a:t>
            </a:r>
          </a:p>
        </p:txBody>
      </p:sp>
    </p:spTree>
    <p:extLst>
      <p:ext uri="{BB962C8B-B14F-4D97-AF65-F5344CB8AC3E}">
        <p14:creationId xmlns:p14="http://schemas.microsoft.com/office/powerpoint/2010/main" val="23988976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Training programs and the ‘Gap Year’, </a:t>
            </a:r>
            <a:br>
              <a:rPr lang="en-US" dirty="0"/>
            </a:br>
            <a:endParaRPr lang="en-US" dirty="0"/>
          </a:p>
        </p:txBody>
      </p:sp>
      <p:sp>
        <p:nvSpPr>
          <p:cNvPr id="4" name="Footer Placeholder 3"/>
          <p:cNvSpPr>
            <a:spLocks noGrp="1"/>
          </p:cNvSpPr>
          <p:nvPr>
            <p:ph type="ftr" sz="quarter" idx="16"/>
          </p:nvPr>
        </p:nvSpPr>
        <p:spPr/>
        <p:txBody>
          <a:bodyPr/>
          <a:lstStyle/>
          <a:p>
            <a:pPr>
              <a:defRPr/>
            </a:pPr>
            <a:r>
              <a:rPr lang="en-US" b="1"/>
              <a:t>www.councilforeconed.org </a:t>
            </a:r>
            <a:endParaRPr lang="en-US" b="1" dirty="0">
              <a:solidFill>
                <a:srgbClr val="1578BC"/>
              </a:solidFill>
            </a:endParaRPr>
          </a:p>
        </p:txBody>
      </p:sp>
      <p:sp>
        <p:nvSpPr>
          <p:cNvPr id="5" name="Slide Number Placeholder 4"/>
          <p:cNvSpPr>
            <a:spLocks noGrp="1"/>
          </p:cNvSpPr>
          <p:nvPr>
            <p:ph type="sldNum" sz="quarter" idx="17"/>
          </p:nvPr>
        </p:nvSpPr>
        <p:spPr/>
        <p:txBody>
          <a:bodyPr/>
          <a:lstStyle/>
          <a:p>
            <a:fld id="{736A2A04-44CB-4FD5-A22C-EC7DA5CF840D}" type="slidenum">
              <a:rPr lang="en-US" smtClean="0"/>
              <a:pPr/>
              <a:t>10</a:t>
            </a:fld>
            <a:endParaRPr lang="en-US" dirty="0"/>
          </a:p>
        </p:txBody>
      </p:sp>
      <p:sp>
        <p:nvSpPr>
          <p:cNvPr id="2" name="Content Placeholder 1"/>
          <p:cNvSpPr>
            <a:spLocks noGrp="1"/>
          </p:cNvSpPr>
          <p:nvPr>
            <p:ph idx="1"/>
          </p:nvPr>
        </p:nvSpPr>
        <p:spPr>
          <a:xfrm>
            <a:off x="734174" y="1443036"/>
            <a:ext cx="7086600" cy="4500563"/>
          </a:xfrm>
        </p:spPr>
        <p:txBody>
          <a:bodyPr/>
          <a:lstStyle/>
          <a:p>
            <a:r>
              <a:rPr lang="en-US" sz="3200" dirty="0"/>
              <a:t>Training programs </a:t>
            </a:r>
          </a:p>
          <a:p>
            <a:r>
              <a:rPr lang="en-US" sz="1000" dirty="0"/>
              <a:t>Resource: </a:t>
            </a:r>
            <a:r>
              <a:rPr lang="en-US" sz="1000" dirty="0">
                <a:hlinkClick r:id="rId2"/>
              </a:rPr>
              <a:t>https://labor.ny.gov/careerservices/planyourcareer/training.shtm</a:t>
            </a:r>
            <a:endParaRPr lang="en-US" sz="1000" dirty="0"/>
          </a:p>
          <a:p>
            <a:pPr lvl="2"/>
            <a:r>
              <a:rPr lang="en-US" sz="1000" dirty="0">
                <a:hlinkClick r:id="rId3"/>
              </a:rPr>
              <a:t>http://www.cb14brooklyn.com/community-directory/job-resources/job-training-programs/</a:t>
            </a:r>
            <a:endParaRPr lang="en-US" sz="1000" dirty="0"/>
          </a:p>
          <a:p>
            <a:pPr lvl="2"/>
            <a:r>
              <a:rPr lang="en-US" sz="1000" dirty="0">
                <a:hlinkClick r:id="rId4"/>
              </a:rPr>
              <a:t>https://www.yearup.org/</a:t>
            </a:r>
            <a:endParaRPr lang="en-US" sz="1000" dirty="0"/>
          </a:p>
          <a:p>
            <a:pPr lvl="2"/>
            <a:endParaRPr lang="en-US" sz="900" dirty="0"/>
          </a:p>
          <a:p>
            <a:endParaRPr lang="en-US" sz="2400" dirty="0"/>
          </a:p>
          <a:p>
            <a:endParaRPr lang="en-US" sz="2400" dirty="0"/>
          </a:p>
          <a:p>
            <a:endParaRPr lang="en-US" sz="2400" dirty="0"/>
          </a:p>
          <a:p>
            <a:r>
              <a:rPr lang="en-US" sz="3200" dirty="0"/>
              <a:t>Gap Year </a:t>
            </a:r>
            <a:r>
              <a:rPr lang="en-US" sz="1400" dirty="0"/>
              <a:t>– the break between secondary school and higher education </a:t>
            </a:r>
          </a:p>
          <a:p>
            <a:r>
              <a:rPr lang="en-US" sz="1000" dirty="0"/>
              <a:t>Resource: </a:t>
            </a:r>
            <a:r>
              <a:rPr lang="en-US" sz="1000" dirty="0">
                <a:hlinkClick r:id="rId5"/>
              </a:rPr>
              <a:t>https://www.gapyearassociation.org/about.php</a:t>
            </a:r>
            <a:endParaRPr lang="en-US" sz="1000" dirty="0"/>
          </a:p>
          <a:p>
            <a:r>
              <a:rPr lang="en-US" sz="1000" dirty="0" err="1"/>
              <a:t>Americorp</a:t>
            </a:r>
            <a:r>
              <a:rPr lang="en-US" sz="1000" dirty="0"/>
              <a:t> </a:t>
            </a:r>
            <a:r>
              <a:rPr lang="en-US" sz="1000" dirty="0">
                <a:hlinkClick r:id="rId6"/>
              </a:rPr>
              <a:t>https://www.nationalservice.gov/programs/americorps/what-americorps</a:t>
            </a:r>
            <a:endParaRPr lang="en-US" sz="1000" dirty="0"/>
          </a:p>
          <a:p>
            <a:endParaRPr lang="en-US" sz="900" dirty="0"/>
          </a:p>
        </p:txBody>
      </p:sp>
      <p:pic>
        <p:nvPicPr>
          <p:cNvPr id="4098" name="Picture 2" descr="Image">
            <a:hlinkClick r:id="rId7"/>
            <a:extLst>
              <a:ext uri="{FF2B5EF4-FFF2-40B4-BE49-F238E27FC236}">
                <a16:creationId xmlns:a16="http://schemas.microsoft.com/office/drawing/2014/main" id="{CAE354C6-83FF-4C84-926F-C316CBBC88C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81200" y="2667000"/>
            <a:ext cx="2152650"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76779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9432B26-88BF-4BCF-9275-345A3C97FAA4}"/>
              </a:ext>
            </a:extLst>
          </p:cNvPr>
          <p:cNvSpPr>
            <a:spLocks noGrp="1"/>
          </p:cNvSpPr>
          <p:nvPr>
            <p:ph idx="1"/>
          </p:nvPr>
        </p:nvSpPr>
        <p:spPr>
          <a:xfrm>
            <a:off x="1028700" y="1447800"/>
            <a:ext cx="7086600" cy="3962400"/>
          </a:xfrm>
        </p:spPr>
        <p:txBody>
          <a:bodyPr/>
          <a:lstStyle/>
          <a:p>
            <a:pPr marL="0" indent="0">
              <a:buNone/>
            </a:pPr>
            <a:r>
              <a:rPr lang="en-US" sz="2000" dirty="0"/>
              <a:t>In addition to the reward of serving your country and giving back? Yes, the benefits of service include, but are not limited to:</a:t>
            </a:r>
          </a:p>
          <a:p>
            <a:pPr marL="0" indent="0">
              <a:buNone/>
            </a:pPr>
            <a:endParaRPr lang="en-US" sz="2000" dirty="0"/>
          </a:p>
          <a:p>
            <a:r>
              <a:rPr lang="en-US" dirty="0"/>
              <a:t>Student loan deferment</a:t>
            </a:r>
          </a:p>
          <a:p>
            <a:r>
              <a:rPr lang="en-US" dirty="0"/>
              <a:t>Skills and training</a:t>
            </a:r>
          </a:p>
          <a:p>
            <a:r>
              <a:rPr lang="en-US" dirty="0"/>
              <a:t>Living allowance</a:t>
            </a:r>
          </a:p>
          <a:p>
            <a:r>
              <a:rPr lang="en-US" dirty="0"/>
              <a:t>Limited health benefit options</a:t>
            </a:r>
          </a:p>
          <a:p>
            <a:r>
              <a:rPr lang="en-US" dirty="0"/>
              <a:t>Education Award upon completion of service to help pay for college, graduate school, or vocational training, or to repay student loans</a:t>
            </a:r>
          </a:p>
          <a:p>
            <a:r>
              <a:rPr lang="en-US" dirty="0"/>
              <a:t>Career opportunities with leading employers from the private, public and nonprofit sectors</a:t>
            </a:r>
          </a:p>
          <a:p>
            <a:endParaRPr lang="en-US" dirty="0"/>
          </a:p>
        </p:txBody>
      </p:sp>
      <p:sp>
        <p:nvSpPr>
          <p:cNvPr id="3" name="Title 2">
            <a:extLst>
              <a:ext uri="{FF2B5EF4-FFF2-40B4-BE49-F238E27FC236}">
                <a16:creationId xmlns:a16="http://schemas.microsoft.com/office/drawing/2014/main" id="{BBC7D7B2-44A0-4A0F-8C52-6627CFD246AA}"/>
              </a:ext>
            </a:extLst>
          </p:cNvPr>
          <p:cNvSpPr>
            <a:spLocks noGrp="1"/>
          </p:cNvSpPr>
          <p:nvPr>
            <p:ph type="title"/>
          </p:nvPr>
        </p:nvSpPr>
        <p:spPr>
          <a:xfrm>
            <a:off x="457200" y="609600"/>
            <a:ext cx="6096000" cy="990600"/>
          </a:xfrm>
        </p:spPr>
        <p:txBody>
          <a:bodyPr/>
          <a:lstStyle/>
          <a:p>
            <a:r>
              <a:rPr lang="en-US" dirty="0"/>
              <a:t>Benefits of AmeriCorps</a:t>
            </a:r>
          </a:p>
        </p:txBody>
      </p:sp>
      <p:sp>
        <p:nvSpPr>
          <p:cNvPr id="4" name="Footer Placeholder 3">
            <a:extLst>
              <a:ext uri="{FF2B5EF4-FFF2-40B4-BE49-F238E27FC236}">
                <a16:creationId xmlns:a16="http://schemas.microsoft.com/office/drawing/2014/main" id="{7CB5363C-2914-4100-A73E-EEBB0B33B63D}"/>
              </a:ext>
            </a:extLst>
          </p:cNvPr>
          <p:cNvSpPr>
            <a:spLocks noGrp="1"/>
          </p:cNvSpPr>
          <p:nvPr>
            <p:ph type="ftr" sz="quarter" idx="16"/>
          </p:nvPr>
        </p:nvSpPr>
        <p:spPr/>
        <p:txBody>
          <a:bodyPr/>
          <a:lstStyle/>
          <a:p>
            <a:pPr>
              <a:defRPr/>
            </a:pPr>
            <a:r>
              <a:rPr lang="en-US" b="1"/>
              <a:t>www.councilforeconed.org </a:t>
            </a:r>
            <a:endParaRPr lang="en-US" b="1" dirty="0">
              <a:solidFill>
                <a:srgbClr val="1578BC"/>
              </a:solidFill>
            </a:endParaRPr>
          </a:p>
        </p:txBody>
      </p:sp>
      <p:sp>
        <p:nvSpPr>
          <p:cNvPr id="5" name="Slide Number Placeholder 4">
            <a:extLst>
              <a:ext uri="{FF2B5EF4-FFF2-40B4-BE49-F238E27FC236}">
                <a16:creationId xmlns:a16="http://schemas.microsoft.com/office/drawing/2014/main" id="{5628FEE1-3090-4816-B370-0EF0C489704C}"/>
              </a:ext>
            </a:extLst>
          </p:cNvPr>
          <p:cNvSpPr>
            <a:spLocks noGrp="1"/>
          </p:cNvSpPr>
          <p:nvPr>
            <p:ph type="sldNum" sz="quarter" idx="17"/>
          </p:nvPr>
        </p:nvSpPr>
        <p:spPr/>
        <p:txBody>
          <a:bodyPr/>
          <a:lstStyle/>
          <a:p>
            <a:fld id="{736A2A04-44CB-4FD5-A22C-EC7DA5CF840D}" type="slidenum">
              <a:rPr lang="en-US" smtClean="0"/>
              <a:pPr/>
              <a:t>11</a:t>
            </a:fld>
            <a:endParaRPr lang="en-US" dirty="0"/>
          </a:p>
        </p:txBody>
      </p:sp>
    </p:spTree>
    <p:extLst>
      <p:ext uri="{BB962C8B-B14F-4D97-AF65-F5344CB8AC3E}">
        <p14:creationId xmlns:p14="http://schemas.microsoft.com/office/powerpoint/2010/main" val="1156597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r>
              <a:rPr lang="en-US" u="sng" dirty="0"/>
              <a:t>Formal</a:t>
            </a:r>
            <a:r>
              <a:rPr lang="en-US" dirty="0"/>
              <a:t> (learners have little control over the objectives or means of learning)</a:t>
            </a:r>
          </a:p>
          <a:p>
            <a:pPr marL="0" indent="0"/>
            <a:endParaRPr lang="en-US" sz="1200" dirty="0"/>
          </a:p>
          <a:p>
            <a:pPr marL="0" indent="0"/>
            <a:r>
              <a:rPr lang="en-US" sz="1800" dirty="0"/>
              <a:t>This type of learning is most closely associated with elementary and secondary education and most degree and certificate programs offered by colleges and universities. Other educational programs from cosmetology to the military also fall into this category. As previously stated, the learner has little, responsibility in this form of learning.</a:t>
            </a:r>
          </a:p>
        </p:txBody>
      </p:sp>
      <p:sp>
        <p:nvSpPr>
          <p:cNvPr id="3" name="Title 2"/>
          <p:cNvSpPr>
            <a:spLocks noGrp="1"/>
          </p:cNvSpPr>
          <p:nvPr>
            <p:ph type="title"/>
          </p:nvPr>
        </p:nvSpPr>
        <p:spPr/>
        <p:txBody>
          <a:bodyPr/>
          <a:lstStyle/>
          <a:p>
            <a:r>
              <a:rPr lang="en-US" sz="2400" dirty="0"/>
              <a:t>Types of Lifelong Learners</a:t>
            </a:r>
            <a:br>
              <a:rPr lang="en-US" sz="2400" dirty="0"/>
            </a:br>
            <a:endParaRPr lang="en-US" sz="2400" dirty="0"/>
          </a:p>
        </p:txBody>
      </p:sp>
      <p:sp>
        <p:nvSpPr>
          <p:cNvPr id="6" name="Text Placeholder 5"/>
          <p:cNvSpPr>
            <a:spLocks noGrp="1"/>
          </p:cNvSpPr>
          <p:nvPr>
            <p:ph type="body" idx="14"/>
          </p:nvPr>
        </p:nvSpPr>
        <p:spPr>
          <a:xfrm>
            <a:off x="457200" y="1295400"/>
            <a:ext cx="8229600" cy="457200"/>
          </a:xfrm>
        </p:spPr>
        <p:txBody>
          <a:bodyPr/>
          <a:lstStyle/>
          <a:p>
            <a:r>
              <a:rPr lang="en-US" sz="1000" dirty="0"/>
              <a:t>Marker, Donald W., and George E. Spear. “Lifelong Learning: Formal, Informal, Nonformal. and Self-Directed .” </a:t>
            </a:r>
            <a:r>
              <a:rPr lang="en-US" sz="1000" i="1" dirty="0"/>
              <a:t>ed220723.Tif.pdf</a:t>
            </a:r>
            <a:r>
              <a:rPr lang="en-US" sz="1000" dirty="0"/>
              <a:t>, The National Center for Research in Vocational Education, 1982, files.eric.ed.gov/</a:t>
            </a:r>
            <a:r>
              <a:rPr lang="en-US" sz="1000" dirty="0" err="1"/>
              <a:t>fulltext</a:t>
            </a:r>
            <a:r>
              <a:rPr lang="en-US" sz="1000" dirty="0"/>
              <a:t>/ED220723.pdf.</a:t>
            </a:r>
          </a:p>
        </p:txBody>
      </p:sp>
      <p:sp>
        <p:nvSpPr>
          <p:cNvPr id="5" name="Slide Number Placeholder 4"/>
          <p:cNvSpPr>
            <a:spLocks noGrp="1"/>
          </p:cNvSpPr>
          <p:nvPr>
            <p:ph type="sldNum" sz="quarter" idx="17"/>
          </p:nvPr>
        </p:nvSpPr>
        <p:spPr/>
        <p:txBody>
          <a:bodyPr/>
          <a:lstStyle/>
          <a:p>
            <a:fld id="{736A2A04-44CB-4FD5-A22C-EC7DA5CF840D}" type="slidenum">
              <a:rPr lang="en-US" smtClean="0"/>
              <a:pPr/>
              <a:t>12</a:t>
            </a:fld>
            <a:endParaRPr lang="en-US" dirty="0"/>
          </a:p>
        </p:txBody>
      </p:sp>
      <p:sp>
        <p:nvSpPr>
          <p:cNvPr id="4" name="Footer Placeholder 3"/>
          <p:cNvSpPr>
            <a:spLocks noGrp="1"/>
          </p:cNvSpPr>
          <p:nvPr>
            <p:ph type="ftr" sz="quarter" idx="18"/>
          </p:nvPr>
        </p:nvSpPr>
        <p:spPr/>
        <p:txBody>
          <a:bodyPr/>
          <a:lstStyle/>
          <a:p>
            <a:pPr>
              <a:defRPr/>
            </a:pPr>
            <a:r>
              <a:rPr lang="en-US" b="1"/>
              <a:t>www.councilforeconed.org </a:t>
            </a:r>
            <a:endParaRPr lang="en-US" b="1" dirty="0">
              <a:solidFill>
                <a:srgbClr val="1578BC"/>
              </a:solidFill>
            </a:endParaRPr>
          </a:p>
        </p:txBody>
      </p:sp>
    </p:spTree>
    <p:extLst>
      <p:ext uri="{BB962C8B-B14F-4D97-AF65-F5344CB8AC3E}">
        <p14:creationId xmlns:p14="http://schemas.microsoft.com/office/powerpoint/2010/main" val="38436379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r>
              <a:rPr lang="en-US" u="sng" dirty="0"/>
              <a:t>Nonformal</a:t>
            </a:r>
            <a:r>
              <a:rPr lang="en-US" dirty="0"/>
              <a:t> (learners control the objectives but not the means of learning)</a:t>
            </a:r>
          </a:p>
          <a:p>
            <a:pPr marL="0" indent="0"/>
            <a:endParaRPr lang="en-US" sz="1200" dirty="0"/>
          </a:p>
          <a:p>
            <a:pPr marL="0" indent="0"/>
            <a:r>
              <a:rPr lang="en-US" sz="1800" dirty="0"/>
              <a:t>In this type of lifelong learning, the individual has some responsibility in the decision-making process. Learners make decisions on what is to be learned, but seek help on the how or means of the learning activity. </a:t>
            </a:r>
          </a:p>
        </p:txBody>
      </p:sp>
      <p:sp>
        <p:nvSpPr>
          <p:cNvPr id="3" name="Title 2"/>
          <p:cNvSpPr>
            <a:spLocks noGrp="1"/>
          </p:cNvSpPr>
          <p:nvPr>
            <p:ph type="title"/>
          </p:nvPr>
        </p:nvSpPr>
        <p:spPr/>
        <p:txBody>
          <a:bodyPr/>
          <a:lstStyle/>
          <a:p>
            <a:r>
              <a:rPr lang="en-US" sz="2400" dirty="0"/>
              <a:t>Types of Lifelong Learners</a:t>
            </a:r>
            <a:br>
              <a:rPr lang="en-US" sz="2400" dirty="0"/>
            </a:br>
            <a:endParaRPr lang="en-US" sz="2400" dirty="0"/>
          </a:p>
        </p:txBody>
      </p:sp>
      <p:sp>
        <p:nvSpPr>
          <p:cNvPr id="6" name="Text Placeholder 5"/>
          <p:cNvSpPr>
            <a:spLocks noGrp="1"/>
          </p:cNvSpPr>
          <p:nvPr>
            <p:ph type="body" idx="14"/>
          </p:nvPr>
        </p:nvSpPr>
        <p:spPr/>
        <p:txBody>
          <a:bodyPr/>
          <a:lstStyle/>
          <a:p>
            <a:r>
              <a:rPr lang="en-US" sz="1000" dirty="0"/>
              <a:t>Marker, Donald W., and George E. Spear. “Lifelong Learning: Formal, Informal, Nonformal. and Self-Directed .” </a:t>
            </a:r>
            <a:r>
              <a:rPr lang="en-US" sz="1000" i="1" dirty="0"/>
              <a:t>ed220723.Tif.pdf</a:t>
            </a:r>
            <a:r>
              <a:rPr lang="en-US" sz="1000" dirty="0"/>
              <a:t>, The National Center for Research in Vocational Education, 1982, files.eric.ed.gov/</a:t>
            </a:r>
            <a:r>
              <a:rPr lang="en-US" sz="1000" dirty="0" err="1"/>
              <a:t>fulltext</a:t>
            </a:r>
            <a:r>
              <a:rPr lang="en-US" sz="1000" dirty="0"/>
              <a:t>/ED220723.pdf.</a:t>
            </a:r>
          </a:p>
        </p:txBody>
      </p:sp>
      <p:sp>
        <p:nvSpPr>
          <p:cNvPr id="5" name="Slide Number Placeholder 4"/>
          <p:cNvSpPr>
            <a:spLocks noGrp="1"/>
          </p:cNvSpPr>
          <p:nvPr>
            <p:ph type="sldNum" sz="quarter" idx="17"/>
          </p:nvPr>
        </p:nvSpPr>
        <p:spPr/>
        <p:txBody>
          <a:bodyPr/>
          <a:lstStyle/>
          <a:p>
            <a:fld id="{736A2A04-44CB-4FD5-A22C-EC7DA5CF840D}" type="slidenum">
              <a:rPr lang="en-US" smtClean="0"/>
              <a:pPr/>
              <a:t>13</a:t>
            </a:fld>
            <a:endParaRPr lang="en-US" dirty="0"/>
          </a:p>
        </p:txBody>
      </p:sp>
      <p:sp>
        <p:nvSpPr>
          <p:cNvPr id="4" name="Footer Placeholder 3"/>
          <p:cNvSpPr>
            <a:spLocks noGrp="1"/>
          </p:cNvSpPr>
          <p:nvPr>
            <p:ph type="ftr" sz="quarter" idx="18"/>
          </p:nvPr>
        </p:nvSpPr>
        <p:spPr/>
        <p:txBody>
          <a:bodyPr/>
          <a:lstStyle/>
          <a:p>
            <a:pPr>
              <a:defRPr/>
            </a:pPr>
            <a:r>
              <a:rPr lang="en-US" b="1"/>
              <a:t>www.councilforeconed.org </a:t>
            </a:r>
            <a:endParaRPr lang="en-US" b="1" dirty="0">
              <a:solidFill>
                <a:srgbClr val="1578BC"/>
              </a:solidFill>
            </a:endParaRPr>
          </a:p>
        </p:txBody>
      </p:sp>
    </p:spTree>
    <p:extLst>
      <p:ext uri="{BB962C8B-B14F-4D97-AF65-F5344CB8AC3E}">
        <p14:creationId xmlns:p14="http://schemas.microsoft.com/office/powerpoint/2010/main" val="25380889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r>
              <a:rPr lang="en-US" u="sng" dirty="0"/>
              <a:t>Informal</a:t>
            </a:r>
            <a:r>
              <a:rPr lang="en-US" dirty="0"/>
              <a:t> (learners control the means but not the objectives of </a:t>
            </a:r>
            <a:r>
              <a:rPr lang="en-US"/>
              <a:t>learning)</a:t>
            </a:r>
            <a:endParaRPr lang="en-US" dirty="0"/>
          </a:p>
          <a:p>
            <a:pPr>
              <a:buFont typeface="Arial" panose="020B0604020202020204" pitchFamily="34" charset="0"/>
              <a:buChar char="•"/>
            </a:pPr>
            <a:endParaRPr lang="en-US" sz="1200" dirty="0"/>
          </a:p>
          <a:p>
            <a:pPr marL="0" indent="0"/>
            <a:r>
              <a:rPr lang="en-US" sz="1800" dirty="0"/>
              <a:t>Within the definitional framework of this review, much, and perhaps most, of the literature from North America dealing with instruction describes informal rather than self-directed learning. With few exceptions, the research reports activities in which an institution maintains control of the goals of the learning activity while permitting or assigning a degree of responsibility for the means for achieving those goals to the learners.</a:t>
            </a:r>
          </a:p>
        </p:txBody>
      </p:sp>
      <p:sp>
        <p:nvSpPr>
          <p:cNvPr id="3" name="Title 2"/>
          <p:cNvSpPr>
            <a:spLocks noGrp="1"/>
          </p:cNvSpPr>
          <p:nvPr>
            <p:ph type="title"/>
          </p:nvPr>
        </p:nvSpPr>
        <p:spPr/>
        <p:txBody>
          <a:bodyPr/>
          <a:lstStyle/>
          <a:p>
            <a:r>
              <a:rPr lang="en-US" sz="2400" dirty="0"/>
              <a:t>Types of Lifelong Learners</a:t>
            </a:r>
            <a:br>
              <a:rPr lang="en-US" sz="2400" dirty="0"/>
            </a:br>
            <a:endParaRPr lang="en-US" sz="2400" dirty="0"/>
          </a:p>
        </p:txBody>
      </p:sp>
      <p:sp>
        <p:nvSpPr>
          <p:cNvPr id="6" name="Text Placeholder 5"/>
          <p:cNvSpPr>
            <a:spLocks noGrp="1"/>
          </p:cNvSpPr>
          <p:nvPr>
            <p:ph type="body" idx="14"/>
          </p:nvPr>
        </p:nvSpPr>
        <p:spPr/>
        <p:txBody>
          <a:bodyPr/>
          <a:lstStyle/>
          <a:p>
            <a:r>
              <a:rPr lang="en-US" sz="1000" dirty="0"/>
              <a:t>Marker, Donald W., and George E. Spear. “Lifelong Learning: Formal, Informal, Nonformal. and Self-Directed .” </a:t>
            </a:r>
            <a:r>
              <a:rPr lang="en-US" sz="1000" i="1" dirty="0"/>
              <a:t>ed220723.Tif.pdf</a:t>
            </a:r>
            <a:r>
              <a:rPr lang="en-US" sz="1000" dirty="0"/>
              <a:t>, The National Center for Research in Vocational Education, 1982, files.eric.ed.gov/</a:t>
            </a:r>
            <a:r>
              <a:rPr lang="en-US" sz="1000" dirty="0" err="1"/>
              <a:t>fulltext</a:t>
            </a:r>
            <a:r>
              <a:rPr lang="en-US" sz="1000" dirty="0"/>
              <a:t>/ED220723.pdf.</a:t>
            </a:r>
          </a:p>
        </p:txBody>
      </p:sp>
      <p:sp>
        <p:nvSpPr>
          <p:cNvPr id="5" name="Slide Number Placeholder 4"/>
          <p:cNvSpPr>
            <a:spLocks noGrp="1"/>
          </p:cNvSpPr>
          <p:nvPr>
            <p:ph type="sldNum" sz="quarter" idx="17"/>
          </p:nvPr>
        </p:nvSpPr>
        <p:spPr/>
        <p:txBody>
          <a:bodyPr/>
          <a:lstStyle/>
          <a:p>
            <a:fld id="{736A2A04-44CB-4FD5-A22C-EC7DA5CF840D}" type="slidenum">
              <a:rPr lang="en-US" smtClean="0"/>
              <a:pPr/>
              <a:t>14</a:t>
            </a:fld>
            <a:endParaRPr lang="en-US" dirty="0"/>
          </a:p>
        </p:txBody>
      </p:sp>
      <p:sp>
        <p:nvSpPr>
          <p:cNvPr id="4" name="Footer Placeholder 3"/>
          <p:cNvSpPr>
            <a:spLocks noGrp="1"/>
          </p:cNvSpPr>
          <p:nvPr>
            <p:ph type="ftr" sz="quarter" idx="18"/>
          </p:nvPr>
        </p:nvSpPr>
        <p:spPr/>
        <p:txBody>
          <a:bodyPr/>
          <a:lstStyle/>
          <a:p>
            <a:pPr>
              <a:defRPr/>
            </a:pPr>
            <a:r>
              <a:rPr lang="en-US" b="1"/>
              <a:t>www.councilforeconed.org </a:t>
            </a:r>
            <a:endParaRPr lang="en-US" b="1" dirty="0">
              <a:solidFill>
                <a:srgbClr val="1578BC"/>
              </a:solidFill>
            </a:endParaRPr>
          </a:p>
        </p:txBody>
      </p:sp>
    </p:spTree>
    <p:extLst>
      <p:ext uri="{BB962C8B-B14F-4D97-AF65-F5344CB8AC3E}">
        <p14:creationId xmlns:p14="http://schemas.microsoft.com/office/powerpoint/2010/main" val="37755277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57250" y="2133600"/>
            <a:ext cx="7429500" cy="4038600"/>
          </a:xfrm>
        </p:spPr>
        <p:txBody>
          <a:bodyPr/>
          <a:lstStyle/>
          <a:p>
            <a:pPr marL="0" indent="0">
              <a:spcBef>
                <a:spcPts val="0"/>
              </a:spcBef>
            </a:pPr>
            <a:r>
              <a:rPr lang="en-US" u="sng" dirty="0"/>
              <a:t>Self-Directed</a:t>
            </a:r>
            <a:r>
              <a:rPr lang="en-US" dirty="0"/>
              <a:t> (learners control both the objectives and means of learning) </a:t>
            </a:r>
          </a:p>
          <a:p>
            <a:pPr marL="0" indent="0">
              <a:spcBef>
                <a:spcPts val="0"/>
              </a:spcBef>
            </a:pPr>
            <a:endParaRPr lang="en-US" sz="1200" dirty="0"/>
          </a:p>
          <a:p>
            <a:pPr marL="0" indent="0">
              <a:spcBef>
                <a:spcPts val="0"/>
              </a:spcBef>
            </a:pPr>
            <a:r>
              <a:rPr lang="en-US" sz="1800" dirty="0"/>
              <a:t>Self-directed learning, as defined here, represents the ultimate state of learner autonomy, i.e., the learner exercises control over and major responsibility for choosing both the goals and the means of the learning. Tough (1971) and Cross (1981) place approximately 70 percent of all adult learning projects in this category. Broadly, the definition suggests that the learner decides what and how to learn, but that other decisions, such as when and where to learn and how much to learn at any given time are implicit. The learner not only selects but may also reject, add, or change resources at will, decide to continue or terminate the project, and finally determine the satisfaction or adequacy of the outcomes.</a:t>
            </a:r>
          </a:p>
        </p:txBody>
      </p:sp>
      <p:sp>
        <p:nvSpPr>
          <p:cNvPr id="3" name="Title 2"/>
          <p:cNvSpPr>
            <a:spLocks noGrp="1"/>
          </p:cNvSpPr>
          <p:nvPr>
            <p:ph type="title"/>
          </p:nvPr>
        </p:nvSpPr>
        <p:spPr/>
        <p:txBody>
          <a:bodyPr/>
          <a:lstStyle/>
          <a:p>
            <a:r>
              <a:rPr lang="en-US" sz="2400" dirty="0"/>
              <a:t>Types of Lifelong Learners</a:t>
            </a:r>
            <a:br>
              <a:rPr lang="en-US" sz="2400" dirty="0"/>
            </a:br>
            <a:endParaRPr lang="en-US" sz="2400" dirty="0"/>
          </a:p>
        </p:txBody>
      </p:sp>
      <p:sp>
        <p:nvSpPr>
          <p:cNvPr id="6" name="Text Placeholder 5"/>
          <p:cNvSpPr>
            <a:spLocks noGrp="1"/>
          </p:cNvSpPr>
          <p:nvPr>
            <p:ph type="body" idx="14"/>
          </p:nvPr>
        </p:nvSpPr>
        <p:spPr/>
        <p:txBody>
          <a:bodyPr/>
          <a:lstStyle/>
          <a:p>
            <a:r>
              <a:rPr lang="en-US" sz="1000" dirty="0"/>
              <a:t>Marker, Donald W., and George E. Spear. “Lifelong Learning: Formal, Informal, Nonformal. and Self-Directed .” </a:t>
            </a:r>
            <a:r>
              <a:rPr lang="en-US" sz="1000" i="1" dirty="0"/>
              <a:t>ed220723.Tif.pdf</a:t>
            </a:r>
            <a:r>
              <a:rPr lang="en-US" sz="1000" dirty="0"/>
              <a:t>, The National Center for Research in Vocational Education, 1982, files.eric.ed.gov/</a:t>
            </a:r>
            <a:r>
              <a:rPr lang="en-US" sz="1000" dirty="0" err="1"/>
              <a:t>fulltext</a:t>
            </a:r>
            <a:r>
              <a:rPr lang="en-US" sz="1000" dirty="0"/>
              <a:t>/ED220723.pdf.</a:t>
            </a:r>
          </a:p>
        </p:txBody>
      </p:sp>
      <p:sp>
        <p:nvSpPr>
          <p:cNvPr id="5" name="Slide Number Placeholder 4"/>
          <p:cNvSpPr>
            <a:spLocks noGrp="1"/>
          </p:cNvSpPr>
          <p:nvPr>
            <p:ph type="sldNum" sz="quarter" idx="17"/>
          </p:nvPr>
        </p:nvSpPr>
        <p:spPr/>
        <p:txBody>
          <a:bodyPr/>
          <a:lstStyle/>
          <a:p>
            <a:fld id="{736A2A04-44CB-4FD5-A22C-EC7DA5CF840D}" type="slidenum">
              <a:rPr lang="en-US" smtClean="0"/>
              <a:pPr/>
              <a:t>15</a:t>
            </a:fld>
            <a:endParaRPr lang="en-US" dirty="0"/>
          </a:p>
        </p:txBody>
      </p:sp>
      <p:sp>
        <p:nvSpPr>
          <p:cNvPr id="4" name="Footer Placeholder 3"/>
          <p:cNvSpPr>
            <a:spLocks noGrp="1"/>
          </p:cNvSpPr>
          <p:nvPr>
            <p:ph type="ftr" sz="quarter" idx="18"/>
          </p:nvPr>
        </p:nvSpPr>
        <p:spPr/>
        <p:txBody>
          <a:bodyPr/>
          <a:lstStyle/>
          <a:p>
            <a:pPr>
              <a:defRPr/>
            </a:pPr>
            <a:r>
              <a:rPr lang="en-US" b="1" dirty="0"/>
              <a:t>www.councilforeconed.org </a:t>
            </a:r>
            <a:endParaRPr lang="en-US" b="1" dirty="0">
              <a:solidFill>
                <a:srgbClr val="1578BC"/>
              </a:solidFill>
            </a:endParaRPr>
          </a:p>
        </p:txBody>
      </p:sp>
    </p:spTree>
    <p:extLst>
      <p:ext uri="{BB962C8B-B14F-4D97-AF65-F5344CB8AC3E}">
        <p14:creationId xmlns:p14="http://schemas.microsoft.com/office/powerpoint/2010/main" val="30542308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How valuable is education?</a:t>
            </a:r>
          </a:p>
        </p:txBody>
      </p:sp>
      <p:sp>
        <p:nvSpPr>
          <p:cNvPr id="4" name="Footer Placeholder 3"/>
          <p:cNvSpPr>
            <a:spLocks noGrp="1"/>
          </p:cNvSpPr>
          <p:nvPr>
            <p:ph type="ftr" sz="quarter" idx="16"/>
          </p:nvPr>
        </p:nvSpPr>
        <p:spPr/>
        <p:txBody>
          <a:bodyPr/>
          <a:lstStyle/>
          <a:p>
            <a:pPr>
              <a:defRPr/>
            </a:pPr>
            <a:r>
              <a:rPr lang="en-US" b="1"/>
              <a:t>www.councilforeconed.org </a:t>
            </a:r>
            <a:endParaRPr lang="en-US" b="1" dirty="0">
              <a:solidFill>
                <a:srgbClr val="1578BC"/>
              </a:solidFill>
            </a:endParaRPr>
          </a:p>
        </p:txBody>
      </p:sp>
      <p:sp>
        <p:nvSpPr>
          <p:cNvPr id="5" name="Slide Number Placeholder 4"/>
          <p:cNvSpPr>
            <a:spLocks noGrp="1"/>
          </p:cNvSpPr>
          <p:nvPr>
            <p:ph type="sldNum" sz="quarter" idx="17"/>
          </p:nvPr>
        </p:nvSpPr>
        <p:spPr/>
        <p:txBody>
          <a:bodyPr/>
          <a:lstStyle/>
          <a:p>
            <a:fld id="{736A2A04-44CB-4FD5-A22C-EC7DA5CF840D}" type="slidenum">
              <a:rPr lang="en-US" smtClean="0"/>
              <a:pPr/>
              <a:t>16</a:t>
            </a:fld>
            <a:endParaRPr lang="en-US" dirty="0"/>
          </a:p>
        </p:txBody>
      </p:sp>
      <p:sp>
        <p:nvSpPr>
          <p:cNvPr id="11" name="Content Placeholder 10"/>
          <p:cNvSpPr>
            <a:spLocks noGrp="1"/>
          </p:cNvSpPr>
          <p:nvPr>
            <p:ph idx="1"/>
          </p:nvPr>
        </p:nvSpPr>
        <p:spPr>
          <a:xfrm>
            <a:off x="1028700" y="1371600"/>
            <a:ext cx="6667500" cy="4495800"/>
          </a:xfrm>
        </p:spPr>
        <p:txBody>
          <a:bodyPr/>
          <a:lstStyle/>
          <a:p>
            <a:pPr marL="0" indent="0">
              <a:buNone/>
            </a:pPr>
            <a:r>
              <a:rPr lang="en-US" sz="2400" dirty="0"/>
              <a:t>Concept:  Human Capital</a:t>
            </a:r>
          </a:p>
          <a:p>
            <a:pPr marL="0" indent="0">
              <a:buNone/>
            </a:pPr>
            <a:endParaRPr lang="en-US" sz="2400" dirty="0"/>
          </a:p>
          <a:p>
            <a:pPr marL="0" indent="0">
              <a:buNone/>
            </a:pPr>
            <a:endParaRPr lang="en-US" sz="2400" dirty="0"/>
          </a:p>
        </p:txBody>
      </p:sp>
      <p:pic>
        <p:nvPicPr>
          <p:cNvPr id="2" name="Online Media 1">
            <a:hlinkClick r:id="" action="ppaction://media"/>
            <a:extLst>
              <a:ext uri="{FF2B5EF4-FFF2-40B4-BE49-F238E27FC236}">
                <a16:creationId xmlns:a16="http://schemas.microsoft.com/office/drawing/2014/main" id="{09BFA63B-3C3E-49D2-B6B5-87DA4FDF3D2A}"/>
              </a:ext>
            </a:extLst>
          </p:cNvPr>
          <p:cNvPicPr>
            <a:picLocks noRot="1" noChangeAspect="1"/>
          </p:cNvPicPr>
          <p:nvPr>
            <a:videoFile r:link="rId1"/>
          </p:nvPr>
        </p:nvPicPr>
        <p:blipFill>
          <a:blip r:embed="rId3"/>
          <a:stretch>
            <a:fillRect/>
          </a:stretch>
        </p:blipFill>
        <p:spPr>
          <a:xfrm>
            <a:off x="1371600" y="2195512"/>
            <a:ext cx="6121400" cy="3443288"/>
          </a:xfrm>
          <a:prstGeom prst="rect">
            <a:avLst/>
          </a:prstGeom>
        </p:spPr>
      </p:pic>
    </p:spTree>
    <p:extLst>
      <p:ext uri="{BB962C8B-B14F-4D97-AF65-F5344CB8AC3E}">
        <p14:creationId xmlns:p14="http://schemas.microsoft.com/office/powerpoint/2010/main" val="39526828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A2975-44A9-4CC2-9EF6-8A0EC8BE5B7D}"/>
              </a:ext>
            </a:extLst>
          </p:cNvPr>
          <p:cNvSpPr>
            <a:spLocks noGrp="1"/>
          </p:cNvSpPr>
          <p:nvPr>
            <p:ph type="title"/>
          </p:nvPr>
        </p:nvSpPr>
        <p:spPr/>
        <p:txBody>
          <a:bodyPr/>
          <a:lstStyle/>
          <a:p>
            <a:r>
              <a:rPr lang="en-US" sz="2800" dirty="0"/>
              <a:t>Jot your questions down</a:t>
            </a:r>
          </a:p>
        </p:txBody>
      </p:sp>
      <p:sp>
        <p:nvSpPr>
          <p:cNvPr id="3" name="Text Placeholder 2">
            <a:extLst>
              <a:ext uri="{FF2B5EF4-FFF2-40B4-BE49-F238E27FC236}">
                <a16:creationId xmlns:a16="http://schemas.microsoft.com/office/drawing/2014/main" id="{AD4212DC-4FE2-4F51-AD34-66161D11834E}"/>
              </a:ext>
            </a:extLst>
          </p:cNvPr>
          <p:cNvSpPr>
            <a:spLocks noGrp="1"/>
          </p:cNvSpPr>
          <p:nvPr>
            <p:ph type="body" idx="14"/>
          </p:nvPr>
        </p:nvSpPr>
        <p:spPr/>
        <p:txBody>
          <a:bodyPr/>
          <a:lstStyle/>
          <a:p>
            <a:r>
              <a:rPr lang="en-US" sz="1600" i="1" dirty="0"/>
              <a:t>	We are more than half way there</a:t>
            </a:r>
          </a:p>
        </p:txBody>
      </p:sp>
      <p:sp>
        <p:nvSpPr>
          <p:cNvPr id="5" name="Footer Placeholder 4">
            <a:extLst>
              <a:ext uri="{FF2B5EF4-FFF2-40B4-BE49-F238E27FC236}">
                <a16:creationId xmlns:a16="http://schemas.microsoft.com/office/drawing/2014/main" id="{7A6F3EF9-138B-48EB-9A0C-E6F2B17D80AA}"/>
              </a:ext>
            </a:extLst>
          </p:cNvPr>
          <p:cNvSpPr>
            <a:spLocks noGrp="1"/>
          </p:cNvSpPr>
          <p:nvPr>
            <p:ph type="ftr" sz="quarter" idx="16"/>
          </p:nvPr>
        </p:nvSpPr>
        <p:spPr/>
        <p:txBody>
          <a:bodyPr/>
          <a:lstStyle/>
          <a:p>
            <a:pPr>
              <a:defRPr/>
            </a:pPr>
            <a:r>
              <a:rPr lang="en-US" b="1"/>
              <a:t>www.councilforeconed.org </a:t>
            </a:r>
            <a:endParaRPr lang="en-US" b="1" dirty="0">
              <a:solidFill>
                <a:srgbClr val="1578BC"/>
              </a:solidFill>
            </a:endParaRPr>
          </a:p>
        </p:txBody>
      </p:sp>
      <p:sp>
        <p:nvSpPr>
          <p:cNvPr id="6" name="Slide Number Placeholder 5">
            <a:extLst>
              <a:ext uri="{FF2B5EF4-FFF2-40B4-BE49-F238E27FC236}">
                <a16:creationId xmlns:a16="http://schemas.microsoft.com/office/drawing/2014/main" id="{B1708F71-6660-4DB1-B269-D5BA348DE1AF}"/>
              </a:ext>
            </a:extLst>
          </p:cNvPr>
          <p:cNvSpPr>
            <a:spLocks noGrp="1"/>
          </p:cNvSpPr>
          <p:nvPr>
            <p:ph type="sldNum" sz="quarter" idx="17"/>
          </p:nvPr>
        </p:nvSpPr>
        <p:spPr/>
        <p:txBody>
          <a:bodyPr/>
          <a:lstStyle/>
          <a:p>
            <a:fld id="{9EBAAD4B-9DCB-4A12-AD43-92C60FC43709}" type="slidenum">
              <a:rPr lang="en-US" smtClean="0"/>
              <a:pPr/>
              <a:t>17</a:t>
            </a:fld>
            <a:endParaRPr lang="en-US" dirty="0"/>
          </a:p>
        </p:txBody>
      </p:sp>
      <p:pic>
        <p:nvPicPr>
          <p:cNvPr id="5122" name="Picture 2" descr="Image result for are we there yet meme">
            <a:extLst>
              <a:ext uri="{FF2B5EF4-FFF2-40B4-BE49-F238E27FC236}">
                <a16:creationId xmlns:a16="http://schemas.microsoft.com/office/drawing/2014/main" id="{9688F968-D13B-47EC-A3D0-5DF5150A3E5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64922" y="1828800"/>
            <a:ext cx="4407278" cy="35293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79279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05E6C16-0FB9-4DC5-A780-4C639832636F}"/>
              </a:ext>
            </a:extLst>
          </p:cNvPr>
          <p:cNvSpPr>
            <a:spLocks noGrp="1"/>
          </p:cNvSpPr>
          <p:nvPr>
            <p:ph idx="1"/>
          </p:nvPr>
        </p:nvSpPr>
        <p:spPr>
          <a:xfrm>
            <a:off x="1028700" y="1752600"/>
            <a:ext cx="7086600" cy="4495800"/>
          </a:xfrm>
        </p:spPr>
        <p:txBody>
          <a:bodyPr/>
          <a:lstStyle/>
          <a:p>
            <a:r>
              <a:rPr lang="en-US" sz="2000" dirty="0"/>
              <a:t>Teacher</a:t>
            </a:r>
          </a:p>
          <a:p>
            <a:endParaRPr lang="en-US" dirty="0"/>
          </a:p>
          <a:p>
            <a:endParaRPr lang="en-US" dirty="0"/>
          </a:p>
          <a:p>
            <a:endParaRPr lang="en-US" dirty="0"/>
          </a:p>
          <a:p>
            <a:r>
              <a:rPr lang="en-US" sz="900" dirty="0"/>
              <a:t>Bachelors Degree---------------------------------------------------------------------------------------------Master’s Degree+30 credits+</a:t>
            </a:r>
            <a:r>
              <a:rPr lang="en-US" sz="800" b="1" dirty="0"/>
              <a:t>C6+PD: </a:t>
            </a:r>
            <a:r>
              <a:rPr lang="en-US" sz="800" dirty="0"/>
              <a:t>This is the </a:t>
            </a:r>
            <a:r>
              <a:rPr lang="en-US" sz="800" i="1" dirty="0"/>
              <a:t>second 					differential</a:t>
            </a:r>
            <a:r>
              <a:rPr lang="en-US" sz="800" dirty="0"/>
              <a:t>. It can be achieved in several ways:</a:t>
            </a:r>
          </a:p>
          <a:p>
            <a:endParaRPr lang="en-US" sz="800" dirty="0"/>
          </a:p>
          <a:p>
            <a:r>
              <a:rPr lang="en-US" sz="2000" dirty="0"/>
              <a:t>Plumber</a:t>
            </a:r>
          </a:p>
          <a:p>
            <a:pPr marL="0" indent="0">
              <a:buNone/>
            </a:pPr>
            <a:endParaRPr lang="en-US" sz="1200" dirty="0"/>
          </a:p>
          <a:p>
            <a:r>
              <a:rPr lang="en-US" sz="1000" dirty="0"/>
              <a:t>The current rate for licensed Journeypersons as of August 1st, 2018 is $42.92 an hour or $85,840.00 a year in your pocket. </a:t>
            </a:r>
          </a:p>
          <a:p>
            <a:r>
              <a:rPr lang="en-US" sz="1000" dirty="0"/>
              <a:t>This does not include the fringe benefit package which raises the total wage of a licensed journeyperson plumber to $61.33 an hour or $122,660.00.</a:t>
            </a:r>
          </a:p>
          <a:p>
            <a:r>
              <a:rPr lang="en-US" sz="1000" dirty="0"/>
              <a:t>The annual wages are based on a 2,000 hour year. In addition to these wages the Apprentice receives benefits including Medical Coverage and Pension Plan. </a:t>
            </a:r>
          </a:p>
          <a:p>
            <a:r>
              <a:rPr lang="en-US" sz="1000" dirty="0"/>
              <a:t>By providing a structured wage progression the apprentice is able to plan out their future and receive the benefits of hard work and determination. </a:t>
            </a:r>
            <a:r>
              <a:rPr lang="en-US" sz="800" dirty="0">
                <a:hlinkClick r:id="rId2"/>
              </a:rPr>
              <a:t>http://www.local5plumbers.org/training.aspx?zone=Training&amp;pID=4576</a:t>
            </a:r>
            <a:endParaRPr lang="en-US" sz="800" dirty="0"/>
          </a:p>
          <a:p>
            <a:endParaRPr lang="en-US" sz="1000" dirty="0"/>
          </a:p>
          <a:p>
            <a:pPr marL="0" indent="0">
              <a:buNone/>
            </a:pPr>
            <a:endParaRPr lang="en-US" sz="2000" dirty="0"/>
          </a:p>
        </p:txBody>
      </p:sp>
      <p:sp>
        <p:nvSpPr>
          <p:cNvPr id="3" name="Title 2">
            <a:extLst>
              <a:ext uri="{FF2B5EF4-FFF2-40B4-BE49-F238E27FC236}">
                <a16:creationId xmlns:a16="http://schemas.microsoft.com/office/drawing/2014/main" id="{62F2497E-7AB9-4B30-8021-A3CC2C24949D}"/>
              </a:ext>
            </a:extLst>
          </p:cNvPr>
          <p:cNvSpPr>
            <a:spLocks noGrp="1"/>
          </p:cNvSpPr>
          <p:nvPr>
            <p:ph type="title"/>
          </p:nvPr>
        </p:nvSpPr>
        <p:spPr/>
        <p:txBody>
          <a:bodyPr/>
          <a:lstStyle/>
          <a:p>
            <a:r>
              <a:rPr lang="en-US" sz="2800" b="1" dirty="0"/>
              <a:t>Show you the money</a:t>
            </a:r>
          </a:p>
        </p:txBody>
      </p:sp>
      <p:sp>
        <p:nvSpPr>
          <p:cNvPr id="4" name="Footer Placeholder 3">
            <a:extLst>
              <a:ext uri="{FF2B5EF4-FFF2-40B4-BE49-F238E27FC236}">
                <a16:creationId xmlns:a16="http://schemas.microsoft.com/office/drawing/2014/main" id="{51C2C515-5790-4426-9D8D-F1DCB21E70DC}"/>
              </a:ext>
            </a:extLst>
          </p:cNvPr>
          <p:cNvSpPr>
            <a:spLocks noGrp="1"/>
          </p:cNvSpPr>
          <p:nvPr>
            <p:ph type="ftr" sz="quarter" idx="16"/>
          </p:nvPr>
        </p:nvSpPr>
        <p:spPr/>
        <p:txBody>
          <a:bodyPr/>
          <a:lstStyle/>
          <a:p>
            <a:pPr>
              <a:defRPr/>
            </a:pPr>
            <a:r>
              <a:rPr lang="en-US" b="1"/>
              <a:t>www.councilforeconed.org </a:t>
            </a:r>
            <a:endParaRPr lang="en-US" b="1" dirty="0">
              <a:solidFill>
                <a:srgbClr val="1578BC"/>
              </a:solidFill>
            </a:endParaRPr>
          </a:p>
        </p:txBody>
      </p:sp>
      <p:sp>
        <p:nvSpPr>
          <p:cNvPr id="5" name="Slide Number Placeholder 4">
            <a:extLst>
              <a:ext uri="{FF2B5EF4-FFF2-40B4-BE49-F238E27FC236}">
                <a16:creationId xmlns:a16="http://schemas.microsoft.com/office/drawing/2014/main" id="{70AAD8F4-9BDE-40FD-A5C4-DCFBAB63F34A}"/>
              </a:ext>
            </a:extLst>
          </p:cNvPr>
          <p:cNvSpPr>
            <a:spLocks noGrp="1"/>
          </p:cNvSpPr>
          <p:nvPr>
            <p:ph type="sldNum" sz="quarter" idx="17"/>
          </p:nvPr>
        </p:nvSpPr>
        <p:spPr/>
        <p:txBody>
          <a:bodyPr/>
          <a:lstStyle/>
          <a:p>
            <a:fld id="{736A2A04-44CB-4FD5-A22C-EC7DA5CF840D}" type="slidenum">
              <a:rPr lang="en-US" smtClean="0"/>
              <a:pPr/>
              <a:t>18</a:t>
            </a:fld>
            <a:endParaRPr lang="en-US" dirty="0"/>
          </a:p>
        </p:txBody>
      </p:sp>
      <p:graphicFrame>
        <p:nvGraphicFramePr>
          <p:cNvPr id="6" name="Table 5">
            <a:extLst>
              <a:ext uri="{FF2B5EF4-FFF2-40B4-BE49-F238E27FC236}">
                <a16:creationId xmlns:a16="http://schemas.microsoft.com/office/drawing/2014/main" id="{F62E2FC5-41D4-4431-869E-CF8AFA180CDA}"/>
              </a:ext>
            </a:extLst>
          </p:cNvPr>
          <p:cNvGraphicFramePr>
            <a:graphicFrameLocks noGrp="1"/>
          </p:cNvGraphicFramePr>
          <p:nvPr>
            <p:extLst>
              <p:ext uri="{D42A27DB-BD31-4B8C-83A1-F6EECF244321}">
                <p14:modId xmlns:p14="http://schemas.microsoft.com/office/powerpoint/2010/main" val="3971175600"/>
              </p:ext>
            </p:extLst>
          </p:nvPr>
        </p:nvGraphicFramePr>
        <p:xfrm>
          <a:off x="1447800" y="2286000"/>
          <a:ext cx="6248399" cy="762000"/>
        </p:xfrm>
        <a:graphic>
          <a:graphicData uri="http://schemas.openxmlformats.org/drawingml/2006/table">
            <a:tbl>
              <a:tblPr/>
              <a:tblGrid>
                <a:gridCol w="624840">
                  <a:extLst>
                    <a:ext uri="{9D8B030D-6E8A-4147-A177-3AD203B41FA5}">
                      <a16:colId xmlns:a16="http://schemas.microsoft.com/office/drawing/2014/main" val="37794119"/>
                    </a:ext>
                  </a:extLst>
                </a:gridCol>
                <a:gridCol w="624840">
                  <a:extLst>
                    <a:ext uri="{9D8B030D-6E8A-4147-A177-3AD203B41FA5}">
                      <a16:colId xmlns:a16="http://schemas.microsoft.com/office/drawing/2014/main" val="1135795946"/>
                    </a:ext>
                  </a:extLst>
                </a:gridCol>
                <a:gridCol w="624840">
                  <a:extLst>
                    <a:ext uri="{9D8B030D-6E8A-4147-A177-3AD203B41FA5}">
                      <a16:colId xmlns:a16="http://schemas.microsoft.com/office/drawing/2014/main" val="3850374219"/>
                    </a:ext>
                  </a:extLst>
                </a:gridCol>
                <a:gridCol w="624840">
                  <a:extLst>
                    <a:ext uri="{9D8B030D-6E8A-4147-A177-3AD203B41FA5}">
                      <a16:colId xmlns:a16="http://schemas.microsoft.com/office/drawing/2014/main" val="106928075"/>
                    </a:ext>
                  </a:extLst>
                </a:gridCol>
                <a:gridCol w="624840">
                  <a:extLst>
                    <a:ext uri="{9D8B030D-6E8A-4147-A177-3AD203B41FA5}">
                      <a16:colId xmlns:a16="http://schemas.microsoft.com/office/drawing/2014/main" val="3038639716"/>
                    </a:ext>
                  </a:extLst>
                </a:gridCol>
                <a:gridCol w="624840">
                  <a:extLst>
                    <a:ext uri="{9D8B030D-6E8A-4147-A177-3AD203B41FA5}">
                      <a16:colId xmlns:a16="http://schemas.microsoft.com/office/drawing/2014/main" val="396733416"/>
                    </a:ext>
                  </a:extLst>
                </a:gridCol>
                <a:gridCol w="624840">
                  <a:extLst>
                    <a:ext uri="{9D8B030D-6E8A-4147-A177-3AD203B41FA5}">
                      <a16:colId xmlns:a16="http://schemas.microsoft.com/office/drawing/2014/main" val="3232112025"/>
                    </a:ext>
                  </a:extLst>
                </a:gridCol>
                <a:gridCol w="624840">
                  <a:extLst>
                    <a:ext uri="{9D8B030D-6E8A-4147-A177-3AD203B41FA5}">
                      <a16:colId xmlns:a16="http://schemas.microsoft.com/office/drawing/2014/main" val="1231216775"/>
                    </a:ext>
                  </a:extLst>
                </a:gridCol>
                <a:gridCol w="1249679">
                  <a:extLst>
                    <a:ext uri="{9D8B030D-6E8A-4147-A177-3AD203B41FA5}">
                      <a16:colId xmlns:a16="http://schemas.microsoft.com/office/drawing/2014/main" val="3443995996"/>
                    </a:ext>
                  </a:extLst>
                </a:gridCol>
              </a:tblGrid>
              <a:tr h="448236">
                <a:tc>
                  <a:txBody>
                    <a:bodyPr/>
                    <a:lstStyle/>
                    <a:p>
                      <a:endParaRPr lang="en-US" sz="1000" dirty="0"/>
                    </a:p>
                  </a:txBody>
                  <a:tcPr anchor="b">
                    <a:lnL>
                      <a:noFill/>
                    </a:lnL>
                    <a:lnR>
                      <a:noFill/>
                    </a:lnR>
                    <a:lnT>
                      <a:noFill/>
                    </a:lnT>
                    <a:lnB w="9525" cap="flat" cmpd="sng" algn="ctr">
                      <a:solidFill>
                        <a:srgbClr val="ADADAD"/>
                      </a:solidFill>
                      <a:prstDash val="solid"/>
                      <a:round/>
                      <a:headEnd type="none" w="med" len="med"/>
                      <a:tailEnd type="none" w="med" len="med"/>
                    </a:lnB>
                    <a:solidFill>
                      <a:schemeClr val="bg1">
                        <a:lumMod val="65000"/>
                      </a:schemeClr>
                    </a:solidFill>
                  </a:tcPr>
                </a:tc>
                <a:tc>
                  <a:txBody>
                    <a:bodyPr/>
                    <a:lstStyle/>
                    <a:p>
                      <a:pPr algn="l"/>
                      <a:br>
                        <a:rPr lang="en-US" sz="1000" dirty="0">
                          <a:solidFill>
                            <a:srgbClr val="FFFFFF"/>
                          </a:solidFill>
                          <a:effectLst/>
                        </a:rPr>
                      </a:br>
                      <a:r>
                        <a:rPr lang="en-US" sz="1000" dirty="0">
                          <a:solidFill>
                            <a:srgbClr val="FFFFFF"/>
                          </a:solidFill>
                          <a:effectLst/>
                        </a:rPr>
                        <a:t>BA C1</a:t>
                      </a:r>
                    </a:p>
                  </a:txBody>
                  <a:tcPr anchor="b">
                    <a:lnL>
                      <a:noFill/>
                    </a:lnL>
                    <a:lnR>
                      <a:noFill/>
                    </a:lnR>
                    <a:lnT>
                      <a:noFill/>
                    </a:lnT>
                    <a:lnB w="9525" cap="flat" cmpd="sng" algn="ctr">
                      <a:solidFill>
                        <a:srgbClr val="ADADAD"/>
                      </a:solidFill>
                      <a:prstDash val="solid"/>
                      <a:round/>
                      <a:headEnd type="none" w="med" len="med"/>
                      <a:tailEnd type="none" w="med" len="med"/>
                    </a:lnB>
                    <a:solidFill>
                      <a:schemeClr val="bg1">
                        <a:lumMod val="65000"/>
                      </a:schemeClr>
                    </a:solidFill>
                  </a:tcPr>
                </a:tc>
                <a:tc>
                  <a:txBody>
                    <a:bodyPr/>
                    <a:lstStyle/>
                    <a:p>
                      <a:pPr algn="l"/>
                      <a:r>
                        <a:rPr lang="en-US" sz="1000" dirty="0">
                          <a:solidFill>
                            <a:srgbClr val="FFFFFF"/>
                          </a:solidFill>
                          <a:effectLst/>
                        </a:rPr>
                        <a:t>C1 + PD</a:t>
                      </a:r>
                    </a:p>
                  </a:txBody>
                  <a:tcPr anchor="b">
                    <a:lnL>
                      <a:noFill/>
                    </a:lnL>
                    <a:lnR>
                      <a:noFill/>
                    </a:lnR>
                    <a:lnT>
                      <a:noFill/>
                    </a:lnT>
                    <a:lnB w="9525" cap="flat" cmpd="sng" algn="ctr">
                      <a:solidFill>
                        <a:srgbClr val="ADADAD"/>
                      </a:solidFill>
                      <a:prstDash val="solid"/>
                      <a:round/>
                      <a:headEnd type="none" w="med" len="med"/>
                      <a:tailEnd type="none" w="med" len="med"/>
                    </a:lnB>
                    <a:solidFill>
                      <a:schemeClr val="bg1">
                        <a:lumMod val="65000"/>
                      </a:schemeClr>
                    </a:solidFill>
                  </a:tcPr>
                </a:tc>
                <a:tc>
                  <a:txBody>
                    <a:bodyPr/>
                    <a:lstStyle/>
                    <a:p>
                      <a:pPr algn="l"/>
                      <a:r>
                        <a:rPr lang="en-US" sz="1000" dirty="0">
                          <a:solidFill>
                            <a:srgbClr val="FFFFFF"/>
                          </a:solidFill>
                          <a:effectLst/>
                        </a:rPr>
                        <a:t>BA + 30 C2</a:t>
                      </a:r>
                    </a:p>
                  </a:txBody>
                  <a:tcPr anchor="b">
                    <a:lnL>
                      <a:noFill/>
                    </a:lnL>
                    <a:lnR>
                      <a:noFill/>
                    </a:lnR>
                    <a:lnT>
                      <a:noFill/>
                    </a:lnT>
                    <a:lnB w="9525" cap="flat" cmpd="sng" algn="ctr">
                      <a:solidFill>
                        <a:srgbClr val="ADADAD"/>
                      </a:solidFill>
                      <a:prstDash val="solid"/>
                      <a:round/>
                      <a:headEnd type="none" w="med" len="med"/>
                      <a:tailEnd type="none" w="med" len="med"/>
                    </a:lnB>
                    <a:solidFill>
                      <a:schemeClr val="bg1">
                        <a:lumMod val="65000"/>
                      </a:schemeClr>
                    </a:solidFill>
                  </a:tcPr>
                </a:tc>
                <a:tc>
                  <a:txBody>
                    <a:bodyPr/>
                    <a:lstStyle/>
                    <a:p>
                      <a:pPr algn="l"/>
                      <a:r>
                        <a:rPr lang="en-US" sz="1000" dirty="0">
                          <a:solidFill>
                            <a:srgbClr val="FFFFFF"/>
                          </a:solidFill>
                          <a:effectLst/>
                        </a:rPr>
                        <a:t>C2 + ID</a:t>
                      </a:r>
                    </a:p>
                  </a:txBody>
                  <a:tcPr anchor="b">
                    <a:lnL>
                      <a:noFill/>
                    </a:lnL>
                    <a:lnR>
                      <a:noFill/>
                    </a:lnR>
                    <a:lnT>
                      <a:noFill/>
                    </a:lnT>
                    <a:lnB w="9525" cap="flat" cmpd="sng" algn="ctr">
                      <a:solidFill>
                        <a:srgbClr val="ADADAD"/>
                      </a:solidFill>
                      <a:prstDash val="solid"/>
                      <a:round/>
                      <a:headEnd type="none" w="med" len="med"/>
                      <a:tailEnd type="none" w="med" len="med"/>
                    </a:lnB>
                    <a:solidFill>
                      <a:schemeClr val="bg1">
                        <a:lumMod val="65000"/>
                      </a:schemeClr>
                    </a:solidFill>
                  </a:tcPr>
                </a:tc>
                <a:tc>
                  <a:txBody>
                    <a:bodyPr/>
                    <a:lstStyle/>
                    <a:p>
                      <a:pPr algn="l"/>
                      <a:r>
                        <a:rPr lang="en-US" sz="1000" dirty="0">
                          <a:solidFill>
                            <a:srgbClr val="FFFFFF"/>
                          </a:solidFill>
                          <a:effectLst/>
                        </a:rPr>
                        <a:t>MA</a:t>
                      </a:r>
                      <a:br>
                        <a:rPr lang="en-US" sz="1000" dirty="0">
                          <a:solidFill>
                            <a:srgbClr val="FFFFFF"/>
                          </a:solidFill>
                          <a:effectLst/>
                        </a:rPr>
                      </a:br>
                      <a:r>
                        <a:rPr lang="en-US" sz="1000" dirty="0">
                          <a:solidFill>
                            <a:srgbClr val="FFFFFF"/>
                          </a:solidFill>
                          <a:effectLst/>
                        </a:rPr>
                        <a:t>C2 + PD</a:t>
                      </a:r>
                    </a:p>
                  </a:txBody>
                  <a:tcPr anchor="b">
                    <a:lnL>
                      <a:noFill/>
                    </a:lnL>
                    <a:lnR>
                      <a:noFill/>
                    </a:lnR>
                    <a:lnT>
                      <a:noFill/>
                    </a:lnT>
                    <a:lnB w="9525" cap="flat" cmpd="sng" algn="ctr">
                      <a:solidFill>
                        <a:srgbClr val="ADADAD"/>
                      </a:solidFill>
                      <a:prstDash val="solid"/>
                      <a:round/>
                      <a:headEnd type="none" w="med" len="med"/>
                      <a:tailEnd type="none" w="med" len="med"/>
                    </a:lnB>
                    <a:solidFill>
                      <a:schemeClr val="bg1">
                        <a:lumMod val="65000"/>
                      </a:schemeClr>
                    </a:solidFill>
                  </a:tcPr>
                </a:tc>
                <a:tc>
                  <a:txBody>
                    <a:bodyPr/>
                    <a:lstStyle/>
                    <a:p>
                      <a:pPr algn="l"/>
                      <a:r>
                        <a:rPr lang="en-US" sz="1000" dirty="0">
                          <a:solidFill>
                            <a:srgbClr val="FFFFFF"/>
                          </a:solidFill>
                          <a:effectLst/>
                        </a:rPr>
                        <a:t>C2 + ID + PD</a:t>
                      </a:r>
                    </a:p>
                  </a:txBody>
                  <a:tcPr anchor="b">
                    <a:lnL>
                      <a:noFill/>
                    </a:lnL>
                    <a:lnR>
                      <a:noFill/>
                    </a:lnR>
                    <a:lnT>
                      <a:noFill/>
                    </a:lnT>
                    <a:lnB w="9525" cap="flat" cmpd="sng" algn="ctr">
                      <a:solidFill>
                        <a:srgbClr val="ADADAD"/>
                      </a:solidFill>
                      <a:prstDash val="solid"/>
                      <a:round/>
                      <a:headEnd type="none" w="med" len="med"/>
                      <a:tailEnd type="none" w="med" len="med"/>
                    </a:lnB>
                    <a:solidFill>
                      <a:schemeClr val="bg1">
                        <a:lumMod val="65000"/>
                      </a:schemeClr>
                    </a:solidFill>
                  </a:tcPr>
                </a:tc>
                <a:tc>
                  <a:txBody>
                    <a:bodyPr/>
                    <a:lstStyle/>
                    <a:p>
                      <a:pPr algn="l"/>
                      <a:r>
                        <a:rPr lang="en-US" sz="1000" dirty="0">
                          <a:solidFill>
                            <a:srgbClr val="FFFFFF"/>
                          </a:solidFill>
                          <a:effectLst/>
                        </a:rPr>
                        <a:t>MA + 30</a:t>
                      </a:r>
                      <a:br>
                        <a:rPr lang="en-US" sz="1000" dirty="0">
                          <a:solidFill>
                            <a:srgbClr val="FFFFFF"/>
                          </a:solidFill>
                          <a:effectLst/>
                        </a:rPr>
                      </a:br>
                      <a:r>
                        <a:rPr lang="en-US" sz="1000" dirty="0">
                          <a:solidFill>
                            <a:srgbClr val="FFFFFF"/>
                          </a:solidFill>
                          <a:effectLst/>
                        </a:rPr>
                        <a:t>C6</a:t>
                      </a:r>
                    </a:p>
                  </a:txBody>
                  <a:tcPr anchor="b">
                    <a:lnL>
                      <a:noFill/>
                    </a:lnL>
                    <a:lnR>
                      <a:noFill/>
                    </a:lnR>
                    <a:lnT>
                      <a:noFill/>
                    </a:lnT>
                    <a:lnB w="9525" cap="flat" cmpd="sng" algn="ctr">
                      <a:solidFill>
                        <a:srgbClr val="ADADAD"/>
                      </a:solidFill>
                      <a:prstDash val="solid"/>
                      <a:round/>
                      <a:headEnd type="none" w="med" len="med"/>
                      <a:tailEnd type="none" w="med" len="med"/>
                    </a:lnB>
                    <a:solidFill>
                      <a:schemeClr val="bg1">
                        <a:lumMod val="65000"/>
                      </a:schemeClr>
                    </a:solidFill>
                  </a:tcPr>
                </a:tc>
                <a:tc>
                  <a:txBody>
                    <a:bodyPr/>
                    <a:lstStyle/>
                    <a:p>
                      <a:pPr algn="l"/>
                      <a:r>
                        <a:rPr lang="en-US" sz="1000" dirty="0">
                          <a:solidFill>
                            <a:srgbClr val="FFFFFF"/>
                          </a:solidFill>
                          <a:effectLst/>
                        </a:rPr>
                        <a:t>MA + 30</a:t>
                      </a:r>
                      <a:br>
                        <a:rPr lang="en-US" sz="1000" dirty="0">
                          <a:solidFill>
                            <a:srgbClr val="FFFFFF"/>
                          </a:solidFill>
                          <a:effectLst/>
                        </a:rPr>
                      </a:br>
                      <a:r>
                        <a:rPr lang="en-US" sz="1000" dirty="0">
                          <a:solidFill>
                            <a:srgbClr val="FFFFFF"/>
                          </a:solidFill>
                          <a:effectLst/>
                        </a:rPr>
                        <a:t>C6 + PD</a:t>
                      </a:r>
                    </a:p>
                  </a:txBody>
                  <a:tcPr anchor="b">
                    <a:lnL>
                      <a:noFill/>
                    </a:lnL>
                    <a:lnB w="9525" cap="flat" cmpd="sng" algn="ctr">
                      <a:solidFill>
                        <a:srgbClr val="ADADAD"/>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781702827"/>
                  </a:ext>
                </a:extLst>
              </a:tr>
              <a:tr h="313764">
                <a:tc>
                  <a:txBody>
                    <a:bodyPr/>
                    <a:lstStyle/>
                    <a:p>
                      <a:r>
                        <a:rPr lang="en-US" sz="1000" dirty="0">
                          <a:effectLst/>
                        </a:rPr>
                        <a:t>1A</a:t>
                      </a:r>
                    </a:p>
                  </a:txBody>
                  <a:tcPr anchor="ctr">
                    <a:lnL w="9525" cap="flat" cmpd="sng" algn="ctr">
                      <a:solidFill>
                        <a:srgbClr val="ADADAD"/>
                      </a:solidFill>
                      <a:prstDash val="solid"/>
                      <a:round/>
                      <a:headEnd type="none" w="med" len="med"/>
                      <a:tailEnd type="none" w="med" len="med"/>
                    </a:lnL>
                    <a:lnR w="9525" cap="flat" cmpd="sng" algn="ctr">
                      <a:solidFill>
                        <a:srgbClr val="ADADAD"/>
                      </a:solidFill>
                      <a:prstDash val="solid"/>
                      <a:round/>
                      <a:headEnd type="none" w="med" len="med"/>
                      <a:tailEnd type="none" w="med" len="med"/>
                    </a:lnR>
                    <a:lnT w="9525" cap="flat" cmpd="sng" algn="ctr">
                      <a:solidFill>
                        <a:srgbClr val="ADADAD"/>
                      </a:solidFill>
                      <a:prstDash val="solid"/>
                      <a:round/>
                      <a:headEnd type="none" w="med" len="med"/>
                      <a:tailEnd type="none" w="med" len="med"/>
                    </a:lnT>
                    <a:lnB w="9525" cap="flat" cmpd="sng" algn="ctr">
                      <a:solidFill>
                        <a:srgbClr val="ADADAD"/>
                      </a:solidFill>
                      <a:prstDash val="solid"/>
                      <a:round/>
                      <a:headEnd type="none" w="med" len="med"/>
                      <a:tailEnd type="none" w="med" len="med"/>
                    </a:lnB>
                    <a:solidFill>
                      <a:srgbClr val="FFFFFF"/>
                    </a:solidFill>
                  </a:tcPr>
                </a:tc>
                <a:tc>
                  <a:txBody>
                    <a:bodyPr/>
                    <a:lstStyle/>
                    <a:p>
                      <a:pPr algn="r"/>
                      <a:r>
                        <a:rPr lang="en-US" sz="1000">
                          <a:effectLst/>
                        </a:rPr>
                        <a:t>56,711</a:t>
                      </a:r>
                    </a:p>
                  </a:txBody>
                  <a:tcPr anchor="ctr">
                    <a:lnL w="9525" cap="flat" cmpd="sng" algn="ctr">
                      <a:solidFill>
                        <a:srgbClr val="ADADAD"/>
                      </a:solidFill>
                      <a:prstDash val="solid"/>
                      <a:round/>
                      <a:headEnd type="none" w="med" len="med"/>
                      <a:tailEnd type="none" w="med" len="med"/>
                    </a:lnL>
                    <a:lnR w="9525" cap="flat" cmpd="sng" algn="ctr">
                      <a:solidFill>
                        <a:srgbClr val="ADADAD"/>
                      </a:solidFill>
                      <a:prstDash val="solid"/>
                      <a:round/>
                      <a:headEnd type="none" w="med" len="med"/>
                      <a:tailEnd type="none" w="med" len="med"/>
                    </a:lnR>
                    <a:lnT w="9525" cap="flat" cmpd="sng" algn="ctr">
                      <a:solidFill>
                        <a:srgbClr val="ADADAD"/>
                      </a:solidFill>
                      <a:prstDash val="solid"/>
                      <a:round/>
                      <a:headEnd type="none" w="med" len="med"/>
                      <a:tailEnd type="none" w="med" len="med"/>
                    </a:lnT>
                    <a:lnB w="9525" cap="flat" cmpd="sng" algn="ctr">
                      <a:solidFill>
                        <a:srgbClr val="ADADAD"/>
                      </a:solidFill>
                      <a:prstDash val="solid"/>
                      <a:round/>
                      <a:headEnd type="none" w="med" len="med"/>
                      <a:tailEnd type="none" w="med" len="med"/>
                    </a:lnB>
                    <a:solidFill>
                      <a:srgbClr val="FFFFFF"/>
                    </a:solidFill>
                  </a:tcPr>
                </a:tc>
                <a:tc>
                  <a:txBody>
                    <a:bodyPr/>
                    <a:lstStyle/>
                    <a:p>
                      <a:pPr algn="r"/>
                      <a:r>
                        <a:rPr lang="en-US" sz="1000" dirty="0">
                          <a:effectLst/>
                        </a:rPr>
                        <a:t>61,847</a:t>
                      </a:r>
                    </a:p>
                  </a:txBody>
                  <a:tcPr anchor="ctr">
                    <a:lnL w="9525" cap="flat" cmpd="sng" algn="ctr">
                      <a:solidFill>
                        <a:srgbClr val="ADADAD"/>
                      </a:solidFill>
                      <a:prstDash val="solid"/>
                      <a:round/>
                      <a:headEnd type="none" w="med" len="med"/>
                      <a:tailEnd type="none" w="med" len="med"/>
                    </a:lnL>
                    <a:lnR w="9525" cap="flat" cmpd="sng" algn="ctr">
                      <a:solidFill>
                        <a:srgbClr val="ADADAD"/>
                      </a:solidFill>
                      <a:prstDash val="solid"/>
                      <a:round/>
                      <a:headEnd type="none" w="med" len="med"/>
                      <a:tailEnd type="none" w="med" len="med"/>
                    </a:lnR>
                    <a:lnT w="9525" cap="flat" cmpd="sng" algn="ctr">
                      <a:solidFill>
                        <a:srgbClr val="ADADAD"/>
                      </a:solidFill>
                      <a:prstDash val="solid"/>
                      <a:round/>
                      <a:headEnd type="none" w="med" len="med"/>
                      <a:tailEnd type="none" w="med" len="med"/>
                    </a:lnT>
                    <a:lnB w="9525" cap="flat" cmpd="sng" algn="ctr">
                      <a:solidFill>
                        <a:srgbClr val="ADADAD"/>
                      </a:solidFill>
                      <a:prstDash val="solid"/>
                      <a:round/>
                      <a:headEnd type="none" w="med" len="med"/>
                      <a:tailEnd type="none" w="med" len="med"/>
                    </a:lnB>
                    <a:solidFill>
                      <a:srgbClr val="FFFFFF"/>
                    </a:solidFill>
                  </a:tcPr>
                </a:tc>
                <a:tc>
                  <a:txBody>
                    <a:bodyPr/>
                    <a:lstStyle/>
                    <a:p>
                      <a:pPr algn="r"/>
                      <a:r>
                        <a:rPr lang="en-US" sz="1000" dirty="0">
                          <a:effectLst/>
                        </a:rPr>
                        <a:t>58,614</a:t>
                      </a:r>
                    </a:p>
                  </a:txBody>
                  <a:tcPr anchor="ctr">
                    <a:lnL w="9525" cap="flat" cmpd="sng" algn="ctr">
                      <a:solidFill>
                        <a:srgbClr val="ADADAD"/>
                      </a:solidFill>
                      <a:prstDash val="solid"/>
                      <a:round/>
                      <a:headEnd type="none" w="med" len="med"/>
                      <a:tailEnd type="none" w="med" len="med"/>
                    </a:lnL>
                    <a:lnR w="9525" cap="flat" cmpd="sng" algn="ctr">
                      <a:solidFill>
                        <a:srgbClr val="ADADAD"/>
                      </a:solidFill>
                      <a:prstDash val="solid"/>
                      <a:round/>
                      <a:headEnd type="none" w="med" len="med"/>
                      <a:tailEnd type="none" w="med" len="med"/>
                    </a:lnR>
                    <a:lnT w="9525" cap="flat" cmpd="sng" algn="ctr">
                      <a:solidFill>
                        <a:srgbClr val="ADADAD"/>
                      </a:solidFill>
                      <a:prstDash val="solid"/>
                      <a:round/>
                      <a:headEnd type="none" w="med" len="med"/>
                      <a:tailEnd type="none" w="med" len="med"/>
                    </a:lnT>
                    <a:lnB w="9525" cap="flat" cmpd="sng" algn="ctr">
                      <a:solidFill>
                        <a:srgbClr val="ADADAD"/>
                      </a:solidFill>
                      <a:prstDash val="solid"/>
                      <a:round/>
                      <a:headEnd type="none" w="med" len="med"/>
                      <a:tailEnd type="none" w="med" len="med"/>
                    </a:lnB>
                    <a:solidFill>
                      <a:srgbClr val="FFFFFF"/>
                    </a:solidFill>
                  </a:tcPr>
                </a:tc>
                <a:tc>
                  <a:txBody>
                    <a:bodyPr/>
                    <a:lstStyle/>
                    <a:p>
                      <a:pPr algn="r"/>
                      <a:r>
                        <a:rPr lang="en-US" sz="1000" dirty="0">
                          <a:effectLst/>
                        </a:rPr>
                        <a:t>62,134</a:t>
                      </a:r>
                    </a:p>
                  </a:txBody>
                  <a:tcPr anchor="ctr">
                    <a:lnL w="9525" cap="flat" cmpd="sng" algn="ctr">
                      <a:solidFill>
                        <a:srgbClr val="ADADAD"/>
                      </a:solidFill>
                      <a:prstDash val="solid"/>
                      <a:round/>
                      <a:headEnd type="none" w="med" len="med"/>
                      <a:tailEnd type="none" w="med" len="med"/>
                    </a:lnL>
                    <a:lnR w="9525" cap="flat" cmpd="sng" algn="ctr">
                      <a:solidFill>
                        <a:srgbClr val="ADADAD"/>
                      </a:solidFill>
                      <a:prstDash val="solid"/>
                      <a:round/>
                      <a:headEnd type="none" w="med" len="med"/>
                      <a:tailEnd type="none" w="med" len="med"/>
                    </a:lnR>
                    <a:lnT w="9525" cap="flat" cmpd="sng" algn="ctr">
                      <a:solidFill>
                        <a:srgbClr val="ADADAD"/>
                      </a:solidFill>
                      <a:prstDash val="solid"/>
                      <a:round/>
                      <a:headEnd type="none" w="med" len="med"/>
                      <a:tailEnd type="none" w="med" len="med"/>
                    </a:lnT>
                    <a:lnB w="9525" cap="flat" cmpd="sng" algn="ctr">
                      <a:solidFill>
                        <a:srgbClr val="ADADAD"/>
                      </a:solidFill>
                      <a:prstDash val="solid"/>
                      <a:round/>
                      <a:headEnd type="none" w="med" len="med"/>
                      <a:tailEnd type="none" w="med" len="med"/>
                    </a:lnB>
                    <a:solidFill>
                      <a:srgbClr val="FFFFFF"/>
                    </a:solidFill>
                  </a:tcPr>
                </a:tc>
                <a:tc>
                  <a:txBody>
                    <a:bodyPr/>
                    <a:lstStyle/>
                    <a:p>
                      <a:pPr algn="r"/>
                      <a:r>
                        <a:rPr lang="en-US" sz="1000">
                          <a:effectLst/>
                        </a:rPr>
                        <a:t>63,751</a:t>
                      </a:r>
                    </a:p>
                  </a:txBody>
                  <a:tcPr anchor="ctr">
                    <a:lnL w="9525" cap="flat" cmpd="sng" algn="ctr">
                      <a:solidFill>
                        <a:srgbClr val="ADADAD"/>
                      </a:solidFill>
                      <a:prstDash val="solid"/>
                      <a:round/>
                      <a:headEnd type="none" w="med" len="med"/>
                      <a:tailEnd type="none" w="med" len="med"/>
                    </a:lnL>
                    <a:lnR w="9525" cap="flat" cmpd="sng" algn="ctr">
                      <a:solidFill>
                        <a:srgbClr val="ADADAD"/>
                      </a:solidFill>
                      <a:prstDash val="solid"/>
                      <a:round/>
                      <a:headEnd type="none" w="med" len="med"/>
                      <a:tailEnd type="none" w="med" len="med"/>
                    </a:lnR>
                    <a:lnT w="9525" cap="flat" cmpd="sng" algn="ctr">
                      <a:solidFill>
                        <a:srgbClr val="ADADAD"/>
                      </a:solidFill>
                      <a:prstDash val="solid"/>
                      <a:round/>
                      <a:headEnd type="none" w="med" len="med"/>
                      <a:tailEnd type="none" w="med" len="med"/>
                    </a:lnT>
                    <a:lnB w="9525" cap="flat" cmpd="sng" algn="ctr">
                      <a:solidFill>
                        <a:srgbClr val="ADADAD"/>
                      </a:solidFill>
                      <a:prstDash val="solid"/>
                      <a:round/>
                      <a:headEnd type="none" w="med" len="med"/>
                      <a:tailEnd type="none" w="med" len="med"/>
                    </a:lnB>
                    <a:solidFill>
                      <a:srgbClr val="FFFFFF"/>
                    </a:solidFill>
                  </a:tcPr>
                </a:tc>
                <a:tc>
                  <a:txBody>
                    <a:bodyPr/>
                    <a:lstStyle/>
                    <a:p>
                      <a:pPr algn="r"/>
                      <a:r>
                        <a:rPr lang="en-US" sz="1000" dirty="0">
                          <a:effectLst/>
                        </a:rPr>
                        <a:t>67,267</a:t>
                      </a:r>
                    </a:p>
                  </a:txBody>
                  <a:tcPr anchor="ctr">
                    <a:lnL w="9525" cap="flat" cmpd="sng" algn="ctr">
                      <a:solidFill>
                        <a:srgbClr val="ADADAD"/>
                      </a:solidFill>
                      <a:prstDash val="solid"/>
                      <a:round/>
                      <a:headEnd type="none" w="med" len="med"/>
                      <a:tailEnd type="none" w="med" len="med"/>
                    </a:lnL>
                    <a:lnR w="9525" cap="flat" cmpd="sng" algn="ctr">
                      <a:solidFill>
                        <a:srgbClr val="ADADAD"/>
                      </a:solidFill>
                      <a:prstDash val="solid"/>
                      <a:round/>
                      <a:headEnd type="none" w="med" len="med"/>
                      <a:tailEnd type="none" w="med" len="med"/>
                    </a:lnR>
                    <a:lnT w="9525" cap="flat" cmpd="sng" algn="ctr">
                      <a:solidFill>
                        <a:srgbClr val="ADADAD"/>
                      </a:solidFill>
                      <a:prstDash val="solid"/>
                      <a:round/>
                      <a:headEnd type="none" w="med" len="med"/>
                      <a:tailEnd type="none" w="med" len="med"/>
                    </a:lnT>
                    <a:lnB w="9525" cap="flat" cmpd="sng" algn="ctr">
                      <a:solidFill>
                        <a:srgbClr val="ADADAD"/>
                      </a:solidFill>
                      <a:prstDash val="solid"/>
                      <a:round/>
                      <a:headEnd type="none" w="med" len="med"/>
                      <a:tailEnd type="none" w="med" len="med"/>
                    </a:lnB>
                    <a:solidFill>
                      <a:srgbClr val="FFFFFF"/>
                    </a:solidFill>
                  </a:tcPr>
                </a:tc>
                <a:tc>
                  <a:txBody>
                    <a:bodyPr/>
                    <a:lstStyle/>
                    <a:p>
                      <a:pPr algn="r"/>
                      <a:r>
                        <a:rPr lang="en-US" sz="1000">
                          <a:effectLst/>
                        </a:rPr>
                        <a:t>65,656</a:t>
                      </a:r>
                    </a:p>
                  </a:txBody>
                  <a:tcPr anchor="ctr">
                    <a:lnL w="9525" cap="flat" cmpd="sng" algn="ctr">
                      <a:solidFill>
                        <a:srgbClr val="ADADAD"/>
                      </a:solidFill>
                      <a:prstDash val="solid"/>
                      <a:round/>
                      <a:headEnd type="none" w="med" len="med"/>
                      <a:tailEnd type="none" w="med" len="med"/>
                    </a:lnL>
                    <a:lnR w="9525" cap="flat" cmpd="sng" algn="ctr">
                      <a:solidFill>
                        <a:srgbClr val="ADADAD"/>
                      </a:solidFill>
                      <a:prstDash val="solid"/>
                      <a:round/>
                      <a:headEnd type="none" w="med" len="med"/>
                      <a:tailEnd type="none" w="med" len="med"/>
                    </a:lnR>
                    <a:lnT w="9525" cap="flat" cmpd="sng" algn="ctr">
                      <a:solidFill>
                        <a:srgbClr val="ADADAD"/>
                      </a:solidFill>
                      <a:prstDash val="solid"/>
                      <a:round/>
                      <a:headEnd type="none" w="med" len="med"/>
                      <a:tailEnd type="none" w="med" len="med"/>
                    </a:lnT>
                    <a:lnB w="9525" cap="flat" cmpd="sng" algn="ctr">
                      <a:solidFill>
                        <a:srgbClr val="ADADAD"/>
                      </a:solidFill>
                      <a:prstDash val="solid"/>
                      <a:round/>
                      <a:headEnd type="none" w="med" len="med"/>
                      <a:tailEnd type="none" w="med" len="med"/>
                    </a:lnB>
                    <a:solidFill>
                      <a:srgbClr val="FFFFFF"/>
                    </a:solidFill>
                  </a:tcPr>
                </a:tc>
                <a:tc>
                  <a:txBody>
                    <a:bodyPr/>
                    <a:lstStyle/>
                    <a:p>
                      <a:pPr algn="r"/>
                      <a:r>
                        <a:rPr lang="en-US" sz="1000" dirty="0">
                          <a:effectLst/>
                        </a:rPr>
                        <a:t>70,789</a:t>
                      </a:r>
                    </a:p>
                  </a:txBody>
                  <a:tcPr anchor="ctr">
                    <a:lnL w="9525" cap="flat" cmpd="sng" algn="ctr">
                      <a:solidFill>
                        <a:srgbClr val="ADADAD"/>
                      </a:solidFill>
                      <a:prstDash val="solid"/>
                      <a:round/>
                      <a:headEnd type="none" w="med" len="med"/>
                      <a:tailEnd type="none" w="med" len="med"/>
                    </a:lnL>
                    <a:lnR w="9525" cap="flat" cmpd="sng" algn="ctr">
                      <a:solidFill>
                        <a:srgbClr val="ADADAD"/>
                      </a:solidFill>
                      <a:prstDash val="solid"/>
                      <a:round/>
                      <a:headEnd type="none" w="med" len="med"/>
                      <a:tailEnd type="none" w="med" len="med"/>
                    </a:lnR>
                    <a:lnT w="9525" cap="flat" cmpd="sng" algn="ctr">
                      <a:solidFill>
                        <a:srgbClr val="ADADAD"/>
                      </a:solidFill>
                      <a:prstDash val="solid"/>
                      <a:round/>
                      <a:headEnd type="none" w="med" len="med"/>
                      <a:tailEnd type="none" w="med" len="med"/>
                    </a:lnT>
                    <a:lnB w="9525" cap="flat" cmpd="sng" algn="ctr">
                      <a:solidFill>
                        <a:srgbClr val="ADADAD"/>
                      </a:solidFill>
                      <a:prstDash val="solid"/>
                      <a:round/>
                      <a:headEnd type="none" w="med" len="med"/>
                      <a:tailEnd type="none" w="med" len="med"/>
                    </a:lnB>
                    <a:solidFill>
                      <a:srgbClr val="FFFFFF"/>
                    </a:solidFill>
                  </a:tcPr>
                </a:tc>
                <a:extLst>
                  <a:ext uri="{0D108BD9-81ED-4DB2-BD59-A6C34878D82A}">
                    <a16:rowId xmlns:a16="http://schemas.microsoft.com/office/drawing/2014/main" val="2780777778"/>
                  </a:ext>
                </a:extLst>
              </a:tr>
            </a:tbl>
          </a:graphicData>
        </a:graphic>
      </p:graphicFrame>
    </p:spTree>
    <p:extLst>
      <p:ext uri="{BB962C8B-B14F-4D97-AF65-F5344CB8AC3E}">
        <p14:creationId xmlns:p14="http://schemas.microsoft.com/office/powerpoint/2010/main" val="27474774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00A78-4790-4BD1-8314-D557B9A81E9B}"/>
              </a:ext>
            </a:extLst>
          </p:cNvPr>
          <p:cNvSpPr>
            <a:spLocks noGrp="1"/>
          </p:cNvSpPr>
          <p:nvPr>
            <p:ph type="title"/>
          </p:nvPr>
        </p:nvSpPr>
        <p:spPr/>
        <p:txBody>
          <a:bodyPr/>
          <a:lstStyle/>
          <a:p>
            <a:r>
              <a:rPr lang="en-US" sz="3200" b="1" dirty="0"/>
              <a:t>The cost of a formal education</a:t>
            </a:r>
          </a:p>
        </p:txBody>
      </p:sp>
      <p:sp>
        <p:nvSpPr>
          <p:cNvPr id="3" name="Text Placeholder 2">
            <a:extLst>
              <a:ext uri="{FF2B5EF4-FFF2-40B4-BE49-F238E27FC236}">
                <a16:creationId xmlns:a16="http://schemas.microsoft.com/office/drawing/2014/main" id="{F9BA64EA-A430-4678-9DF6-34F5461CD798}"/>
              </a:ext>
            </a:extLst>
          </p:cNvPr>
          <p:cNvSpPr>
            <a:spLocks noGrp="1"/>
          </p:cNvSpPr>
          <p:nvPr>
            <p:ph type="body" idx="14"/>
          </p:nvPr>
        </p:nvSpPr>
        <p:spPr>
          <a:xfrm>
            <a:off x="442865" y="1509849"/>
            <a:ext cx="8229600" cy="457200"/>
          </a:xfrm>
        </p:spPr>
        <p:txBody>
          <a:bodyPr/>
          <a:lstStyle/>
          <a:p>
            <a:r>
              <a:rPr lang="en-US" sz="2000" dirty="0"/>
              <a:t>Though this can be considered ‘opportunity cost’ this expense can be deferred based on affiliation.  Explanation coming up….</a:t>
            </a:r>
          </a:p>
        </p:txBody>
      </p:sp>
      <p:graphicFrame>
        <p:nvGraphicFramePr>
          <p:cNvPr id="7" name="Content Placeholder 6">
            <a:extLst>
              <a:ext uri="{FF2B5EF4-FFF2-40B4-BE49-F238E27FC236}">
                <a16:creationId xmlns:a16="http://schemas.microsoft.com/office/drawing/2014/main" id="{13F76211-48BD-4CDF-99A8-281C59176E91}"/>
              </a:ext>
            </a:extLst>
          </p:cNvPr>
          <p:cNvGraphicFramePr>
            <a:graphicFrameLocks noGrp="1"/>
          </p:cNvGraphicFramePr>
          <p:nvPr>
            <p:ph idx="1"/>
            <p:extLst>
              <p:ext uri="{D42A27DB-BD31-4B8C-83A1-F6EECF244321}">
                <p14:modId xmlns:p14="http://schemas.microsoft.com/office/powerpoint/2010/main" val="3029006687"/>
              </p:ext>
            </p:extLst>
          </p:nvPr>
        </p:nvGraphicFramePr>
        <p:xfrm>
          <a:off x="457200" y="2362200"/>
          <a:ext cx="7896131" cy="2486322"/>
        </p:xfrm>
        <a:graphic>
          <a:graphicData uri="http://schemas.openxmlformats.org/drawingml/2006/table">
            <a:tbl>
              <a:tblPr/>
              <a:tblGrid>
                <a:gridCol w="6769476">
                  <a:extLst>
                    <a:ext uri="{9D8B030D-6E8A-4147-A177-3AD203B41FA5}">
                      <a16:colId xmlns:a16="http://schemas.microsoft.com/office/drawing/2014/main" val="2488117321"/>
                    </a:ext>
                  </a:extLst>
                </a:gridCol>
                <a:gridCol w="1126655">
                  <a:extLst>
                    <a:ext uri="{9D8B030D-6E8A-4147-A177-3AD203B41FA5}">
                      <a16:colId xmlns:a16="http://schemas.microsoft.com/office/drawing/2014/main" val="2935047705"/>
                    </a:ext>
                  </a:extLst>
                </a:gridCol>
              </a:tblGrid>
              <a:tr h="533400">
                <a:tc>
                  <a:txBody>
                    <a:bodyPr/>
                    <a:lstStyle/>
                    <a:p>
                      <a:pPr algn="l" fontAlgn="t"/>
                      <a:r>
                        <a:rPr lang="en-US" sz="1600" dirty="0">
                          <a:solidFill>
                            <a:srgbClr val="FFFFFF"/>
                          </a:solidFill>
                          <a:effectLst/>
                          <a:latin typeface="museoSeven"/>
                        </a:rPr>
                        <a:t>Type of College</a:t>
                      </a:r>
                    </a:p>
                  </a:txBody>
                  <a:tcPr marL="129473" marR="129473" marT="86316" marB="86316">
                    <a:lnL>
                      <a:noFill/>
                    </a:lnL>
                    <a:lnR>
                      <a:noFill/>
                    </a:lnR>
                    <a:lnT>
                      <a:noFill/>
                    </a:lnT>
                    <a:lnB>
                      <a:noFill/>
                    </a:lnB>
                    <a:solidFill>
                      <a:srgbClr val="A7CA3A"/>
                    </a:solidFill>
                  </a:tcPr>
                </a:tc>
                <a:tc>
                  <a:txBody>
                    <a:bodyPr/>
                    <a:lstStyle/>
                    <a:p>
                      <a:pPr algn="l" fontAlgn="t"/>
                      <a:r>
                        <a:rPr lang="en-US" sz="1200" dirty="0">
                          <a:solidFill>
                            <a:srgbClr val="FFFFFF"/>
                          </a:solidFill>
                          <a:effectLst/>
                          <a:latin typeface="museoSeven"/>
                        </a:rPr>
                        <a:t>Average Published Yearly Tuition and Fees</a:t>
                      </a:r>
                    </a:p>
                  </a:txBody>
                  <a:tcPr marL="129473" marR="129473" marT="86316" marB="86316">
                    <a:lnL>
                      <a:noFill/>
                    </a:lnL>
                    <a:lnR>
                      <a:noFill/>
                    </a:lnR>
                    <a:lnT>
                      <a:noFill/>
                    </a:lnT>
                    <a:lnB>
                      <a:noFill/>
                    </a:lnB>
                    <a:solidFill>
                      <a:srgbClr val="A7CA3A"/>
                    </a:solidFill>
                  </a:tcPr>
                </a:tc>
                <a:extLst>
                  <a:ext uri="{0D108BD9-81ED-4DB2-BD59-A6C34878D82A}">
                    <a16:rowId xmlns:a16="http://schemas.microsoft.com/office/drawing/2014/main" val="1493965936"/>
                  </a:ext>
                </a:extLst>
              </a:tr>
              <a:tr h="0">
                <a:tc>
                  <a:txBody>
                    <a:bodyPr/>
                    <a:lstStyle/>
                    <a:p>
                      <a:pPr fontAlgn="t"/>
                      <a:r>
                        <a:rPr lang="en-US" sz="1200" dirty="0">
                          <a:solidFill>
                            <a:srgbClr val="4B3F4C"/>
                          </a:solidFill>
                          <a:effectLst/>
                          <a:latin typeface="museoSeven"/>
                        </a:rPr>
                        <a:t>Public Two-Year College (in-district students)</a:t>
                      </a:r>
                    </a:p>
                  </a:txBody>
                  <a:tcPr marL="129473" marR="129473" marT="86316" marB="86316">
                    <a:lnL>
                      <a:noFill/>
                    </a:lnL>
                    <a:lnR w="9525" cap="flat" cmpd="sng" algn="ctr">
                      <a:solidFill>
                        <a:srgbClr val="AEAEAE"/>
                      </a:solidFill>
                      <a:prstDash val="solid"/>
                      <a:round/>
                      <a:headEnd type="none" w="med" len="med"/>
                      <a:tailEnd type="none" w="med" len="med"/>
                    </a:lnR>
                    <a:lnT>
                      <a:noFill/>
                    </a:lnT>
                    <a:lnB w="9525" cap="flat" cmpd="sng" algn="ctr">
                      <a:solidFill>
                        <a:srgbClr val="AEAEAE"/>
                      </a:solidFill>
                      <a:prstDash val="solid"/>
                      <a:round/>
                      <a:headEnd type="none" w="med" len="med"/>
                      <a:tailEnd type="none" w="med" len="med"/>
                    </a:lnB>
                    <a:solidFill>
                      <a:srgbClr val="F2F7E1"/>
                    </a:solidFill>
                  </a:tcPr>
                </a:tc>
                <a:tc>
                  <a:txBody>
                    <a:bodyPr/>
                    <a:lstStyle/>
                    <a:p>
                      <a:pPr fontAlgn="t"/>
                      <a:r>
                        <a:rPr lang="en-US" sz="1400" dirty="0">
                          <a:solidFill>
                            <a:srgbClr val="4B3F4C"/>
                          </a:solidFill>
                          <a:effectLst/>
                          <a:latin typeface="museoFive"/>
                        </a:rPr>
                        <a:t>$3,440</a:t>
                      </a:r>
                    </a:p>
                  </a:txBody>
                  <a:tcPr marL="129473" marR="129473" marT="86316" marB="86316">
                    <a:lnL w="9525" cap="flat" cmpd="sng" algn="ctr">
                      <a:solidFill>
                        <a:srgbClr val="AEAEAE"/>
                      </a:solidFill>
                      <a:prstDash val="solid"/>
                      <a:round/>
                      <a:headEnd type="none" w="med" len="med"/>
                      <a:tailEnd type="none" w="med" len="med"/>
                    </a:lnL>
                    <a:lnR w="9525" cap="flat" cmpd="sng" algn="ctr">
                      <a:solidFill>
                        <a:srgbClr val="AEAEAE"/>
                      </a:solidFill>
                      <a:prstDash val="solid"/>
                      <a:round/>
                      <a:headEnd type="none" w="med" len="med"/>
                      <a:tailEnd type="none" w="med" len="med"/>
                    </a:lnR>
                    <a:lnT>
                      <a:noFill/>
                    </a:lnT>
                    <a:lnB w="9525" cap="flat" cmpd="sng" algn="ctr">
                      <a:solidFill>
                        <a:srgbClr val="AEAEAE"/>
                      </a:solidFill>
                      <a:prstDash val="solid"/>
                      <a:round/>
                      <a:headEnd type="none" w="med" len="med"/>
                      <a:tailEnd type="none" w="med" len="med"/>
                    </a:lnB>
                    <a:solidFill>
                      <a:srgbClr val="F2F7E1"/>
                    </a:solidFill>
                  </a:tcPr>
                </a:tc>
                <a:extLst>
                  <a:ext uri="{0D108BD9-81ED-4DB2-BD59-A6C34878D82A}">
                    <a16:rowId xmlns:a16="http://schemas.microsoft.com/office/drawing/2014/main" val="1015417665"/>
                  </a:ext>
                </a:extLst>
              </a:tr>
              <a:tr h="0">
                <a:tc>
                  <a:txBody>
                    <a:bodyPr/>
                    <a:lstStyle/>
                    <a:p>
                      <a:pPr fontAlgn="t"/>
                      <a:r>
                        <a:rPr lang="en-US" sz="1200">
                          <a:solidFill>
                            <a:srgbClr val="4B3F4C"/>
                          </a:solidFill>
                          <a:effectLst/>
                          <a:latin typeface="museoSeven"/>
                        </a:rPr>
                        <a:t>Public Four-Year College (in-state students)</a:t>
                      </a:r>
                    </a:p>
                  </a:txBody>
                  <a:tcPr marL="129473" marR="129473" marT="86316" marB="86316">
                    <a:lnL>
                      <a:noFill/>
                    </a:lnL>
                    <a:lnR w="9525" cap="flat" cmpd="sng" algn="ctr">
                      <a:solidFill>
                        <a:srgbClr val="AEAEAE"/>
                      </a:solidFill>
                      <a:prstDash val="solid"/>
                      <a:round/>
                      <a:headEnd type="none" w="med" len="med"/>
                      <a:tailEnd type="none" w="med" len="med"/>
                    </a:lnR>
                    <a:lnT w="9525" cap="flat" cmpd="sng" algn="ctr">
                      <a:solidFill>
                        <a:srgbClr val="AEAEAE"/>
                      </a:solidFill>
                      <a:prstDash val="solid"/>
                      <a:round/>
                      <a:headEnd type="none" w="med" len="med"/>
                      <a:tailEnd type="none" w="med" len="med"/>
                    </a:lnT>
                    <a:lnB w="9525" cap="flat" cmpd="sng" algn="ctr">
                      <a:solidFill>
                        <a:srgbClr val="AEAEAE"/>
                      </a:solidFill>
                      <a:prstDash val="solid"/>
                      <a:round/>
                      <a:headEnd type="none" w="med" len="med"/>
                      <a:tailEnd type="none" w="med" len="med"/>
                    </a:lnB>
                    <a:solidFill>
                      <a:srgbClr val="E0EDB2"/>
                    </a:solidFill>
                  </a:tcPr>
                </a:tc>
                <a:tc>
                  <a:txBody>
                    <a:bodyPr/>
                    <a:lstStyle/>
                    <a:p>
                      <a:pPr fontAlgn="t"/>
                      <a:r>
                        <a:rPr lang="en-US" sz="1400" dirty="0">
                          <a:solidFill>
                            <a:srgbClr val="4B3F4C"/>
                          </a:solidFill>
                          <a:effectLst/>
                          <a:latin typeface="museoFive"/>
                        </a:rPr>
                        <a:t>$9,410</a:t>
                      </a:r>
                    </a:p>
                  </a:txBody>
                  <a:tcPr marL="129473" marR="129473" marT="86316" marB="86316">
                    <a:lnL w="9525" cap="flat" cmpd="sng" algn="ctr">
                      <a:solidFill>
                        <a:srgbClr val="AEAEAE"/>
                      </a:solidFill>
                      <a:prstDash val="solid"/>
                      <a:round/>
                      <a:headEnd type="none" w="med" len="med"/>
                      <a:tailEnd type="none" w="med" len="med"/>
                    </a:lnL>
                    <a:lnR w="9525" cap="flat" cmpd="sng" algn="ctr">
                      <a:solidFill>
                        <a:srgbClr val="AEAEAE"/>
                      </a:solidFill>
                      <a:prstDash val="solid"/>
                      <a:round/>
                      <a:headEnd type="none" w="med" len="med"/>
                      <a:tailEnd type="none" w="med" len="med"/>
                    </a:lnR>
                    <a:lnT w="9525" cap="flat" cmpd="sng" algn="ctr">
                      <a:solidFill>
                        <a:srgbClr val="AEAEAE"/>
                      </a:solidFill>
                      <a:prstDash val="solid"/>
                      <a:round/>
                      <a:headEnd type="none" w="med" len="med"/>
                      <a:tailEnd type="none" w="med" len="med"/>
                    </a:lnT>
                    <a:lnB w="9525" cap="flat" cmpd="sng" algn="ctr">
                      <a:solidFill>
                        <a:srgbClr val="AEAEAE"/>
                      </a:solidFill>
                      <a:prstDash val="solid"/>
                      <a:round/>
                      <a:headEnd type="none" w="med" len="med"/>
                      <a:tailEnd type="none" w="med" len="med"/>
                    </a:lnB>
                    <a:solidFill>
                      <a:srgbClr val="E0EDB2"/>
                    </a:solidFill>
                  </a:tcPr>
                </a:tc>
                <a:extLst>
                  <a:ext uri="{0D108BD9-81ED-4DB2-BD59-A6C34878D82A}">
                    <a16:rowId xmlns:a16="http://schemas.microsoft.com/office/drawing/2014/main" val="343320831"/>
                  </a:ext>
                </a:extLst>
              </a:tr>
              <a:tr h="268053">
                <a:tc>
                  <a:txBody>
                    <a:bodyPr/>
                    <a:lstStyle/>
                    <a:p>
                      <a:pPr fontAlgn="t"/>
                      <a:r>
                        <a:rPr lang="en-US" sz="1200" dirty="0">
                          <a:solidFill>
                            <a:srgbClr val="4B3F4C"/>
                          </a:solidFill>
                          <a:effectLst/>
                          <a:latin typeface="museoSeven"/>
                        </a:rPr>
                        <a:t>Public Four-Year College (out-of-state students)</a:t>
                      </a:r>
                    </a:p>
                  </a:txBody>
                  <a:tcPr marL="129473" marR="129473" marT="86316" marB="86316">
                    <a:lnL>
                      <a:noFill/>
                    </a:lnL>
                    <a:lnR w="9525" cap="flat" cmpd="sng" algn="ctr">
                      <a:solidFill>
                        <a:srgbClr val="AEAEAE"/>
                      </a:solidFill>
                      <a:prstDash val="solid"/>
                      <a:round/>
                      <a:headEnd type="none" w="med" len="med"/>
                      <a:tailEnd type="none" w="med" len="med"/>
                    </a:lnR>
                    <a:lnT w="9525" cap="flat" cmpd="sng" algn="ctr">
                      <a:solidFill>
                        <a:srgbClr val="AEAEAE"/>
                      </a:solidFill>
                      <a:prstDash val="solid"/>
                      <a:round/>
                      <a:headEnd type="none" w="med" len="med"/>
                      <a:tailEnd type="none" w="med" len="med"/>
                    </a:lnT>
                    <a:lnB w="9525" cap="flat" cmpd="sng" algn="ctr">
                      <a:solidFill>
                        <a:srgbClr val="AEAEAE"/>
                      </a:solidFill>
                      <a:prstDash val="solid"/>
                      <a:round/>
                      <a:headEnd type="none" w="med" len="med"/>
                      <a:tailEnd type="none" w="med" len="med"/>
                    </a:lnB>
                    <a:solidFill>
                      <a:srgbClr val="F2F7E1"/>
                    </a:solidFill>
                  </a:tcPr>
                </a:tc>
                <a:tc>
                  <a:txBody>
                    <a:bodyPr/>
                    <a:lstStyle/>
                    <a:p>
                      <a:pPr fontAlgn="t"/>
                      <a:r>
                        <a:rPr lang="en-US" sz="1400" dirty="0">
                          <a:solidFill>
                            <a:srgbClr val="4B3F4C"/>
                          </a:solidFill>
                          <a:effectLst/>
                          <a:latin typeface="museoFive"/>
                        </a:rPr>
                        <a:t>$23,890</a:t>
                      </a:r>
                    </a:p>
                  </a:txBody>
                  <a:tcPr marL="129473" marR="129473" marT="86316" marB="86316">
                    <a:lnL w="9525" cap="flat" cmpd="sng" algn="ctr">
                      <a:solidFill>
                        <a:srgbClr val="AEAEAE"/>
                      </a:solidFill>
                      <a:prstDash val="solid"/>
                      <a:round/>
                      <a:headEnd type="none" w="med" len="med"/>
                      <a:tailEnd type="none" w="med" len="med"/>
                    </a:lnL>
                    <a:lnR w="9525" cap="flat" cmpd="sng" algn="ctr">
                      <a:solidFill>
                        <a:srgbClr val="AEAEAE"/>
                      </a:solidFill>
                      <a:prstDash val="solid"/>
                      <a:round/>
                      <a:headEnd type="none" w="med" len="med"/>
                      <a:tailEnd type="none" w="med" len="med"/>
                    </a:lnR>
                    <a:lnT w="9525" cap="flat" cmpd="sng" algn="ctr">
                      <a:solidFill>
                        <a:srgbClr val="AEAEAE"/>
                      </a:solidFill>
                      <a:prstDash val="solid"/>
                      <a:round/>
                      <a:headEnd type="none" w="med" len="med"/>
                      <a:tailEnd type="none" w="med" len="med"/>
                    </a:lnT>
                    <a:lnB w="9525" cap="flat" cmpd="sng" algn="ctr">
                      <a:solidFill>
                        <a:srgbClr val="AEAEAE"/>
                      </a:solidFill>
                      <a:prstDash val="solid"/>
                      <a:round/>
                      <a:headEnd type="none" w="med" len="med"/>
                      <a:tailEnd type="none" w="med" len="med"/>
                    </a:lnB>
                    <a:solidFill>
                      <a:srgbClr val="F2F7E1"/>
                    </a:solidFill>
                  </a:tcPr>
                </a:tc>
                <a:extLst>
                  <a:ext uri="{0D108BD9-81ED-4DB2-BD59-A6C34878D82A}">
                    <a16:rowId xmlns:a16="http://schemas.microsoft.com/office/drawing/2014/main" val="595819272"/>
                  </a:ext>
                </a:extLst>
              </a:tr>
              <a:tr h="424194">
                <a:tc>
                  <a:txBody>
                    <a:bodyPr/>
                    <a:lstStyle/>
                    <a:p>
                      <a:pPr fontAlgn="t"/>
                      <a:r>
                        <a:rPr lang="en-US" sz="1200" dirty="0">
                          <a:solidFill>
                            <a:srgbClr val="4B3F4C"/>
                          </a:solidFill>
                          <a:effectLst/>
                          <a:latin typeface="museoSeven"/>
                        </a:rPr>
                        <a:t>Private Four-Year College</a:t>
                      </a:r>
                    </a:p>
                  </a:txBody>
                  <a:tcPr marL="129473" marR="129473" marT="86316" marB="86316">
                    <a:lnL>
                      <a:noFill/>
                    </a:lnL>
                    <a:lnR w="9525" cap="flat" cmpd="sng" algn="ctr">
                      <a:solidFill>
                        <a:srgbClr val="AEAEAE"/>
                      </a:solidFill>
                      <a:prstDash val="solid"/>
                      <a:round/>
                      <a:headEnd type="none" w="med" len="med"/>
                      <a:tailEnd type="none" w="med" len="med"/>
                    </a:lnR>
                    <a:lnT w="9525" cap="flat" cmpd="sng" algn="ctr">
                      <a:solidFill>
                        <a:srgbClr val="AEAEAE"/>
                      </a:solidFill>
                      <a:prstDash val="solid"/>
                      <a:round/>
                      <a:headEnd type="none" w="med" len="med"/>
                      <a:tailEnd type="none" w="med" len="med"/>
                    </a:lnT>
                    <a:lnB w="9525" cap="flat" cmpd="sng" algn="ctr">
                      <a:solidFill>
                        <a:srgbClr val="AEAEAE"/>
                      </a:solidFill>
                      <a:prstDash val="solid"/>
                      <a:round/>
                      <a:headEnd type="none" w="med" len="med"/>
                      <a:tailEnd type="none" w="med" len="med"/>
                    </a:lnB>
                    <a:solidFill>
                      <a:srgbClr val="E0EDB2"/>
                    </a:solidFill>
                  </a:tcPr>
                </a:tc>
                <a:tc>
                  <a:txBody>
                    <a:bodyPr/>
                    <a:lstStyle/>
                    <a:p>
                      <a:pPr fontAlgn="t"/>
                      <a:r>
                        <a:rPr lang="en-US" sz="1400" dirty="0">
                          <a:solidFill>
                            <a:srgbClr val="4B3F4C"/>
                          </a:solidFill>
                          <a:effectLst/>
                          <a:latin typeface="museoFive"/>
                        </a:rPr>
                        <a:t>$32,410</a:t>
                      </a:r>
                    </a:p>
                  </a:txBody>
                  <a:tcPr marL="129473" marR="129473" marT="86316" marB="86316">
                    <a:lnL w="9525" cap="flat" cmpd="sng" algn="ctr">
                      <a:solidFill>
                        <a:srgbClr val="AEAEAE"/>
                      </a:solidFill>
                      <a:prstDash val="solid"/>
                      <a:round/>
                      <a:headEnd type="none" w="med" len="med"/>
                      <a:tailEnd type="none" w="med" len="med"/>
                    </a:lnL>
                    <a:lnR w="9525" cap="flat" cmpd="sng" algn="ctr">
                      <a:solidFill>
                        <a:srgbClr val="AEAEAE"/>
                      </a:solidFill>
                      <a:prstDash val="solid"/>
                      <a:round/>
                      <a:headEnd type="none" w="med" len="med"/>
                      <a:tailEnd type="none" w="med" len="med"/>
                    </a:lnR>
                    <a:lnT w="9525" cap="flat" cmpd="sng" algn="ctr">
                      <a:solidFill>
                        <a:srgbClr val="AEAEAE"/>
                      </a:solidFill>
                      <a:prstDash val="solid"/>
                      <a:round/>
                      <a:headEnd type="none" w="med" len="med"/>
                      <a:tailEnd type="none" w="med" len="med"/>
                    </a:lnT>
                    <a:lnB w="9525" cap="flat" cmpd="sng" algn="ctr">
                      <a:solidFill>
                        <a:srgbClr val="AEAEAE"/>
                      </a:solidFill>
                      <a:prstDash val="solid"/>
                      <a:round/>
                      <a:headEnd type="none" w="med" len="med"/>
                      <a:tailEnd type="none" w="med" len="med"/>
                    </a:lnB>
                    <a:solidFill>
                      <a:srgbClr val="E0EDB2"/>
                    </a:solidFill>
                  </a:tcPr>
                </a:tc>
                <a:extLst>
                  <a:ext uri="{0D108BD9-81ED-4DB2-BD59-A6C34878D82A}">
                    <a16:rowId xmlns:a16="http://schemas.microsoft.com/office/drawing/2014/main" val="223382297"/>
                  </a:ext>
                </a:extLst>
              </a:tr>
            </a:tbl>
          </a:graphicData>
        </a:graphic>
      </p:graphicFrame>
      <p:sp>
        <p:nvSpPr>
          <p:cNvPr id="5" name="Footer Placeholder 4">
            <a:extLst>
              <a:ext uri="{FF2B5EF4-FFF2-40B4-BE49-F238E27FC236}">
                <a16:creationId xmlns:a16="http://schemas.microsoft.com/office/drawing/2014/main" id="{267F6EA3-6708-422D-8BFC-3398FE9DC1E3}"/>
              </a:ext>
            </a:extLst>
          </p:cNvPr>
          <p:cNvSpPr>
            <a:spLocks noGrp="1"/>
          </p:cNvSpPr>
          <p:nvPr>
            <p:ph type="ftr" sz="quarter" idx="16"/>
          </p:nvPr>
        </p:nvSpPr>
        <p:spPr/>
        <p:txBody>
          <a:bodyPr/>
          <a:lstStyle/>
          <a:p>
            <a:pPr>
              <a:defRPr/>
            </a:pPr>
            <a:r>
              <a:rPr lang="en-US" b="1"/>
              <a:t>www.councilforeconed.org </a:t>
            </a:r>
            <a:endParaRPr lang="en-US" b="1" dirty="0">
              <a:solidFill>
                <a:srgbClr val="1578BC"/>
              </a:solidFill>
            </a:endParaRPr>
          </a:p>
        </p:txBody>
      </p:sp>
      <p:sp>
        <p:nvSpPr>
          <p:cNvPr id="6" name="Slide Number Placeholder 5">
            <a:extLst>
              <a:ext uri="{FF2B5EF4-FFF2-40B4-BE49-F238E27FC236}">
                <a16:creationId xmlns:a16="http://schemas.microsoft.com/office/drawing/2014/main" id="{962B8EF7-0872-4F56-8B61-96D4A2558C18}"/>
              </a:ext>
            </a:extLst>
          </p:cNvPr>
          <p:cNvSpPr>
            <a:spLocks noGrp="1"/>
          </p:cNvSpPr>
          <p:nvPr>
            <p:ph type="sldNum" sz="quarter" idx="17"/>
          </p:nvPr>
        </p:nvSpPr>
        <p:spPr/>
        <p:txBody>
          <a:bodyPr/>
          <a:lstStyle/>
          <a:p>
            <a:fld id="{9EBAAD4B-9DCB-4A12-AD43-92C60FC43709}" type="slidenum">
              <a:rPr lang="en-US" smtClean="0"/>
              <a:pPr/>
              <a:t>19</a:t>
            </a:fld>
            <a:endParaRPr lang="en-US" dirty="0"/>
          </a:p>
        </p:txBody>
      </p:sp>
      <p:sp>
        <p:nvSpPr>
          <p:cNvPr id="4" name="TextBox 3">
            <a:extLst>
              <a:ext uri="{FF2B5EF4-FFF2-40B4-BE49-F238E27FC236}">
                <a16:creationId xmlns:a16="http://schemas.microsoft.com/office/drawing/2014/main" id="{E7E8E9BB-02E4-41DE-A246-373C805EB7B6}"/>
              </a:ext>
            </a:extLst>
          </p:cNvPr>
          <p:cNvSpPr txBox="1"/>
          <p:nvPr/>
        </p:nvSpPr>
        <p:spPr>
          <a:xfrm>
            <a:off x="6719934" y="4953000"/>
            <a:ext cx="2181131" cy="215444"/>
          </a:xfrm>
          <a:prstGeom prst="rect">
            <a:avLst/>
          </a:prstGeom>
          <a:noFill/>
        </p:spPr>
        <p:txBody>
          <a:bodyPr wrap="square" rtlCol="0">
            <a:spAutoFit/>
          </a:bodyPr>
          <a:lstStyle/>
          <a:p>
            <a:r>
              <a:rPr lang="en-US" sz="800" dirty="0"/>
              <a:t>data from Collegeboard.com</a:t>
            </a:r>
          </a:p>
        </p:txBody>
      </p:sp>
    </p:spTree>
    <p:extLst>
      <p:ext uri="{BB962C8B-B14F-4D97-AF65-F5344CB8AC3E}">
        <p14:creationId xmlns:p14="http://schemas.microsoft.com/office/powerpoint/2010/main" val="38186708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79894" y="1752600"/>
            <a:ext cx="7086600" cy="4724400"/>
          </a:xfrm>
        </p:spPr>
        <p:txBody>
          <a:bodyPr/>
          <a:lstStyle/>
          <a:p>
            <a:r>
              <a:rPr lang="en-US" dirty="0"/>
              <a:t>Since 1996 my experiences within New York City Department of Education have ranged from food service manager,  business teacher, CTE liaison for the borough of Brooklyn, Instructional Technology staff developer, and back to classroom teacher</a:t>
            </a:r>
          </a:p>
          <a:p>
            <a:r>
              <a:rPr lang="en-US" dirty="0"/>
              <a:t>My degreed background is in management, education, and educational administration</a:t>
            </a:r>
          </a:p>
          <a:p>
            <a:r>
              <a:rPr lang="en-US" dirty="0"/>
              <a:t>I am connected to CUNY as an alumnus and more recently an instructor with the College Now Program</a:t>
            </a:r>
          </a:p>
          <a:p>
            <a:r>
              <a:rPr lang="en-US" dirty="0"/>
              <a:t>Throughout my life experiences I have held the title of entrepreneur, employee, and parent.  My longest tenure is as a student and this June I attended Champlain College’s </a:t>
            </a:r>
            <a:r>
              <a:rPr lang="en-US" sz="1200" dirty="0"/>
              <a:t>(Vermont)  </a:t>
            </a:r>
            <a:r>
              <a:rPr lang="en-US" dirty="0"/>
              <a:t>Teacher’s Financial Literacy Summer Institute (</a:t>
            </a:r>
            <a:r>
              <a:rPr lang="en-US" sz="1400" i="1" dirty="0"/>
              <a:t>highly recommended</a:t>
            </a:r>
            <a:r>
              <a:rPr lang="en-US" dirty="0"/>
              <a:t>)</a:t>
            </a:r>
          </a:p>
          <a:p>
            <a:pPr marL="0" indent="0">
              <a:buNone/>
            </a:pPr>
            <a:endParaRPr lang="en-US" dirty="0"/>
          </a:p>
        </p:txBody>
      </p:sp>
      <p:sp>
        <p:nvSpPr>
          <p:cNvPr id="3" name="Title 2"/>
          <p:cNvSpPr>
            <a:spLocks noGrp="1"/>
          </p:cNvSpPr>
          <p:nvPr>
            <p:ph type="title"/>
          </p:nvPr>
        </p:nvSpPr>
        <p:spPr/>
        <p:txBody>
          <a:bodyPr/>
          <a:lstStyle/>
          <a:p>
            <a:r>
              <a:rPr lang="en-US" dirty="0" err="1"/>
              <a:t>Zaileen</a:t>
            </a:r>
            <a:r>
              <a:rPr lang="en-US" dirty="0"/>
              <a:t> Washington - Bio</a:t>
            </a:r>
          </a:p>
        </p:txBody>
      </p:sp>
      <p:sp>
        <p:nvSpPr>
          <p:cNvPr id="4" name="Footer Placeholder 3"/>
          <p:cNvSpPr>
            <a:spLocks noGrp="1"/>
          </p:cNvSpPr>
          <p:nvPr>
            <p:ph type="ftr" sz="quarter" idx="16"/>
          </p:nvPr>
        </p:nvSpPr>
        <p:spPr/>
        <p:txBody>
          <a:bodyPr/>
          <a:lstStyle/>
          <a:p>
            <a:pPr>
              <a:defRPr/>
            </a:pPr>
            <a:r>
              <a:rPr lang="en-US" b="1"/>
              <a:t>www.councilforeconed.org </a:t>
            </a:r>
            <a:endParaRPr lang="en-US" b="1" dirty="0">
              <a:solidFill>
                <a:srgbClr val="1578BC"/>
              </a:solidFill>
            </a:endParaRPr>
          </a:p>
        </p:txBody>
      </p:sp>
      <p:sp>
        <p:nvSpPr>
          <p:cNvPr id="5" name="Slide Number Placeholder 4"/>
          <p:cNvSpPr>
            <a:spLocks noGrp="1"/>
          </p:cNvSpPr>
          <p:nvPr>
            <p:ph type="sldNum" sz="quarter" idx="17"/>
          </p:nvPr>
        </p:nvSpPr>
        <p:spPr/>
        <p:txBody>
          <a:bodyPr/>
          <a:lstStyle/>
          <a:p>
            <a:fld id="{736A2A04-44CB-4FD5-A22C-EC7DA5CF840D}" type="slidenum">
              <a:rPr lang="en-US" smtClean="0"/>
              <a:pPr/>
              <a:t>2</a:t>
            </a:fld>
            <a:endParaRPr lang="en-US" dirty="0"/>
          </a:p>
        </p:txBody>
      </p:sp>
    </p:spTree>
    <p:extLst>
      <p:ext uri="{BB962C8B-B14F-4D97-AF65-F5344CB8AC3E}">
        <p14:creationId xmlns:p14="http://schemas.microsoft.com/office/powerpoint/2010/main" val="26447475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8355CD6-3E85-4DF5-B4FD-BA5C15A68015}"/>
              </a:ext>
            </a:extLst>
          </p:cNvPr>
          <p:cNvSpPr>
            <a:spLocks noGrp="1"/>
          </p:cNvSpPr>
          <p:nvPr>
            <p:ph idx="1"/>
          </p:nvPr>
        </p:nvSpPr>
        <p:spPr>
          <a:xfrm>
            <a:off x="1028700" y="1371600"/>
            <a:ext cx="7086600" cy="4648200"/>
          </a:xfrm>
        </p:spPr>
        <p:txBody>
          <a:bodyPr numCol="2"/>
          <a:lstStyle/>
          <a:p>
            <a:pPr marL="0" indent="0">
              <a:buNone/>
            </a:pPr>
            <a:r>
              <a:rPr lang="en-US" b="1" u="sng" dirty="0"/>
              <a:t>Unions</a:t>
            </a:r>
          </a:p>
          <a:p>
            <a:r>
              <a:rPr lang="en-US" sz="1400" dirty="0">
                <a:latin typeface="Gadugi" panose="020B0502040204020203" pitchFamily="34" charset="0"/>
              </a:rPr>
              <a:t>Teamsters</a:t>
            </a:r>
          </a:p>
          <a:p>
            <a:r>
              <a:rPr lang="en-US" sz="1400" dirty="0">
                <a:latin typeface="Gadugi" panose="020B0502040204020203" pitchFamily="34" charset="0"/>
              </a:rPr>
              <a:t>AFSCME	</a:t>
            </a:r>
          </a:p>
          <a:p>
            <a:r>
              <a:rPr lang="en-US" sz="1400" dirty="0">
                <a:latin typeface="Gadugi" panose="020B0502040204020203" pitchFamily="34" charset="0"/>
              </a:rPr>
              <a:t>UFCW</a:t>
            </a:r>
          </a:p>
          <a:p>
            <a:pPr marL="0" indent="0">
              <a:buNone/>
            </a:pPr>
            <a:endParaRPr lang="en-US" sz="1400" dirty="0"/>
          </a:p>
          <a:p>
            <a:pPr marL="0" indent="0">
              <a:buNone/>
            </a:pPr>
            <a:r>
              <a:rPr lang="en-US" sz="1200" b="1" dirty="0">
                <a:solidFill>
                  <a:srgbClr val="004A80"/>
                </a:solidFill>
              </a:rPr>
              <a:t>Eastern Gateway Community College  </a:t>
            </a:r>
          </a:p>
          <a:p>
            <a:pPr marL="0" indent="0">
              <a:buNone/>
            </a:pPr>
            <a:r>
              <a:rPr lang="en-US" sz="1200" b="1" dirty="0">
                <a:solidFill>
                  <a:srgbClr val="004A80"/>
                </a:solidFill>
              </a:rPr>
              <a:t>Open to employee and family members</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sz="1200" dirty="0">
              <a:solidFill>
                <a:srgbClr val="004A80"/>
              </a:solidFill>
            </a:endParaRPr>
          </a:p>
          <a:p>
            <a:pPr marL="0" indent="0">
              <a:buNone/>
            </a:pPr>
            <a:endParaRPr lang="en-US" dirty="0"/>
          </a:p>
          <a:p>
            <a:pPr marL="0" indent="0">
              <a:buNone/>
            </a:pPr>
            <a:r>
              <a:rPr lang="en-US" b="1" u="sng" dirty="0"/>
              <a:t>Private Business</a:t>
            </a:r>
          </a:p>
          <a:p>
            <a:r>
              <a:rPr lang="en-US" sz="1400" dirty="0">
                <a:latin typeface="Gadugi" panose="020B0502040204020203" pitchFamily="34" charset="0"/>
              </a:rPr>
              <a:t>Starbucks</a:t>
            </a:r>
          </a:p>
          <a:p>
            <a:r>
              <a:rPr lang="en-US" sz="1400" dirty="0">
                <a:latin typeface="Gadugi" panose="020B0502040204020203" pitchFamily="34" charset="0"/>
              </a:rPr>
              <a:t>UPS</a:t>
            </a:r>
          </a:p>
          <a:p>
            <a:r>
              <a:rPr lang="en-US" sz="1400" dirty="0">
                <a:latin typeface="Gadugi" panose="020B0502040204020203" pitchFamily="34" charset="0"/>
              </a:rPr>
              <a:t>Bank of America</a:t>
            </a:r>
          </a:p>
          <a:p>
            <a:r>
              <a:rPr lang="en-US" sz="1400" dirty="0">
                <a:latin typeface="Gadugi" panose="020B0502040204020203" pitchFamily="34" charset="0"/>
              </a:rPr>
              <a:t>Intel</a:t>
            </a:r>
          </a:p>
          <a:p>
            <a:r>
              <a:rPr lang="en-US" sz="1400" dirty="0">
                <a:latin typeface="Gadugi" panose="020B0502040204020203" pitchFamily="34" charset="0"/>
              </a:rPr>
              <a:t>Fidelity</a:t>
            </a:r>
          </a:p>
          <a:p>
            <a:r>
              <a:rPr lang="en-US" sz="1400" dirty="0">
                <a:latin typeface="Gadugi" panose="020B0502040204020203" pitchFamily="34" charset="0"/>
              </a:rPr>
              <a:t>Procter &amp; Gamble</a:t>
            </a:r>
          </a:p>
          <a:p>
            <a:r>
              <a:rPr lang="en-US" sz="1400" dirty="0">
                <a:latin typeface="Gadugi" panose="020B0502040204020203" pitchFamily="34" charset="0"/>
              </a:rPr>
              <a:t>Comcast</a:t>
            </a:r>
          </a:p>
          <a:p>
            <a:r>
              <a:rPr lang="en-US" sz="1400" dirty="0">
                <a:latin typeface="Gadugi" panose="020B0502040204020203" pitchFamily="34" charset="0"/>
              </a:rPr>
              <a:t>AT&amp;T</a:t>
            </a:r>
          </a:p>
          <a:p>
            <a:r>
              <a:rPr lang="en-US" sz="1400" dirty="0">
                <a:latin typeface="Gadugi" panose="020B0502040204020203" pitchFamily="34" charset="0"/>
              </a:rPr>
              <a:t>BP</a:t>
            </a:r>
          </a:p>
          <a:p>
            <a:r>
              <a:rPr lang="en-US" sz="1400" dirty="0">
                <a:latin typeface="Gadugi" panose="020B0502040204020203" pitchFamily="34" charset="0"/>
              </a:rPr>
              <a:t>Verizon Wireless</a:t>
            </a:r>
          </a:p>
          <a:p>
            <a:r>
              <a:rPr lang="en-US" sz="1400" dirty="0">
                <a:latin typeface="Gadugi" panose="020B0502040204020203" pitchFamily="34" charset="0"/>
              </a:rPr>
              <a:t>Home Depot</a:t>
            </a:r>
          </a:p>
          <a:p>
            <a:r>
              <a:rPr lang="en-US" sz="1400" dirty="0">
                <a:latin typeface="Gadugi" panose="020B0502040204020203" pitchFamily="34" charset="0"/>
              </a:rPr>
              <a:t>Chipotle</a:t>
            </a:r>
          </a:p>
          <a:p>
            <a:r>
              <a:rPr lang="en-US" sz="1400" dirty="0">
                <a:latin typeface="Gadugi" panose="020B0502040204020203" pitchFamily="34" charset="0"/>
              </a:rPr>
              <a:t>Wells Fargo</a:t>
            </a:r>
          </a:p>
          <a:p>
            <a:pPr marL="0" indent="0">
              <a:buNone/>
            </a:pPr>
            <a:endParaRPr lang="en-US" sz="1400" dirty="0"/>
          </a:p>
          <a:p>
            <a:pPr marL="0" indent="0">
              <a:buNone/>
            </a:pPr>
            <a:r>
              <a:rPr lang="en-US" sz="1400" b="1" dirty="0">
                <a:solidFill>
                  <a:srgbClr val="004A80"/>
                </a:solidFill>
              </a:rPr>
              <a:t>Reimbursement or grant/scholarship</a:t>
            </a:r>
          </a:p>
          <a:p>
            <a:pPr marL="0" indent="0">
              <a:buNone/>
            </a:pPr>
            <a:endParaRPr lang="en-US" dirty="0"/>
          </a:p>
        </p:txBody>
      </p:sp>
      <p:sp>
        <p:nvSpPr>
          <p:cNvPr id="3" name="Title 2">
            <a:extLst>
              <a:ext uri="{FF2B5EF4-FFF2-40B4-BE49-F238E27FC236}">
                <a16:creationId xmlns:a16="http://schemas.microsoft.com/office/drawing/2014/main" id="{874E2C67-3823-47E5-A023-B036159B810A}"/>
              </a:ext>
            </a:extLst>
          </p:cNvPr>
          <p:cNvSpPr>
            <a:spLocks noGrp="1"/>
          </p:cNvSpPr>
          <p:nvPr>
            <p:ph type="title"/>
          </p:nvPr>
        </p:nvSpPr>
        <p:spPr/>
        <p:txBody>
          <a:bodyPr/>
          <a:lstStyle/>
          <a:p>
            <a:r>
              <a:rPr lang="en-US" sz="2800" b="1" dirty="0"/>
              <a:t>Who’s paying?</a:t>
            </a:r>
          </a:p>
        </p:txBody>
      </p:sp>
      <p:sp>
        <p:nvSpPr>
          <p:cNvPr id="4" name="Footer Placeholder 3">
            <a:extLst>
              <a:ext uri="{FF2B5EF4-FFF2-40B4-BE49-F238E27FC236}">
                <a16:creationId xmlns:a16="http://schemas.microsoft.com/office/drawing/2014/main" id="{25B39252-770B-46E5-AAFB-117E4D022E0E}"/>
              </a:ext>
            </a:extLst>
          </p:cNvPr>
          <p:cNvSpPr>
            <a:spLocks noGrp="1"/>
          </p:cNvSpPr>
          <p:nvPr>
            <p:ph type="ftr" sz="quarter" idx="16"/>
          </p:nvPr>
        </p:nvSpPr>
        <p:spPr/>
        <p:txBody>
          <a:bodyPr/>
          <a:lstStyle/>
          <a:p>
            <a:pPr>
              <a:defRPr/>
            </a:pPr>
            <a:r>
              <a:rPr lang="en-US" b="1"/>
              <a:t>www.councilforeconed.org </a:t>
            </a:r>
            <a:endParaRPr lang="en-US" b="1" dirty="0">
              <a:solidFill>
                <a:srgbClr val="1578BC"/>
              </a:solidFill>
            </a:endParaRPr>
          </a:p>
        </p:txBody>
      </p:sp>
      <p:sp>
        <p:nvSpPr>
          <p:cNvPr id="5" name="Slide Number Placeholder 4">
            <a:extLst>
              <a:ext uri="{FF2B5EF4-FFF2-40B4-BE49-F238E27FC236}">
                <a16:creationId xmlns:a16="http://schemas.microsoft.com/office/drawing/2014/main" id="{25DBE6A8-3ED1-4AA8-9E28-DE9E162991A3}"/>
              </a:ext>
            </a:extLst>
          </p:cNvPr>
          <p:cNvSpPr>
            <a:spLocks noGrp="1"/>
          </p:cNvSpPr>
          <p:nvPr>
            <p:ph type="sldNum" sz="quarter" idx="17"/>
          </p:nvPr>
        </p:nvSpPr>
        <p:spPr/>
        <p:txBody>
          <a:bodyPr/>
          <a:lstStyle/>
          <a:p>
            <a:fld id="{736A2A04-44CB-4FD5-A22C-EC7DA5CF840D}" type="slidenum">
              <a:rPr lang="en-US" smtClean="0"/>
              <a:pPr/>
              <a:t>20</a:t>
            </a:fld>
            <a:endParaRPr lang="en-US" dirty="0"/>
          </a:p>
        </p:txBody>
      </p:sp>
    </p:spTree>
    <p:extLst>
      <p:ext uri="{BB962C8B-B14F-4D97-AF65-F5344CB8AC3E}">
        <p14:creationId xmlns:p14="http://schemas.microsoft.com/office/powerpoint/2010/main" val="15148641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tse4.mm.bing.net/th?id=OIP.d0lXSc1ifBF_3bBVC94qzwHaEK&amp;pid=Api&amp;P=0&amp;w=289&amp;h=163">
            <a:hlinkClick r:id="rId2"/>
            <a:extLst>
              <a:ext uri="{FF2B5EF4-FFF2-40B4-BE49-F238E27FC236}">
                <a16:creationId xmlns:a16="http://schemas.microsoft.com/office/drawing/2014/main" id="{D91E05D6-504A-46B4-A4C5-F6C51864B671}"/>
              </a:ext>
            </a:extLst>
          </p:cNvPr>
          <p:cNvPicPr>
            <a:picLocks noGrp="1" noChangeAspect="1" noChangeArrowheads="1"/>
          </p:cNvPicPr>
          <p:nvPr>
            <p:ph idx="1"/>
          </p:nvPr>
        </p:nvPicPr>
        <p:blipFill>
          <a:blip r:embed="rId3">
            <a:extLst>
              <a:ext uri="{BEBA8EAE-BF5A-486C-A8C5-ECC9F3942E4B}">
                <a14:imgProps xmlns:a14="http://schemas.microsoft.com/office/drawing/2010/main">
                  <a14:imgLayer r:embed="rId4">
                    <a14:imgEffect>
                      <a14:brightnessContrast bright="5000"/>
                    </a14:imgEffect>
                  </a14:imgLayer>
                </a14:imgProps>
              </a:ext>
              <a:ext uri="{28A0092B-C50C-407E-A947-70E740481C1C}">
                <a14:useLocalDpi xmlns:a14="http://schemas.microsoft.com/office/drawing/2010/main" val="0"/>
              </a:ext>
            </a:extLst>
          </a:blip>
          <a:srcRect/>
          <a:stretch>
            <a:fillRect/>
          </a:stretch>
        </p:blipFill>
        <p:spPr bwMode="auto">
          <a:xfrm>
            <a:off x="1221015" y="1524000"/>
            <a:ext cx="6965989" cy="4105252"/>
          </a:xfrm>
          <a:prstGeom prst="rect">
            <a:avLst/>
          </a:prstGeom>
          <a:noFill/>
          <a:ln>
            <a:noFill/>
          </a:ln>
          <a:effectLst>
            <a:softEdge rad="12700"/>
          </a:effectLst>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42F8CC1C-EBE6-45AD-948C-727EEAC5D821}"/>
              </a:ext>
            </a:extLst>
          </p:cNvPr>
          <p:cNvSpPr>
            <a:spLocks noGrp="1"/>
          </p:cNvSpPr>
          <p:nvPr>
            <p:ph type="title"/>
          </p:nvPr>
        </p:nvSpPr>
        <p:spPr>
          <a:xfrm>
            <a:off x="457200" y="427809"/>
            <a:ext cx="8229600" cy="609600"/>
          </a:xfrm>
        </p:spPr>
        <p:txBody>
          <a:bodyPr/>
          <a:lstStyle/>
          <a:p>
            <a:r>
              <a:rPr lang="en-US" sz="3600" b="1" dirty="0"/>
              <a:t>The Gig Economy</a:t>
            </a:r>
          </a:p>
        </p:txBody>
      </p:sp>
      <p:sp>
        <p:nvSpPr>
          <p:cNvPr id="4" name="Footer Placeholder 3">
            <a:extLst>
              <a:ext uri="{FF2B5EF4-FFF2-40B4-BE49-F238E27FC236}">
                <a16:creationId xmlns:a16="http://schemas.microsoft.com/office/drawing/2014/main" id="{6FEF740F-210F-4750-B41F-0E7A1F94EED4}"/>
              </a:ext>
            </a:extLst>
          </p:cNvPr>
          <p:cNvSpPr>
            <a:spLocks noGrp="1"/>
          </p:cNvSpPr>
          <p:nvPr>
            <p:ph type="ftr" sz="quarter" idx="16"/>
          </p:nvPr>
        </p:nvSpPr>
        <p:spPr/>
        <p:txBody>
          <a:bodyPr/>
          <a:lstStyle/>
          <a:p>
            <a:pPr>
              <a:defRPr/>
            </a:pPr>
            <a:r>
              <a:rPr lang="en-US" b="1"/>
              <a:t>www.councilforeconed.org </a:t>
            </a:r>
            <a:endParaRPr lang="en-US" b="1" dirty="0">
              <a:solidFill>
                <a:srgbClr val="1578BC"/>
              </a:solidFill>
            </a:endParaRPr>
          </a:p>
        </p:txBody>
      </p:sp>
      <p:sp>
        <p:nvSpPr>
          <p:cNvPr id="5" name="Slide Number Placeholder 4">
            <a:extLst>
              <a:ext uri="{FF2B5EF4-FFF2-40B4-BE49-F238E27FC236}">
                <a16:creationId xmlns:a16="http://schemas.microsoft.com/office/drawing/2014/main" id="{9F69282D-842C-42A5-96CC-FD2D3AD6F7D2}"/>
              </a:ext>
            </a:extLst>
          </p:cNvPr>
          <p:cNvSpPr>
            <a:spLocks noGrp="1"/>
          </p:cNvSpPr>
          <p:nvPr>
            <p:ph type="sldNum" sz="quarter" idx="17"/>
          </p:nvPr>
        </p:nvSpPr>
        <p:spPr/>
        <p:txBody>
          <a:bodyPr/>
          <a:lstStyle/>
          <a:p>
            <a:fld id="{736A2A04-44CB-4FD5-A22C-EC7DA5CF840D}" type="slidenum">
              <a:rPr lang="en-US" smtClean="0"/>
              <a:pPr/>
              <a:t>21</a:t>
            </a:fld>
            <a:endParaRPr lang="en-US" dirty="0"/>
          </a:p>
        </p:txBody>
      </p:sp>
    </p:spTree>
    <p:extLst>
      <p:ext uri="{BB962C8B-B14F-4D97-AF65-F5344CB8AC3E}">
        <p14:creationId xmlns:p14="http://schemas.microsoft.com/office/powerpoint/2010/main" val="165177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08A83C9-D384-45A1-BDC8-68F0776F8CB6}"/>
              </a:ext>
            </a:extLst>
          </p:cNvPr>
          <p:cNvSpPr>
            <a:spLocks noGrp="1"/>
          </p:cNvSpPr>
          <p:nvPr>
            <p:ph idx="1"/>
          </p:nvPr>
        </p:nvSpPr>
        <p:spPr>
          <a:xfrm>
            <a:off x="990600" y="1524000"/>
            <a:ext cx="7086600" cy="1295400"/>
          </a:xfrm>
        </p:spPr>
        <p:txBody>
          <a:bodyPr/>
          <a:lstStyle/>
          <a:p>
            <a:r>
              <a:rPr lang="en-US" b="1" dirty="0"/>
              <a:t>Myth No. 1: Millennials love to gig</a:t>
            </a:r>
          </a:p>
          <a:p>
            <a:r>
              <a:rPr lang="en-US" b="1" dirty="0"/>
              <a:t>Myth No. 2: We’re all going to be giggers</a:t>
            </a:r>
          </a:p>
          <a:p>
            <a:r>
              <a:rPr lang="en-US" b="1" dirty="0"/>
              <a:t>Myth No. 3: Gig is better</a:t>
            </a:r>
            <a:endParaRPr lang="en-US" dirty="0"/>
          </a:p>
        </p:txBody>
      </p:sp>
      <p:sp>
        <p:nvSpPr>
          <p:cNvPr id="3" name="Title 2">
            <a:extLst>
              <a:ext uri="{FF2B5EF4-FFF2-40B4-BE49-F238E27FC236}">
                <a16:creationId xmlns:a16="http://schemas.microsoft.com/office/drawing/2014/main" id="{930930C4-6AA6-48A8-9609-7444F2CEA98B}"/>
              </a:ext>
            </a:extLst>
          </p:cNvPr>
          <p:cNvSpPr>
            <a:spLocks noGrp="1"/>
          </p:cNvSpPr>
          <p:nvPr>
            <p:ph type="title"/>
          </p:nvPr>
        </p:nvSpPr>
        <p:spPr/>
        <p:txBody>
          <a:bodyPr/>
          <a:lstStyle/>
          <a:p>
            <a:r>
              <a:rPr lang="en-US" sz="3600" b="1" dirty="0"/>
              <a:t>Gigging </a:t>
            </a:r>
            <a:r>
              <a:rPr lang="en-US" sz="1200" b="1" dirty="0" err="1"/>
              <a:t>ain’t</a:t>
            </a:r>
            <a:r>
              <a:rPr lang="en-US" sz="1200" b="1" dirty="0"/>
              <a:t> easy</a:t>
            </a:r>
          </a:p>
        </p:txBody>
      </p:sp>
      <p:sp>
        <p:nvSpPr>
          <p:cNvPr id="4" name="Footer Placeholder 3">
            <a:extLst>
              <a:ext uri="{FF2B5EF4-FFF2-40B4-BE49-F238E27FC236}">
                <a16:creationId xmlns:a16="http://schemas.microsoft.com/office/drawing/2014/main" id="{21F4BF49-EA46-4A1E-BF52-08A2BE3FB179}"/>
              </a:ext>
            </a:extLst>
          </p:cNvPr>
          <p:cNvSpPr>
            <a:spLocks noGrp="1"/>
          </p:cNvSpPr>
          <p:nvPr>
            <p:ph type="ftr" sz="quarter" idx="16"/>
          </p:nvPr>
        </p:nvSpPr>
        <p:spPr/>
        <p:txBody>
          <a:bodyPr/>
          <a:lstStyle/>
          <a:p>
            <a:pPr>
              <a:defRPr/>
            </a:pPr>
            <a:r>
              <a:rPr lang="en-US" b="1"/>
              <a:t>www.councilforeconed.org </a:t>
            </a:r>
            <a:endParaRPr lang="en-US" b="1" dirty="0">
              <a:solidFill>
                <a:srgbClr val="1578BC"/>
              </a:solidFill>
            </a:endParaRPr>
          </a:p>
        </p:txBody>
      </p:sp>
      <p:sp>
        <p:nvSpPr>
          <p:cNvPr id="5" name="Slide Number Placeholder 4">
            <a:extLst>
              <a:ext uri="{FF2B5EF4-FFF2-40B4-BE49-F238E27FC236}">
                <a16:creationId xmlns:a16="http://schemas.microsoft.com/office/drawing/2014/main" id="{A36F8FAE-1365-4212-9D2A-350281504CA5}"/>
              </a:ext>
            </a:extLst>
          </p:cNvPr>
          <p:cNvSpPr>
            <a:spLocks noGrp="1"/>
          </p:cNvSpPr>
          <p:nvPr>
            <p:ph type="sldNum" sz="quarter" idx="17"/>
          </p:nvPr>
        </p:nvSpPr>
        <p:spPr/>
        <p:txBody>
          <a:bodyPr/>
          <a:lstStyle/>
          <a:p>
            <a:fld id="{736A2A04-44CB-4FD5-A22C-EC7DA5CF840D}" type="slidenum">
              <a:rPr lang="en-US" smtClean="0"/>
              <a:pPr/>
              <a:t>22</a:t>
            </a:fld>
            <a:endParaRPr lang="en-US" dirty="0"/>
          </a:p>
        </p:txBody>
      </p:sp>
      <p:sp>
        <p:nvSpPr>
          <p:cNvPr id="6" name="TextBox 5">
            <a:extLst>
              <a:ext uri="{FF2B5EF4-FFF2-40B4-BE49-F238E27FC236}">
                <a16:creationId xmlns:a16="http://schemas.microsoft.com/office/drawing/2014/main" id="{4D0675DD-38D6-4512-B987-05AF5AACB941}"/>
              </a:ext>
            </a:extLst>
          </p:cNvPr>
          <p:cNvSpPr txBox="1"/>
          <p:nvPr/>
        </p:nvSpPr>
        <p:spPr>
          <a:xfrm>
            <a:off x="2667000" y="3331450"/>
            <a:ext cx="6705600" cy="646331"/>
          </a:xfrm>
          <a:prstGeom prst="rect">
            <a:avLst/>
          </a:prstGeom>
          <a:noFill/>
        </p:spPr>
        <p:txBody>
          <a:bodyPr wrap="square" rtlCol="0">
            <a:spAutoFit/>
          </a:bodyPr>
          <a:lstStyle/>
          <a:p>
            <a:r>
              <a:rPr lang="en-US" sz="3600" b="1" dirty="0">
                <a:solidFill>
                  <a:srgbClr val="004A80"/>
                </a:solidFill>
                <a:latin typeface="Gill Sans"/>
                <a:hlinkClick r:id="rId2"/>
              </a:rPr>
              <a:t>Inevitable growth?</a:t>
            </a:r>
            <a:endParaRPr lang="en-US" sz="3600" b="1" dirty="0">
              <a:solidFill>
                <a:srgbClr val="004A80"/>
              </a:solidFill>
              <a:latin typeface="Gill Sans"/>
            </a:endParaRPr>
          </a:p>
        </p:txBody>
      </p:sp>
      <p:sp>
        <p:nvSpPr>
          <p:cNvPr id="7" name="TextBox 6">
            <a:extLst>
              <a:ext uri="{FF2B5EF4-FFF2-40B4-BE49-F238E27FC236}">
                <a16:creationId xmlns:a16="http://schemas.microsoft.com/office/drawing/2014/main" id="{F41AAA4C-2D97-4691-9B22-7C0BE2CE8E31}"/>
              </a:ext>
            </a:extLst>
          </p:cNvPr>
          <p:cNvSpPr txBox="1"/>
          <p:nvPr/>
        </p:nvSpPr>
        <p:spPr>
          <a:xfrm>
            <a:off x="454173" y="6214646"/>
            <a:ext cx="2133600" cy="338554"/>
          </a:xfrm>
          <a:prstGeom prst="rect">
            <a:avLst/>
          </a:prstGeom>
          <a:noFill/>
        </p:spPr>
        <p:txBody>
          <a:bodyPr wrap="square" rtlCol="0">
            <a:spAutoFit/>
          </a:bodyPr>
          <a:lstStyle/>
          <a:p>
            <a:r>
              <a:rPr lang="en-US" sz="800" dirty="0">
                <a:hlinkClick r:id="rId3"/>
              </a:rPr>
              <a:t>https://hbr.org/2018/10/myths-of-the-gig-economy-corrected</a:t>
            </a:r>
            <a:endParaRPr lang="en-US" sz="800" dirty="0"/>
          </a:p>
        </p:txBody>
      </p:sp>
    </p:spTree>
    <p:extLst>
      <p:ext uri="{BB962C8B-B14F-4D97-AF65-F5344CB8AC3E}">
        <p14:creationId xmlns:p14="http://schemas.microsoft.com/office/powerpoint/2010/main" val="27168624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9D53F-C2A3-4D26-B98B-7F1105325EB6}"/>
              </a:ext>
            </a:extLst>
          </p:cNvPr>
          <p:cNvSpPr>
            <a:spLocks noGrp="1"/>
          </p:cNvSpPr>
          <p:nvPr>
            <p:ph type="title"/>
          </p:nvPr>
        </p:nvSpPr>
        <p:spPr/>
        <p:txBody>
          <a:bodyPr/>
          <a:lstStyle/>
          <a:p>
            <a:r>
              <a:rPr lang="en-US" sz="2800" b="1" dirty="0"/>
              <a:t>Invest in Yourself</a:t>
            </a:r>
          </a:p>
        </p:txBody>
      </p:sp>
      <p:sp>
        <p:nvSpPr>
          <p:cNvPr id="3" name="Text Placeholder 2">
            <a:extLst>
              <a:ext uri="{FF2B5EF4-FFF2-40B4-BE49-F238E27FC236}">
                <a16:creationId xmlns:a16="http://schemas.microsoft.com/office/drawing/2014/main" id="{270613C8-8943-46CE-AE85-40CCB8030C02}"/>
              </a:ext>
            </a:extLst>
          </p:cNvPr>
          <p:cNvSpPr>
            <a:spLocks noGrp="1"/>
          </p:cNvSpPr>
          <p:nvPr>
            <p:ph type="body" idx="14"/>
          </p:nvPr>
        </p:nvSpPr>
        <p:spPr/>
        <p:txBody>
          <a:bodyPr/>
          <a:lstStyle/>
          <a:p>
            <a:r>
              <a:rPr lang="en-US" sz="1800" dirty="0"/>
              <a:t>A Demo Lesson (from the Council for Economic Education)</a:t>
            </a:r>
          </a:p>
        </p:txBody>
      </p:sp>
      <p:pic>
        <p:nvPicPr>
          <p:cNvPr id="7" name="Online Media 6">
            <a:hlinkClick r:id="" action="ppaction://media"/>
            <a:extLst>
              <a:ext uri="{FF2B5EF4-FFF2-40B4-BE49-F238E27FC236}">
                <a16:creationId xmlns:a16="http://schemas.microsoft.com/office/drawing/2014/main" id="{58464947-1DA4-4262-AEA9-620900368538}"/>
              </a:ext>
            </a:extLst>
          </p:cNvPr>
          <p:cNvPicPr>
            <a:picLocks noGrp="1" noRot="1" noChangeAspect="1"/>
          </p:cNvPicPr>
          <p:nvPr>
            <p:ph idx="1"/>
            <a:videoFile r:link="rId1"/>
          </p:nvPr>
        </p:nvPicPr>
        <p:blipFill>
          <a:blip r:embed="rId3"/>
          <a:stretch>
            <a:fillRect/>
          </a:stretch>
        </p:blipFill>
        <p:spPr>
          <a:xfrm>
            <a:off x="982133" y="2057400"/>
            <a:ext cx="5875867" cy="3305175"/>
          </a:xfrm>
          <a:prstGeom prst="rect">
            <a:avLst/>
          </a:prstGeom>
        </p:spPr>
      </p:pic>
      <p:sp>
        <p:nvSpPr>
          <p:cNvPr id="5" name="Footer Placeholder 4">
            <a:extLst>
              <a:ext uri="{FF2B5EF4-FFF2-40B4-BE49-F238E27FC236}">
                <a16:creationId xmlns:a16="http://schemas.microsoft.com/office/drawing/2014/main" id="{B1C9841A-2E1E-473B-AD2C-4C35A0D140AF}"/>
              </a:ext>
            </a:extLst>
          </p:cNvPr>
          <p:cNvSpPr>
            <a:spLocks noGrp="1"/>
          </p:cNvSpPr>
          <p:nvPr>
            <p:ph type="ftr" sz="quarter" idx="16"/>
          </p:nvPr>
        </p:nvSpPr>
        <p:spPr/>
        <p:txBody>
          <a:bodyPr/>
          <a:lstStyle/>
          <a:p>
            <a:pPr>
              <a:defRPr/>
            </a:pPr>
            <a:r>
              <a:rPr lang="en-US" b="1"/>
              <a:t>www.councilforeconed.org </a:t>
            </a:r>
            <a:endParaRPr lang="en-US" b="1" dirty="0">
              <a:solidFill>
                <a:srgbClr val="1578BC"/>
              </a:solidFill>
            </a:endParaRPr>
          </a:p>
        </p:txBody>
      </p:sp>
      <p:sp>
        <p:nvSpPr>
          <p:cNvPr id="6" name="Slide Number Placeholder 5">
            <a:extLst>
              <a:ext uri="{FF2B5EF4-FFF2-40B4-BE49-F238E27FC236}">
                <a16:creationId xmlns:a16="http://schemas.microsoft.com/office/drawing/2014/main" id="{B52A6DC9-551F-4EB6-A9AB-16EF24A22CDF}"/>
              </a:ext>
            </a:extLst>
          </p:cNvPr>
          <p:cNvSpPr>
            <a:spLocks noGrp="1"/>
          </p:cNvSpPr>
          <p:nvPr>
            <p:ph type="sldNum" sz="quarter" idx="17"/>
          </p:nvPr>
        </p:nvSpPr>
        <p:spPr/>
        <p:txBody>
          <a:bodyPr/>
          <a:lstStyle/>
          <a:p>
            <a:fld id="{9EBAAD4B-9DCB-4A12-AD43-92C60FC43709}" type="slidenum">
              <a:rPr lang="en-US" smtClean="0"/>
              <a:pPr/>
              <a:t>23</a:t>
            </a:fld>
            <a:endParaRPr lang="en-US" dirty="0"/>
          </a:p>
        </p:txBody>
      </p:sp>
    </p:spTree>
    <p:extLst>
      <p:ext uri="{BB962C8B-B14F-4D97-AF65-F5344CB8AC3E}">
        <p14:creationId xmlns:p14="http://schemas.microsoft.com/office/powerpoint/2010/main" val="13047460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a:t>Education is an investment</a:t>
            </a:r>
          </a:p>
          <a:p>
            <a:r>
              <a:rPr lang="en-US" sz="2400" dirty="0"/>
              <a:t>Lifelong learning can take place outside of the traditional classroom setting</a:t>
            </a:r>
          </a:p>
          <a:p>
            <a:r>
              <a:rPr lang="en-US" sz="2400" dirty="0"/>
              <a:t>There are many organizations that </a:t>
            </a:r>
            <a:r>
              <a:rPr lang="en-US" sz="2400" b="1" dirty="0"/>
              <a:t>want</a:t>
            </a:r>
            <a:r>
              <a:rPr lang="en-US" sz="2400" dirty="0"/>
              <a:t> to invest in your education</a:t>
            </a:r>
          </a:p>
          <a:p>
            <a:r>
              <a:rPr lang="en-US" sz="2400" dirty="0"/>
              <a:t>Invest in yourself because you are worth it</a:t>
            </a:r>
          </a:p>
          <a:p>
            <a:r>
              <a:rPr lang="en-US" sz="2400" dirty="0"/>
              <a:t>More knowledge, More money (human capital)</a:t>
            </a:r>
          </a:p>
          <a:p>
            <a:r>
              <a:rPr lang="en-US" sz="2400" dirty="0"/>
              <a:t>If you are here, then you are on the road to lifelong learning</a:t>
            </a:r>
          </a:p>
          <a:p>
            <a:endParaRPr lang="en-US" dirty="0"/>
          </a:p>
        </p:txBody>
      </p:sp>
      <p:sp>
        <p:nvSpPr>
          <p:cNvPr id="3" name="Title 2"/>
          <p:cNvSpPr>
            <a:spLocks noGrp="1"/>
          </p:cNvSpPr>
          <p:nvPr>
            <p:ph type="title"/>
          </p:nvPr>
        </p:nvSpPr>
        <p:spPr/>
        <p:txBody>
          <a:bodyPr/>
          <a:lstStyle/>
          <a:p>
            <a:r>
              <a:rPr lang="en-US" dirty="0"/>
              <a:t>Summary of Key Ideas</a:t>
            </a:r>
          </a:p>
        </p:txBody>
      </p:sp>
      <p:sp>
        <p:nvSpPr>
          <p:cNvPr id="4" name="Footer Placeholder 3"/>
          <p:cNvSpPr>
            <a:spLocks noGrp="1"/>
          </p:cNvSpPr>
          <p:nvPr>
            <p:ph type="ftr" sz="quarter" idx="16"/>
          </p:nvPr>
        </p:nvSpPr>
        <p:spPr/>
        <p:txBody>
          <a:bodyPr/>
          <a:lstStyle/>
          <a:p>
            <a:pPr>
              <a:defRPr/>
            </a:pPr>
            <a:r>
              <a:rPr lang="en-US" b="1"/>
              <a:t>www.councilforeconed.org </a:t>
            </a:r>
            <a:endParaRPr lang="en-US" b="1" dirty="0">
              <a:solidFill>
                <a:srgbClr val="1578BC"/>
              </a:solidFill>
            </a:endParaRPr>
          </a:p>
        </p:txBody>
      </p:sp>
      <p:sp>
        <p:nvSpPr>
          <p:cNvPr id="5" name="Slide Number Placeholder 4"/>
          <p:cNvSpPr>
            <a:spLocks noGrp="1"/>
          </p:cNvSpPr>
          <p:nvPr>
            <p:ph type="sldNum" sz="quarter" idx="17"/>
          </p:nvPr>
        </p:nvSpPr>
        <p:spPr/>
        <p:txBody>
          <a:bodyPr/>
          <a:lstStyle/>
          <a:p>
            <a:fld id="{736A2A04-44CB-4FD5-A22C-EC7DA5CF840D}" type="slidenum">
              <a:rPr lang="en-US" smtClean="0"/>
              <a:pPr/>
              <a:t>24</a:t>
            </a:fld>
            <a:endParaRPr lang="en-US" dirty="0"/>
          </a:p>
        </p:txBody>
      </p:sp>
    </p:spTree>
    <p:extLst>
      <p:ext uri="{BB962C8B-B14F-4D97-AF65-F5344CB8AC3E}">
        <p14:creationId xmlns:p14="http://schemas.microsoft.com/office/powerpoint/2010/main" val="8478012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6FF2A-FCFF-436B-BB83-2F68039B37E7}"/>
              </a:ext>
            </a:extLst>
          </p:cNvPr>
          <p:cNvSpPr>
            <a:spLocks noGrp="1"/>
          </p:cNvSpPr>
          <p:nvPr>
            <p:ph type="title"/>
          </p:nvPr>
        </p:nvSpPr>
        <p:spPr/>
        <p:txBody>
          <a:bodyPr/>
          <a:lstStyle/>
          <a:p>
            <a:r>
              <a:rPr lang="en-US" dirty="0"/>
              <a:t>Next Steps</a:t>
            </a:r>
          </a:p>
        </p:txBody>
      </p:sp>
      <p:sp>
        <p:nvSpPr>
          <p:cNvPr id="3" name="Footer Placeholder 2">
            <a:extLst>
              <a:ext uri="{FF2B5EF4-FFF2-40B4-BE49-F238E27FC236}">
                <a16:creationId xmlns:a16="http://schemas.microsoft.com/office/drawing/2014/main" id="{DE2059D3-6111-4821-A603-5B4FE6544922}"/>
              </a:ext>
            </a:extLst>
          </p:cNvPr>
          <p:cNvSpPr>
            <a:spLocks noGrp="1"/>
          </p:cNvSpPr>
          <p:nvPr>
            <p:ph type="ftr" sz="quarter" idx="10"/>
          </p:nvPr>
        </p:nvSpPr>
        <p:spPr/>
        <p:txBody>
          <a:bodyPr/>
          <a:lstStyle/>
          <a:p>
            <a:pPr>
              <a:defRPr/>
            </a:pPr>
            <a:r>
              <a:rPr lang="en-US"/>
              <a:t>www.councilforeconed.org </a:t>
            </a:r>
            <a:endParaRPr lang="en-US" dirty="0"/>
          </a:p>
        </p:txBody>
      </p:sp>
      <p:sp>
        <p:nvSpPr>
          <p:cNvPr id="4" name="Slide Number Placeholder 3">
            <a:extLst>
              <a:ext uri="{FF2B5EF4-FFF2-40B4-BE49-F238E27FC236}">
                <a16:creationId xmlns:a16="http://schemas.microsoft.com/office/drawing/2014/main" id="{27C7D149-0EB2-4DF0-9F84-2F6568444B5E}"/>
              </a:ext>
            </a:extLst>
          </p:cNvPr>
          <p:cNvSpPr>
            <a:spLocks noGrp="1"/>
          </p:cNvSpPr>
          <p:nvPr>
            <p:ph type="sldNum" sz="quarter" idx="11"/>
          </p:nvPr>
        </p:nvSpPr>
        <p:spPr/>
        <p:txBody>
          <a:bodyPr/>
          <a:lstStyle/>
          <a:p>
            <a:fld id="{60921177-3047-4604-B14F-505EA243D6B1}" type="slidenum">
              <a:rPr lang="en-US" smtClean="0"/>
              <a:pPr/>
              <a:t>25</a:t>
            </a:fld>
            <a:endParaRPr lang="en-US" dirty="0"/>
          </a:p>
        </p:txBody>
      </p:sp>
      <p:sp>
        <p:nvSpPr>
          <p:cNvPr id="5" name="TextBox 4">
            <a:extLst>
              <a:ext uri="{FF2B5EF4-FFF2-40B4-BE49-F238E27FC236}">
                <a16:creationId xmlns:a16="http://schemas.microsoft.com/office/drawing/2014/main" id="{6A8C9B57-9B5D-4D88-BCB8-FAF5046CF4E8}"/>
              </a:ext>
            </a:extLst>
          </p:cNvPr>
          <p:cNvSpPr txBox="1"/>
          <p:nvPr/>
        </p:nvSpPr>
        <p:spPr>
          <a:xfrm>
            <a:off x="628650" y="1017552"/>
            <a:ext cx="5086350" cy="2462213"/>
          </a:xfrm>
          <a:prstGeom prst="rect">
            <a:avLst/>
          </a:prstGeom>
          <a:noFill/>
        </p:spPr>
        <p:txBody>
          <a:bodyPr wrap="square" rtlCol="0">
            <a:spAutoFit/>
          </a:bodyPr>
          <a:lstStyle/>
          <a:p>
            <a:r>
              <a:rPr lang="en-US" dirty="0"/>
              <a:t>Take an inventory of your interest </a:t>
            </a:r>
          </a:p>
          <a:p>
            <a:r>
              <a:rPr lang="en-US" sz="1000" dirty="0"/>
              <a:t>– click on the mirror</a:t>
            </a:r>
          </a:p>
          <a:p>
            <a:endParaRPr lang="en-US" dirty="0"/>
          </a:p>
          <a:p>
            <a:endParaRPr lang="en-US" dirty="0"/>
          </a:p>
          <a:p>
            <a:endParaRPr lang="en-US" dirty="0"/>
          </a:p>
          <a:p>
            <a:endParaRPr lang="en-US" dirty="0"/>
          </a:p>
          <a:p>
            <a:endParaRPr lang="en-US" dirty="0"/>
          </a:p>
        </p:txBody>
      </p:sp>
      <p:pic>
        <p:nvPicPr>
          <p:cNvPr id="7170" name="Picture 2" descr="Image result for online mirror">
            <a:hlinkClick r:id="rId2"/>
            <a:extLst>
              <a:ext uri="{FF2B5EF4-FFF2-40B4-BE49-F238E27FC236}">
                <a16:creationId xmlns:a16="http://schemas.microsoft.com/office/drawing/2014/main" id="{6F9EE7F2-873C-406D-9F77-F239DA5321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6975" y="1524000"/>
            <a:ext cx="4648200" cy="464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21521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E4617E-A389-49AA-A1F3-AF2E4DD7659E}"/>
              </a:ext>
            </a:extLst>
          </p:cNvPr>
          <p:cNvSpPr>
            <a:spLocks noGrp="1"/>
          </p:cNvSpPr>
          <p:nvPr>
            <p:ph type="title"/>
          </p:nvPr>
        </p:nvSpPr>
        <p:spPr>
          <a:xfrm>
            <a:off x="628650" y="365125"/>
            <a:ext cx="7886700" cy="701675"/>
          </a:xfrm>
        </p:spPr>
        <p:txBody>
          <a:bodyPr/>
          <a:lstStyle/>
          <a:p>
            <a:r>
              <a:rPr lang="en-US" sz="3600" dirty="0"/>
              <a:t>Have fun along the way</a:t>
            </a:r>
          </a:p>
        </p:txBody>
      </p:sp>
      <p:sp>
        <p:nvSpPr>
          <p:cNvPr id="3" name="Footer Placeholder 2">
            <a:extLst>
              <a:ext uri="{FF2B5EF4-FFF2-40B4-BE49-F238E27FC236}">
                <a16:creationId xmlns:a16="http://schemas.microsoft.com/office/drawing/2014/main" id="{7D23A735-2DEE-4EE8-8C5D-2FB0344D089F}"/>
              </a:ext>
            </a:extLst>
          </p:cNvPr>
          <p:cNvSpPr>
            <a:spLocks noGrp="1"/>
          </p:cNvSpPr>
          <p:nvPr>
            <p:ph type="ftr" sz="quarter" idx="10"/>
          </p:nvPr>
        </p:nvSpPr>
        <p:spPr/>
        <p:txBody>
          <a:bodyPr/>
          <a:lstStyle/>
          <a:p>
            <a:pPr>
              <a:defRPr/>
            </a:pPr>
            <a:r>
              <a:rPr lang="en-US"/>
              <a:t>www.councilforeconed.org </a:t>
            </a:r>
            <a:endParaRPr lang="en-US" dirty="0"/>
          </a:p>
        </p:txBody>
      </p:sp>
      <p:sp>
        <p:nvSpPr>
          <p:cNvPr id="4" name="Slide Number Placeholder 3">
            <a:extLst>
              <a:ext uri="{FF2B5EF4-FFF2-40B4-BE49-F238E27FC236}">
                <a16:creationId xmlns:a16="http://schemas.microsoft.com/office/drawing/2014/main" id="{B26944FB-1589-4C1A-8D67-49CA935E39FB}"/>
              </a:ext>
            </a:extLst>
          </p:cNvPr>
          <p:cNvSpPr>
            <a:spLocks noGrp="1"/>
          </p:cNvSpPr>
          <p:nvPr>
            <p:ph type="sldNum" sz="quarter" idx="11"/>
          </p:nvPr>
        </p:nvSpPr>
        <p:spPr/>
        <p:txBody>
          <a:bodyPr/>
          <a:lstStyle/>
          <a:p>
            <a:fld id="{60921177-3047-4604-B14F-505EA243D6B1}" type="slidenum">
              <a:rPr lang="en-US" smtClean="0"/>
              <a:pPr/>
              <a:t>26</a:t>
            </a:fld>
            <a:endParaRPr lang="en-US" dirty="0"/>
          </a:p>
        </p:txBody>
      </p:sp>
      <p:sp>
        <p:nvSpPr>
          <p:cNvPr id="5" name="TextBox 4">
            <a:extLst>
              <a:ext uri="{FF2B5EF4-FFF2-40B4-BE49-F238E27FC236}">
                <a16:creationId xmlns:a16="http://schemas.microsoft.com/office/drawing/2014/main" id="{723B78AA-7D17-4CDC-B615-E130CB0556EE}"/>
              </a:ext>
            </a:extLst>
          </p:cNvPr>
          <p:cNvSpPr txBox="1"/>
          <p:nvPr/>
        </p:nvSpPr>
        <p:spPr>
          <a:xfrm>
            <a:off x="598524" y="1184457"/>
            <a:ext cx="6096000" cy="646331"/>
          </a:xfrm>
          <a:prstGeom prst="rect">
            <a:avLst/>
          </a:prstGeom>
          <a:noFill/>
        </p:spPr>
        <p:txBody>
          <a:bodyPr wrap="square" rtlCol="0">
            <a:spAutoFit/>
          </a:bodyPr>
          <a:lstStyle/>
          <a:p>
            <a:r>
              <a:rPr lang="en-US" sz="3600" b="1" dirty="0">
                <a:latin typeface="Batang" panose="02030600000101010101" pitchFamily="18" charset="-127"/>
                <a:ea typeface="Batang" panose="02030600000101010101" pitchFamily="18" charset="-127"/>
                <a:cs typeface="Aharoni" panose="02010803020104030203" pitchFamily="2" charset="-79"/>
              </a:rPr>
              <a:t>Network, Network</a:t>
            </a:r>
          </a:p>
        </p:txBody>
      </p:sp>
      <p:pic>
        <p:nvPicPr>
          <p:cNvPr id="8194" name="Picture 2" descr="Teachers need to work on building their in-person networks">
            <a:extLst>
              <a:ext uri="{FF2B5EF4-FFF2-40B4-BE49-F238E27FC236}">
                <a16:creationId xmlns:a16="http://schemas.microsoft.com/office/drawing/2014/main" id="{1E3AD193-B3B0-4088-BB78-5EC98FC531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1769054"/>
            <a:ext cx="4267123" cy="426712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64A9F612-ACA9-4869-8DA1-DB78E0267FD9}"/>
              </a:ext>
            </a:extLst>
          </p:cNvPr>
          <p:cNvSpPr/>
          <p:nvPr/>
        </p:nvSpPr>
        <p:spPr>
          <a:xfrm>
            <a:off x="1143231" y="1606595"/>
            <a:ext cx="1428596" cy="461665"/>
          </a:xfrm>
          <a:prstGeom prst="rect">
            <a:avLst/>
          </a:prstGeom>
        </p:spPr>
        <p:txBody>
          <a:bodyPr wrap="none">
            <a:spAutoFit/>
          </a:bodyPr>
          <a:lstStyle/>
          <a:p>
            <a:r>
              <a:rPr lang="en-US" b="1" dirty="0">
                <a:latin typeface="Batang" panose="02030600000101010101" pitchFamily="18" charset="-127"/>
                <a:ea typeface="Batang" panose="02030600000101010101" pitchFamily="18" charset="-127"/>
                <a:cs typeface="Aharoni" panose="02010803020104030203" pitchFamily="2" charset="-79"/>
              </a:rPr>
              <a:t>Network</a:t>
            </a:r>
          </a:p>
        </p:txBody>
      </p:sp>
      <p:sp>
        <p:nvSpPr>
          <p:cNvPr id="8" name="TextBox 7">
            <a:extLst>
              <a:ext uri="{FF2B5EF4-FFF2-40B4-BE49-F238E27FC236}">
                <a16:creationId xmlns:a16="http://schemas.microsoft.com/office/drawing/2014/main" id="{998B4FD6-BEE5-4D92-ACC1-EF2A93F99282}"/>
              </a:ext>
            </a:extLst>
          </p:cNvPr>
          <p:cNvSpPr txBox="1"/>
          <p:nvPr/>
        </p:nvSpPr>
        <p:spPr>
          <a:xfrm>
            <a:off x="1390727" y="5917869"/>
            <a:ext cx="2362200" cy="169277"/>
          </a:xfrm>
          <a:prstGeom prst="rect">
            <a:avLst/>
          </a:prstGeom>
          <a:noFill/>
        </p:spPr>
        <p:txBody>
          <a:bodyPr wrap="square" rtlCol="0">
            <a:spAutoFit/>
          </a:bodyPr>
          <a:lstStyle/>
          <a:p>
            <a:r>
              <a:rPr lang="en-US" sz="500" dirty="0">
                <a:hlinkClick r:id="rId3"/>
              </a:rPr>
              <a:t>https://education.cu-portland.edu/blog/lifestyle/building-network/</a:t>
            </a:r>
            <a:endParaRPr lang="en-US" sz="500" dirty="0"/>
          </a:p>
        </p:txBody>
      </p:sp>
    </p:spTree>
    <p:extLst>
      <p:ext uri="{BB962C8B-B14F-4D97-AF65-F5344CB8AC3E}">
        <p14:creationId xmlns:p14="http://schemas.microsoft.com/office/powerpoint/2010/main" val="3145657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E4617E-A389-49AA-A1F3-AF2E4DD7659E}"/>
              </a:ext>
            </a:extLst>
          </p:cNvPr>
          <p:cNvSpPr>
            <a:spLocks noGrp="1"/>
          </p:cNvSpPr>
          <p:nvPr>
            <p:ph type="title"/>
          </p:nvPr>
        </p:nvSpPr>
        <p:spPr>
          <a:xfrm>
            <a:off x="628650" y="365125"/>
            <a:ext cx="7886700" cy="701675"/>
          </a:xfrm>
        </p:spPr>
        <p:txBody>
          <a:bodyPr/>
          <a:lstStyle/>
          <a:p>
            <a:r>
              <a:rPr lang="en-US" sz="3600" dirty="0"/>
              <a:t>Have fun along the way</a:t>
            </a:r>
          </a:p>
        </p:txBody>
      </p:sp>
      <p:sp>
        <p:nvSpPr>
          <p:cNvPr id="3" name="Footer Placeholder 2">
            <a:extLst>
              <a:ext uri="{FF2B5EF4-FFF2-40B4-BE49-F238E27FC236}">
                <a16:creationId xmlns:a16="http://schemas.microsoft.com/office/drawing/2014/main" id="{7D23A735-2DEE-4EE8-8C5D-2FB0344D089F}"/>
              </a:ext>
            </a:extLst>
          </p:cNvPr>
          <p:cNvSpPr>
            <a:spLocks noGrp="1"/>
          </p:cNvSpPr>
          <p:nvPr>
            <p:ph type="ftr" sz="quarter" idx="10"/>
          </p:nvPr>
        </p:nvSpPr>
        <p:spPr/>
        <p:txBody>
          <a:bodyPr/>
          <a:lstStyle/>
          <a:p>
            <a:pPr>
              <a:defRPr/>
            </a:pPr>
            <a:r>
              <a:rPr lang="en-US"/>
              <a:t>www.councilforeconed.org </a:t>
            </a:r>
            <a:endParaRPr lang="en-US" dirty="0"/>
          </a:p>
        </p:txBody>
      </p:sp>
      <p:sp>
        <p:nvSpPr>
          <p:cNvPr id="4" name="Slide Number Placeholder 3">
            <a:extLst>
              <a:ext uri="{FF2B5EF4-FFF2-40B4-BE49-F238E27FC236}">
                <a16:creationId xmlns:a16="http://schemas.microsoft.com/office/drawing/2014/main" id="{B26944FB-1589-4C1A-8D67-49CA935E39FB}"/>
              </a:ext>
            </a:extLst>
          </p:cNvPr>
          <p:cNvSpPr>
            <a:spLocks noGrp="1"/>
          </p:cNvSpPr>
          <p:nvPr>
            <p:ph type="sldNum" sz="quarter" idx="11"/>
          </p:nvPr>
        </p:nvSpPr>
        <p:spPr/>
        <p:txBody>
          <a:bodyPr/>
          <a:lstStyle/>
          <a:p>
            <a:fld id="{60921177-3047-4604-B14F-505EA243D6B1}" type="slidenum">
              <a:rPr lang="en-US" smtClean="0"/>
              <a:pPr/>
              <a:t>27</a:t>
            </a:fld>
            <a:endParaRPr lang="en-US" dirty="0"/>
          </a:p>
        </p:txBody>
      </p:sp>
      <p:sp>
        <p:nvSpPr>
          <p:cNvPr id="5" name="TextBox 4">
            <a:extLst>
              <a:ext uri="{FF2B5EF4-FFF2-40B4-BE49-F238E27FC236}">
                <a16:creationId xmlns:a16="http://schemas.microsoft.com/office/drawing/2014/main" id="{723B78AA-7D17-4CDC-B615-E130CB0556EE}"/>
              </a:ext>
            </a:extLst>
          </p:cNvPr>
          <p:cNvSpPr txBox="1"/>
          <p:nvPr/>
        </p:nvSpPr>
        <p:spPr>
          <a:xfrm>
            <a:off x="609056" y="1140836"/>
            <a:ext cx="6096000" cy="646331"/>
          </a:xfrm>
          <a:prstGeom prst="rect">
            <a:avLst/>
          </a:prstGeom>
          <a:noFill/>
        </p:spPr>
        <p:txBody>
          <a:bodyPr wrap="square" rtlCol="0">
            <a:spAutoFit/>
          </a:bodyPr>
          <a:lstStyle/>
          <a:p>
            <a:r>
              <a:rPr lang="en-US" sz="3600" b="1" dirty="0">
                <a:latin typeface="Batang" panose="02030600000101010101" pitchFamily="18" charset="-127"/>
                <a:ea typeface="Batang" panose="02030600000101010101" pitchFamily="18" charset="-127"/>
                <a:cs typeface="Aharoni" panose="02010803020104030203" pitchFamily="2" charset="-79"/>
              </a:rPr>
              <a:t>Network, Network</a:t>
            </a:r>
          </a:p>
        </p:txBody>
      </p:sp>
      <p:sp>
        <p:nvSpPr>
          <p:cNvPr id="6" name="Rectangle 5">
            <a:extLst>
              <a:ext uri="{FF2B5EF4-FFF2-40B4-BE49-F238E27FC236}">
                <a16:creationId xmlns:a16="http://schemas.microsoft.com/office/drawing/2014/main" id="{64A9F612-ACA9-4869-8DA1-DB78E0267FD9}"/>
              </a:ext>
            </a:extLst>
          </p:cNvPr>
          <p:cNvSpPr/>
          <p:nvPr/>
        </p:nvSpPr>
        <p:spPr>
          <a:xfrm>
            <a:off x="1143231" y="1606595"/>
            <a:ext cx="1428596" cy="461665"/>
          </a:xfrm>
          <a:prstGeom prst="rect">
            <a:avLst/>
          </a:prstGeom>
        </p:spPr>
        <p:txBody>
          <a:bodyPr wrap="none">
            <a:spAutoFit/>
          </a:bodyPr>
          <a:lstStyle/>
          <a:p>
            <a:r>
              <a:rPr lang="en-US" b="1" dirty="0">
                <a:latin typeface="Batang" panose="02030600000101010101" pitchFamily="18" charset="-127"/>
                <a:ea typeface="Batang" panose="02030600000101010101" pitchFamily="18" charset="-127"/>
                <a:cs typeface="Aharoni" panose="02010803020104030203" pitchFamily="2" charset="-79"/>
              </a:rPr>
              <a:t>Network</a:t>
            </a:r>
          </a:p>
        </p:txBody>
      </p:sp>
      <p:pic>
        <p:nvPicPr>
          <p:cNvPr id="8196" name="Picture 4" descr="https://media.licdn.com/dms/image/C4E12AQGJSiJrBuhNEw/article-inline_image-shrink_1000_1488/0?e=1568851200&amp;v=beta&amp;t=cwmbFHcmMrCNAgXyfp0yyODZaB6ktd0j7v-Vdp2mJug">
            <a:extLst>
              <a:ext uri="{FF2B5EF4-FFF2-40B4-BE49-F238E27FC236}">
                <a16:creationId xmlns:a16="http://schemas.microsoft.com/office/drawing/2014/main" id="{2384E1D1-73D0-41B6-832D-596F7CADD6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5691" y="2156128"/>
            <a:ext cx="5714769" cy="372518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1111E20-CD42-4F85-AD1F-84E5A075A8E3}"/>
              </a:ext>
            </a:extLst>
          </p:cNvPr>
          <p:cNvSpPr txBox="1"/>
          <p:nvPr/>
        </p:nvSpPr>
        <p:spPr>
          <a:xfrm>
            <a:off x="7010400" y="6019800"/>
            <a:ext cx="1752600" cy="369332"/>
          </a:xfrm>
          <a:prstGeom prst="rect">
            <a:avLst/>
          </a:prstGeom>
          <a:noFill/>
        </p:spPr>
        <p:txBody>
          <a:bodyPr wrap="square" rtlCol="0">
            <a:spAutoFit/>
          </a:bodyPr>
          <a:lstStyle/>
          <a:p>
            <a:r>
              <a:rPr lang="en-US" sz="600" dirty="0">
                <a:hlinkClick r:id="rId3"/>
              </a:rPr>
              <a:t>https://www.linkedin.com/pulse/new-survey-reveals-85-all-jobs-filled-via-networking-lou-adler</a:t>
            </a:r>
            <a:endParaRPr lang="en-US" sz="600" dirty="0"/>
          </a:p>
        </p:txBody>
      </p:sp>
    </p:spTree>
    <p:extLst>
      <p:ext uri="{BB962C8B-B14F-4D97-AF65-F5344CB8AC3E}">
        <p14:creationId xmlns:p14="http://schemas.microsoft.com/office/powerpoint/2010/main" val="778456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Resources</a:t>
            </a:r>
          </a:p>
        </p:txBody>
      </p:sp>
      <p:sp>
        <p:nvSpPr>
          <p:cNvPr id="4" name="Footer Placeholder 3"/>
          <p:cNvSpPr>
            <a:spLocks noGrp="1"/>
          </p:cNvSpPr>
          <p:nvPr>
            <p:ph type="ftr" sz="quarter" idx="16"/>
          </p:nvPr>
        </p:nvSpPr>
        <p:spPr/>
        <p:txBody>
          <a:bodyPr/>
          <a:lstStyle/>
          <a:p>
            <a:pPr>
              <a:defRPr/>
            </a:pPr>
            <a:r>
              <a:rPr lang="en-US" b="1"/>
              <a:t>www.councilforeconed.org </a:t>
            </a:r>
            <a:endParaRPr lang="en-US" b="1" dirty="0">
              <a:solidFill>
                <a:srgbClr val="1578BC"/>
              </a:solidFill>
            </a:endParaRPr>
          </a:p>
        </p:txBody>
      </p:sp>
      <p:sp>
        <p:nvSpPr>
          <p:cNvPr id="5" name="Slide Number Placeholder 4"/>
          <p:cNvSpPr>
            <a:spLocks noGrp="1"/>
          </p:cNvSpPr>
          <p:nvPr>
            <p:ph type="sldNum" sz="quarter" idx="17"/>
          </p:nvPr>
        </p:nvSpPr>
        <p:spPr/>
        <p:txBody>
          <a:bodyPr/>
          <a:lstStyle/>
          <a:p>
            <a:fld id="{736A2A04-44CB-4FD5-A22C-EC7DA5CF840D}" type="slidenum">
              <a:rPr lang="en-US" smtClean="0"/>
              <a:pPr/>
              <a:t>28</a:t>
            </a:fld>
            <a:endParaRPr lang="en-US" dirty="0"/>
          </a:p>
        </p:txBody>
      </p:sp>
      <p:sp>
        <p:nvSpPr>
          <p:cNvPr id="2" name="Content Placeholder 1"/>
          <p:cNvSpPr>
            <a:spLocks noGrp="1"/>
          </p:cNvSpPr>
          <p:nvPr>
            <p:ph idx="1"/>
          </p:nvPr>
        </p:nvSpPr>
        <p:spPr>
          <a:xfrm>
            <a:off x="914400" y="1295400"/>
            <a:ext cx="7086600" cy="4724400"/>
          </a:xfrm>
        </p:spPr>
        <p:txBody>
          <a:bodyPr/>
          <a:lstStyle/>
          <a:p>
            <a:endParaRPr lang="en-US" dirty="0"/>
          </a:p>
          <a:p>
            <a:r>
              <a:rPr lang="en-US" dirty="0">
                <a:solidFill>
                  <a:srgbClr val="0070C0"/>
                </a:solidFill>
                <a:hlinkClick r:id="rId2"/>
              </a:rPr>
              <a:t>www.econedlink.org</a:t>
            </a:r>
            <a:endParaRPr lang="en-US" dirty="0">
              <a:solidFill>
                <a:srgbClr val="0070C0"/>
              </a:solidFill>
            </a:endParaRPr>
          </a:p>
          <a:p>
            <a:r>
              <a:rPr lang="en-US" dirty="0"/>
              <a:t>Resources from CEE, with links to specific lessons and videos</a:t>
            </a:r>
          </a:p>
          <a:p>
            <a:pPr lvl="2"/>
            <a:r>
              <a:rPr lang="en-US" sz="1000" dirty="0"/>
              <a:t>Choosing a Career - </a:t>
            </a:r>
            <a:r>
              <a:rPr lang="en-US" sz="1000" dirty="0">
                <a:hlinkClick r:id="rId3"/>
              </a:rPr>
              <a:t>https://www.econedlink.org/resources/choosing-a-career/</a:t>
            </a:r>
            <a:endParaRPr lang="en-US" sz="1000" dirty="0"/>
          </a:p>
          <a:p>
            <a:pPr lvl="2"/>
            <a:r>
              <a:rPr lang="en-US" sz="1000" dirty="0"/>
              <a:t>The Economic Way of Thinking - </a:t>
            </a:r>
            <a:r>
              <a:rPr lang="en-US" sz="1000" dirty="0">
                <a:hlinkClick r:id="rId4"/>
              </a:rPr>
              <a:t>https://www.econedlink.org/resources/the-economic-way-of-thinking/</a:t>
            </a:r>
            <a:endParaRPr lang="en-US" sz="1000" dirty="0"/>
          </a:p>
          <a:p>
            <a:pPr lvl="2"/>
            <a:r>
              <a:rPr lang="en-US" sz="1000" dirty="0"/>
              <a:t>Decision Making - </a:t>
            </a:r>
            <a:r>
              <a:rPr lang="en-US" sz="1000" dirty="0">
                <a:hlinkClick r:id="rId5"/>
              </a:rPr>
              <a:t>https://www.econedlink.org/resources/decision-making/</a:t>
            </a:r>
            <a:endParaRPr lang="en-US" sz="1000" dirty="0"/>
          </a:p>
          <a:p>
            <a:pPr lvl="2"/>
            <a:r>
              <a:rPr lang="en-US" sz="1000" dirty="0"/>
              <a:t>Capital Investments “Human vs Physical” - </a:t>
            </a:r>
            <a:r>
              <a:rPr lang="en-US" sz="1000" dirty="0">
                <a:hlinkClick r:id="rId6"/>
              </a:rPr>
              <a:t>https://www.econedlink.org/resources/capital-investments-human-v-physical/</a:t>
            </a:r>
            <a:endParaRPr lang="en-US" sz="1000" dirty="0"/>
          </a:p>
          <a:p>
            <a:pPr lvl="2"/>
            <a:endParaRPr lang="en-US" sz="1000" dirty="0"/>
          </a:p>
          <a:p>
            <a:pPr marL="0" indent="0">
              <a:buNone/>
            </a:pPr>
            <a:r>
              <a:rPr lang="en-US" b="1" dirty="0"/>
              <a:t>Online resources</a:t>
            </a:r>
            <a:r>
              <a:rPr lang="en-US" dirty="0"/>
              <a:t>	</a:t>
            </a:r>
          </a:p>
          <a:p>
            <a:pPr lvl="1"/>
            <a:r>
              <a:rPr lang="en-US" sz="1000" dirty="0"/>
              <a:t>8 Lessons to promote lifelong learning</a:t>
            </a:r>
          </a:p>
          <a:p>
            <a:pPr lvl="2"/>
            <a:r>
              <a:rPr lang="en-US" sz="1000" dirty="0">
                <a:hlinkClick r:id="rId7"/>
              </a:rPr>
              <a:t>https://www.mindmeister.com/blog/8-lesson-plans-promote-lifelong-learning/</a:t>
            </a:r>
            <a:endParaRPr lang="en-US" sz="1000" dirty="0"/>
          </a:p>
          <a:p>
            <a:pPr marL="914400" lvl="2" indent="0">
              <a:buNone/>
            </a:pPr>
            <a:r>
              <a:rPr lang="en-US" sz="1000" dirty="0"/>
              <a:t>Cluster, Pathways, and BLS – Connecting Career Information</a:t>
            </a:r>
          </a:p>
          <a:p>
            <a:pPr lvl="2"/>
            <a:r>
              <a:rPr lang="en-US" sz="1000" dirty="0">
                <a:hlinkClick r:id="rId8"/>
              </a:rPr>
              <a:t>https://www.bls.gov/careeroutlook/2015/article/career-clusters.htm</a:t>
            </a:r>
            <a:endParaRPr lang="en-US" sz="1000" dirty="0"/>
          </a:p>
          <a:p>
            <a:pPr marL="914400" lvl="2" indent="0">
              <a:buNone/>
            </a:pPr>
            <a:endParaRPr lang="en-US" sz="1000" dirty="0"/>
          </a:p>
          <a:p>
            <a:pPr marL="0" indent="0">
              <a:buNone/>
            </a:pPr>
            <a:r>
              <a:rPr lang="en-US" b="1" dirty="0"/>
              <a:t>Books</a:t>
            </a:r>
          </a:p>
          <a:p>
            <a:pPr marL="0" indent="0">
              <a:buNone/>
            </a:pPr>
            <a:r>
              <a:rPr lang="en-US" sz="1000" dirty="0"/>
              <a:t>Stretch for Change: How To Improve Your Change Fitness And Thrive In Life -by </a:t>
            </a:r>
            <a:r>
              <a:rPr lang="en-US" sz="1000" dirty="0">
                <a:hlinkClick r:id="rId9">
                  <a:extLst>
                    <a:ext uri="{A12FA001-AC4F-418D-AE19-62706E023703}">
                      <ahyp:hlinkClr xmlns:ahyp="http://schemas.microsoft.com/office/drawing/2018/hyperlinkcolor" val="tx"/>
                    </a:ext>
                  </a:extLst>
                </a:hlinkClick>
              </a:rPr>
              <a:t>Gustavo </a:t>
            </a:r>
            <a:r>
              <a:rPr lang="en-US" sz="1000" dirty="0" err="1">
                <a:hlinkClick r:id="rId9">
                  <a:extLst>
                    <a:ext uri="{A12FA001-AC4F-418D-AE19-62706E023703}">
                      <ahyp:hlinkClr xmlns:ahyp="http://schemas.microsoft.com/office/drawing/2018/hyperlinkcolor" val="tx"/>
                    </a:ext>
                  </a:extLst>
                </a:hlinkClick>
              </a:rPr>
              <a:t>Razz</a:t>
            </a:r>
            <a:r>
              <a:rPr lang="en-US" sz="1000" dirty="0" err="1"/>
              <a:t>etti</a:t>
            </a:r>
            <a:endParaRPr lang="en-US" sz="1000" dirty="0"/>
          </a:p>
          <a:p>
            <a:pPr marL="0" indent="0">
              <a:buNone/>
            </a:pPr>
            <a:r>
              <a:rPr lang="en-US" b="1" dirty="0"/>
              <a:t>Other sources</a:t>
            </a:r>
          </a:p>
          <a:p>
            <a:pPr lvl="1"/>
            <a:r>
              <a:rPr lang="en-US" sz="1200" dirty="0">
                <a:hlinkClick r:id="rId10"/>
              </a:rPr>
              <a:t>https://www.econlowdown.org/</a:t>
            </a:r>
            <a:r>
              <a:rPr lang="en-US" sz="1200" dirty="0"/>
              <a:t> - St. Louis Fed</a:t>
            </a:r>
          </a:p>
          <a:p>
            <a:pPr lvl="2"/>
            <a:r>
              <a:rPr lang="en-US" sz="1000" dirty="0">
                <a:hlinkClick r:id="rId11"/>
              </a:rPr>
              <a:t>Education vs Unemployment</a:t>
            </a:r>
            <a:endParaRPr lang="en-US" sz="1000" dirty="0"/>
          </a:p>
          <a:p>
            <a:pPr marL="914400" lvl="2" indent="0">
              <a:buNone/>
            </a:pPr>
            <a:endParaRPr lang="en-US" sz="1000" dirty="0"/>
          </a:p>
          <a:p>
            <a:pPr lvl="2"/>
            <a:endParaRPr lang="en-US" sz="1000" dirty="0"/>
          </a:p>
        </p:txBody>
      </p:sp>
    </p:spTree>
    <p:extLst>
      <p:ext uri="{BB962C8B-B14F-4D97-AF65-F5344CB8AC3E}">
        <p14:creationId xmlns:p14="http://schemas.microsoft.com/office/powerpoint/2010/main" val="5954436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sz="2800" dirty="0">
                <a:latin typeface="+mn-lt"/>
                <a:cs typeface="FrankRuehl" panose="020E0503060101010101" pitchFamily="34" charset="-79"/>
              </a:rPr>
              <a:t>contact information</a:t>
            </a:r>
          </a:p>
          <a:p>
            <a:r>
              <a:rPr lang="en-US" sz="2000" b="1" i="1" dirty="0">
                <a:latin typeface="+mn-lt"/>
              </a:rPr>
              <a:t>zwashin@schools.nyc.gov </a:t>
            </a:r>
            <a:r>
              <a:rPr lang="en-US" sz="2000" dirty="0">
                <a:latin typeface="+mn-lt"/>
              </a:rPr>
              <a:t>or </a:t>
            </a:r>
            <a:r>
              <a:rPr lang="en-US" sz="2000" b="1" i="1" dirty="0">
                <a:latin typeface="+mn-lt"/>
              </a:rPr>
              <a:t>bergtraumbusiness@gmail.com</a:t>
            </a:r>
          </a:p>
          <a:p>
            <a:r>
              <a:rPr lang="en-US" sz="2000" dirty="0">
                <a:latin typeface="+mn-lt"/>
              </a:rPr>
              <a:t>718-408-0970</a:t>
            </a:r>
          </a:p>
          <a:p>
            <a:r>
              <a:rPr lang="en-US" sz="2800" dirty="0">
                <a:latin typeface="+mn-lt"/>
              </a:rPr>
              <a:t>Twitter  </a:t>
            </a:r>
            <a:r>
              <a:rPr lang="en-US" sz="800" dirty="0">
                <a:latin typeface="+mn-lt"/>
              </a:rPr>
              <a:t>thinking about it</a:t>
            </a:r>
          </a:p>
          <a:p>
            <a:r>
              <a:rPr lang="en-US" sz="2800" dirty="0">
                <a:latin typeface="+mn-lt"/>
              </a:rPr>
              <a:t>Instagram </a:t>
            </a:r>
            <a:r>
              <a:rPr lang="en-US" sz="800" dirty="0">
                <a:latin typeface="+mn-lt"/>
              </a:rPr>
              <a:t>not yet</a:t>
            </a:r>
          </a:p>
        </p:txBody>
      </p:sp>
      <p:sp>
        <p:nvSpPr>
          <p:cNvPr id="3" name="Title 2"/>
          <p:cNvSpPr>
            <a:spLocks noGrp="1"/>
          </p:cNvSpPr>
          <p:nvPr>
            <p:ph type="title"/>
          </p:nvPr>
        </p:nvSpPr>
        <p:spPr/>
        <p:txBody>
          <a:bodyPr/>
          <a:lstStyle/>
          <a:p>
            <a:r>
              <a:rPr lang="en-US" sz="3200" b="1" dirty="0"/>
              <a:t>Thank you!</a:t>
            </a:r>
          </a:p>
        </p:txBody>
      </p:sp>
      <p:sp>
        <p:nvSpPr>
          <p:cNvPr id="4" name="Footer Placeholder 3"/>
          <p:cNvSpPr>
            <a:spLocks noGrp="1"/>
          </p:cNvSpPr>
          <p:nvPr>
            <p:ph type="ftr" sz="quarter" idx="16"/>
          </p:nvPr>
        </p:nvSpPr>
        <p:spPr/>
        <p:txBody>
          <a:bodyPr/>
          <a:lstStyle/>
          <a:p>
            <a:pPr>
              <a:defRPr/>
            </a:pPr>
            <a:r>
              <a:rPr lang="en-US" b="1"/>
              <a:t>www.councilforeconed.org </a:t>
            </a:r>
            <a:endParaRPr lang="en-US" b="1" dirty="0">
              <a:solidFill>
                <a:srgbClr val="1578BC"/>
              </a:solidFill>
            </a:endParaRPr>
          </a:p>
        </p:txBody>
      </p:sp>
      <p:sp>
        <p:nvSpPr>
          <p:cNvPr id="5" name="Slide Number Placeholder 4"/>
          <p:cNvSpPr>
            <a:spLocks noGrp="1"/>
          </p:cNvSpPr>
          <p:nvPr>
            <p:ph type="sldNum" sz="quarter" idx="17"/>
          </p:nvPr>
        </p:nvSpPr>
        <p:spPr/>
        <p:txBody>
          <a:bodyPr/>
          <a:lstStyle/>
          <a:p>
            <a:fld id="{736A2A04-44CB-4FD5-A22C-EC7DA5CF840D}" type="slidenum">
              <a:rPr lang="en-US" smtClean="0"/>
              <a:pPr/>
              <a:t>29</a:t>
            </a:fld>
            <a:endParaRPr lang="en-US" dirty="0"/>
          </a:p>
        </p:txBody>
      </p:sp>
      <p:pic>
        <p:nvPicPr>
          <p:cNvPr id="6" name="Picture 5"/>
          <p:cNvPicPr>
            <a:picLocks noChangeAspect="1"/>
          </p:cNvPicPr>
          <p:nvPr/>
        </p:nvPicPr>
        <p:blipFill>
          <a:blip r:embed="rId2"/>
          <a:stretch>
            <a:fillRect/>
          </a:stretch>
        </p:blipFill>
        <p:spPr>
          <a:xfrm>
            <a:off x="5715000" y="3429000"/>
            <a:ext cx="2857500" cy="2857500"/>
          </a:xfrm>
          <a:prstGeom prst="rect">
            <a:avLst/>
          </a:prstGeom>
        </p:spPr>
      </p:pic>
      <p:pic>
        <p:nvPicPr>
          <p:cNvPr id="7" name="Picture 6"/>
          <p:cNvPicPr>
            <a:picLocks noChangeAspect="1"/>
          </p:cNvPicPr>
          <p:nvPr/>
        </p:nvPicPr>
        <p:blipFill>
          <a:blip r:embed="rId3"/>
          <a:stretch>
            <a:fillRect/>
          </a:stretch>
        </p:blipFill>
        <p:spPr>
          <a:xfrm>
            <a:off x="3886200" y="3886200"/>
            <a:ext cx="1943100" cy="1943100"/>
          </a:xfrm>
          <a:prstGeom prst="rect">
            <a:avLst/>
          </a:prstGeom>
        </p:spPr>
      </p:pic>
    </p:spTree>
    <p:extLst>
      <p:ext uri="{BB962C8B-B14F-4D97-AF65-F5344CB8AC3E}">
        <p14:creationId xmlns:p14="http://schemas.microsoft.com/office/powerpoint/2010/main" val="19950023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Agenda </a:t>
            </a:r>
          </a:p>
        </p:txBody>
      </p:sp>
      <p:sp>
        <p:nvSpPr>
          <p:cNvPr id="4" name="Footer Placeholder 3"/>
          <p:cNvSpPr>
            <a:spLocks noGrp="1"/>
          </p:cNvSpPr>
          <p:nvPr>
            <p:ph type="ftr" sz="quarter" idx="16"/>
          </p:nvPr>
        </p:nvSpPr>
        <p:spPr/>
        <p:txBody>
          <a:bodyPr/>
          <a:lstStyle/>
          <a:p>
            <a:pPr>
              <a:defRPr/>
            </a:pPr>
            <a:r>
              <a:rPr lang="en-US" b="1" dirty="0">
                <a:solidFill>
                  <a:srgbClr val="1578BC"/>
                </a:solidFill>
              </a:rPr>
              <a:t>www.councilforeconed.org </a:t>
            </a:r>
          </a:p>
        </p:txBody>
      </p:sp>
      <p:sp>
        <p:nvSpPr>
          <p:cNvPr id="5" name="Slide Number Placeholder 4"/>
          <p:cNvSpPr>
            <a:spLocks noGrp="1"/>
          </p:cNvSpPr>
          <p:nvPr>
            <p:ph type="sldNum" sz="quarter" idx="17"/>
          </p:nvPr>
        </p:nvSpPr>
        <p:spPr/>
        <p:txBody>
          <a:bodyPr/>
          <a:lstStyle/>
          <a:p>
            <a:fld id="{736A2A04-44CB-4FD5-A22C-EC7DA5CF840D}" type="slidenum">
              <a:rPr lang="en-US" smtClean="0"/>
              <a:pPr/>
              <a:t>3</a:t>
            </a:fld>
            <a:endParaRPr lang="en-US" dirty="0"/>
          </a:p>
        </p:txBody>
      </p:sp>
      <p:sp>
        <p:nvSpPr>
          <p:cNvPr id="2" name="Content Placeholder 1"/>
          <p:cNvSpPr>
            <a:spLocks noGrp="1"/>
          </p:cNvSpPr>
          <p:nvPr>
            <p:ph idx="1"/>
          </p:nvPr>
        </p:nvSpPr>
        <p:spPr>
          <a:xfrm>
            <a:off x="1028700" y="1676400"/>
            <a:ext cx="7086600" cy="3733800"/>
          </a:xfrm>
        </p:spPr>
        <p:txBody>
          <a:bodyPr/>
          <a:lstStyle/>
          <a:p>
            <a:pPr marL="0" indent="0">
              <a:buNone/>
            </a:pPr>
            <a:r>
              <a:rPr lang="en-US" sz="2800" dirty="0"/>
              <a:t>Unit: CM.6 Lifelong Learning</a:t>
            </a:r>
          </a:p>
          <a:p>
            <a:pPr marL="0" indent="0">
              <a:buNone/>
            </a:pPr>
            <a:endParaRPr lang="en-US" dirty="0"/>
          </a:p>
          <a:p>
            <a:pPr marL="0" indent="0">
              <a:buNone/>
            </a:pPr>
            <a:r>
              <a:rPr lang="en-US" dirty="0"/>
              <a:t>This unit introduces students to sources of professional development opportunities. Students will develop an appreciation for the value of professional development to an individual’s career growth, advancement, and/or lifelong learning.</a:t>
            </a:r>
          </a:p>
          <a:p>
            <a:pPr marL="0" indent="0">
              <a:buNone/>
            </a:pPr>
            <a:r>
              <a:rPr lang="en-US" dirty="0"/>
              <a:t>				</a:t>
            </a:r>
            <a:r>
              <a:rPr lang="en-US" sz="800" dirty="0">
                <a:solidFill>
                  <a:srgbClr val="004A80"/>
                </a:solidFill>
              </a:rPr>
              <a:t>New York State Career and Financial Management Curriculum Framework</a:t>
            </a:r>
          </a:p>
          <a:p>
            <a:pPr marL="0" indent="0">
              <a:buNone/>
            </a:pPr>
            <a:r>
              <a:rPr lang="en-US" sz="800" dirty="0">
                <a:solidFill>
                  <a:srgbClr val="004A80"/>
                </a:solidFill>
              </a:rPr>
              <a:t>				Preliminary Release June 2018</a:t>
            </a:r>
            <a:endParaRPr lang="en-US" dirty="0">
              <a:solidFill>
                <a:srgbClr val="004A80"/>
              </a:solidFill>
            </a:endParaRP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5813639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828800"/>
            <a:ext cx="7391400" cy="3657600"/>
          </a:xfrm>
        </p:spPr>
        <p:txBody>
          <a:bodyPr/>
          <a:lstStyle/>
          <a:p>
            <a:r>
              <a:rPr lang="en-US" sz="1200" dirty="0"/>
              <a:t>Students will be able to </a:t>
            </a:r>
            <a:r>
              <a:rPr lang="en-US" sz="2400" dirty="0"/>
              <a:t>identify professional development opportunities</a:t>
            </a:r>
          </a:p>
          <a:p>
            <a:r>
              <a:rPr lang="en-US" sz="1200" dirty="0"/>
              <a:t>Students will be able to </a:t>
            </a:r>
            <a:r>
              <a:rPr lang="en-US" sz="2400" dirty="0"/>
              <a:t>connect learning opportunities to career interest</a:t>
            </a:r>
          </a:p>
          <a:p>
            <a:r>
              <a:rPr lang="en-US" sz="1200" dirty="0"/>
              <a:t>Students will be able to </a:t>
            </a:r>
            <a:r>
              <a:rPr lang="en-US" sz="2400" dirty="0"/>
              <a:t>assess the value of targeted professional development </a:t>
            </a:r>
          </a:p>
          <a:p>
            <a:r>
              <a:rPr lang="en-US" sz="1200" dirty="0"/>
              <a:t>Students will be able to </a:t>
            </a:r>
            <a:r>
              <a:rPr lang="en-US" sz="2400" dirty="0"/>
              <a:t>reflect on their aptitude as a life-long learner</a:t>
            </a:r>
          </a:p>
        </p:txBody>
      </p:sp>
      <p:sp>
        <p:nvSpPr>
          <p:cNvPr id="3" name="Title 2"/>
          <p:cNvSpPr>
            <a:spLocks noGrp="1"/>
          </p:cNvSpPr>
          <p:nvPr>
            <p:ph type="title"/>
          </p:nvPr>
        </p:nvSpPr>
        <p:spPr/>
        <p:txBody>
          <a:bodyPr/>
          <a:lstStyle/>
          <a:p>
            <a:r>
              <a:rPr lang="en-US" dirty="0"/>
              <a:t>Goals (Learning Objectives) for this webinar</a:t>
            </a:r>
          </a:p>
        </p:txBody>
      </p:sp>
      <p:sp>
        <p:nvSpPr>
          <p:cNvPr id="4" name="Footer Placeholder 3"/>
          <p:cNvSpPr>
            <a:spLocks noGrp="1"/>
          </p:cNvSpPr>
          <p:nvPr>
            <p:ph type="ftr" sz="quarter" idx="16"/>
          </p:nvPr>
        </p:nvSpPr>
        <p:spPr/>
        <p:txBody>
          <a:bodyPr/>
          <a:lstStyle/>
          <a:p>
            <a:pPr>
              <a:defRPr/>
            </a:pPr>
            <a:r>
              <a:rPr lang="en-US" b="1" dirty="0">
                <a:solidFill>
                  <a:srgbClr val="1578BC"/>
                </a:solidFill>
              </a:rPr>
              <a:t>www.councilforeconed.org </a:t>
            </a:r>
          </a:p>
        </p:txBody>
      </p:sp>
      <p:sp>
        <p:nvSpPr>
          <p:cNvPr id="5" name="Slide Number Placeholder 4"/>
          <p:cNvSpPr>
            <a:spLocks noGrp="1"/>
          </p:cNvSpPr>
          <p:nvPr>
            <p:ph type="sldNum" sz="quarter" idx="17"/>
          </p:nvPr>
        </p:nvSpPr>
        <p:spPr/>
        <p:txBody>
          <a:bodyPr/>
          <a:lstStyle/>
          <a:p>
            <a:fld id="{736A2A04-44CB-4FD5-A22C-EC7DA5CF840D}" type="slidenum">
              <a:rPr lang="en-US" smtClean="0"/>
              <a:pPr/>
              <a:t>4</a:t>
            </a:fld>
            <a:endParaRPr lang="en-US" dirty="0"/>
          </a:p>
        </p:txBody>
      </p:sp>
    </p:spTree>
    <p:extLst>
      <p:ext uri="{BB962C8B-B14F-4D97-AF65-F5344CB8AC3E}">
        <p14:creationId xmlns:p14="http://schemas.microsoft.com/office/powerpoint/2010/main" val="7853167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B8F5EF3-5851-42DE-AEA7-B4C04DD0FB27}"/>
              </a:ext>
            </a:extLst>
          </p:cNvPr>
          <p:cNvSpPr>
            <a:spLocks noGrp="1"/>
          </p:cNvSpPr>
          <p:nvPr>
            <p:ph idx="1"/>
          </p:nvPr>
        </p:nvSpPr>
        <p:spPr>
          <a:xfrm>
            <a:off x="1028700" y="1752600"/>
            <a:ext cx="7086600" cy="3962400"/>
          </a:xfrm>
        </p:spPr>
        <p:txBody>
          <a:bodyPr/>
          <a:lstStyle/>
          <a:p>
            <a:pPr marL="0" indent="0">
              <a:buNone/>
            </a:pPr>
            <a:r>
              <a:rPr lang="en-US" dirty="0"/>
              <a:t>PD may be used in reference to a wide variety of specialized training, formal education, or advanced professional learning intended to help administrators, teachers, and other educators improve their professional knowledge, competence, skill, and effectiveness.</a:t>
            </a:r>
          </a:p>
          <a:p>
            <a:pPr marL="0" indent="0">
              <a:buNone/>
            </a:pPr>
            <a:r>
              <a:rPr lang="en-US" sz="1000" dirty="0">
                <a:hlinkClick r:id="rId2"/>
              </a:rPr>
              <a:t>https://www.edglossary.org/professional-development/</a:t>
            </a:r>
            <a:endParaRPr lang="en-US" sz="1000" dirty="0"/>
          </a:p>
          <a:p>
            <a:pPr marL="0" indent="0">
              <a:buNone/>
            </a:pPr>
            <a:endParaRPr lang="en-US" dirty="0"/>
          </a:p>
          <a:p>
            <a:pPr marL="0" indent="0">
              <a:buNone/>
            </a:pPr>
            <a:r>
              <a:rPr lang="en-US" dirty="0"/>
              <a:t>PD is the process of improving and increasing capabilities of staff through access to education and training opportunities in the workplace, through outside organization, or through watching others perform the job. </a:t>
            </a:r>
            <a:br>
              <a:rPr lang="en-US" dirty="0"/>
            </a:br>
            <a:r>
              <a:rPr lang="en-US" sz="1000" dirty="0">
                <a:solidFill>
                  <a:schemeClr val="accent1">
                    <a:lumMod val="50000"/>
                  </a:schemeClr>
                </a:solidFill>
              </a:rPr>
              <a:t>Read more: http://www.businessdictionary.com/definition/professional-development.html</a:t>
            </a:r>
          </a:p>
          <a:p>
            <a:pPr marL="0" indent="0">
              <a:buNone/>
            </a:pPr>
            <a:endParaRPr lang="en-US" dirty="0"/>
          </a:p>
        </p:txBody>
      </p:sp>
      <p:sp>
        <p:nvSpPr>
          <p:cNvPr id="3" name="Title 2">
            <a:extLst>
              <a:ext uri="{FF2B5EF4-FFF2-40B4-BE49-F238E27FC236}">
                <a16:creationId xmlns:a16="http://schemas.microsoft.com/office/drawing/2014/main" id="{D13F1E9A-8BC8-43F2-BF27-133CB2A6DF82}"/>
              </a:ext>
            </a:extLst>
          </p:cNvPr>
          <p:cNvSpPr>
            <a:spLocks noGrp="1"/>
          </p:cNvSpPr>
          <p:nvPr>
            <p:ph type="title"/>
          </p:nvPr>
        </p:nvSpPr>
        <p:spPr/>
        <p:txBody>
          <a:bodyPr/>
          <a:lstStyle/>
          <a:p>
            <a:r>
              <a:rPr lang="en-US" dirty="0"/>
              <a:t>Define: Professional Development</a:t>
            </a:r>
            <a:br>
              <a:rPr lang="en-US" dirty="0"/>
            </a:br>
            <a:endParaRPr lang="en-US" dirty="0"/>
          </a:p>
        </p:txBody>
      </p:sp>
      <p:sp>
        <p:nvSpPr>
          <p:cNvPr id="4" name="Footer Placeholder 3">
            <a:extLst>
              <a:ext uri="{FF2B5EF4-FFF2-40B4-BE49-F238E27FC236}">
                <a16:creationId xmlns:a16="http://schemas.microsoft.com/office/drawing/2014/main" id="{5282DA50-2BBB-4049-8B90-96B6683830C1}"/>
              </a:ext>
            </a:extLst>
          </p:cNvPr>
          <p:cNvSpPr>
            <a:spLocks noGrp="1"/>
          </p:cNvSpPr>
          <p:nvPr>
            <p:ph type="ftr" sz="quarter" idx="16"/>
          </p:nvPr>
        </p:nvSpPr>
        <p:spPr/>
        <p:txBody>
          <a:bodyPr/>
          <a:lstStyle/>
          <a:p>
            <a:pPr>
              <a:defRPr/>
            </a:pPr>
            <a:r>
              <a:rPr lang="en-US" b="1"/>
              <a:t>www.councilforeconed.org </a:t>
            </a:r>
            <a:endParaRPr lang="en-US" b="1" dirty="0">
              <a:solidFill>
                <a:srgbClr val="1578BC"/>
              </a:solidFill>
            </a:endParaRPr>
          </a:p>
        </p:txBody>
      </p:sp>
      <p:sp>
        <p:nvSpPr>
          <p:cNvPr id="5" name="Slide Number Placeholder 4">
            <a:extLst>
              <a:ext uri="{FF2B5EF4-FFF2-40B4-BE49-F238E27FC236}">
                <a16:creationId xmlns:a16="http://schemas.microsoft.com/office/drawing/2014/main" id="{982DDB15-001C-4F27-A836-0A48A4A244B5}"/>
              </a:ext>
            </a:extLst>
          </p:cNvPr>
          <p:cNvSpPr>
            <a:spLocks noGrp="1"/>
          </p:cNvSpPr>
          <p:nvPr>
            <p:ph type="sldNum" sz="quarter" idx="17"/>
          </p:nvPr>
        </p:nvSpPr>
        <p:spPr/>
        <p:txBody>
          <a:bodyPr/>
          <a:lstStyle/>
          <a:p>
            <a:fld id="{736A2A04-44CB-4FD5-A22C-EC7DA5CF840D}" type="slidenum">
              <a:rPr lang="en-US" smtClean="0"/>
              <a:pPr/>
              <a:t>5</a:t>
            </a:fld>
            <a:endParaRPr lang="en-US" dirty="0"/>
          </a:p>
        </p:txBody>
      </p:sp>
    </p:spTree>
    <p:extLst>
      <p:ext uri="{BB962C8B-B14F-4D97-AF65-F5344CB8AC3E}">
        <p14:creationId xmlns:p14="http://schemas.microsoft.com/office/powerpoint/2010/main" val="7300870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84303" y="480963"/>
            <a:ext cx="8229600" cy="609600"/>
          </a:xfrm>
        </p:spPr>
        <p:txBody>
          <a:bodyPr/>
          <a:lstStyle/>
          <a:p>
            <a:r>
              <a:rPr lang="en-US" dirty="0"/>
              <a:t>Career Outlook</a:t>
            </a:r>
            <a:br>
              <a:rPr lang="en-US" dirty="0"/>
            </a:br>
            <a:endParaRPr lang="en-US" dirty="0"/>
          </a:p>
        </p:txBody>
      </p:sp>
      <p:sp>
        <p:nvSpPr>
          <p:cNvPr id="4" name="Footer Placeholder 3"/>
          <p:cNvSpPr>
            <a:spLocks noGrp="1"/>
          </p:cNvSpPr>
          <p:nvPr>
            <p:ph type="ftr" sz="quarter" idx="16"/>
          </p:nvPr>
        </p:nvSpPr>
        <p:spPr>
          <a:xfrm>
            <a:off x="731364" y="6335486"/>
            <a:ext cx="7896131" cy="457200"/>
          </a:xfrm>
        </p:spPr>
        <p:txBody>
          <a:bodyPr/>
          <a:lstStyle/>
          <a:p>
            <a:pPr>
              <a:defRPr/>
            </a:pPr>
            <a:r>
              <a:rPr lang="en-US" b="1"/>
              <a:t>www.councilforeconed.org </a:t>
            </a:r>
            <a:endParaRPr lang="en-US" b="1" dirty="0">
              <a:solidFill>
                <a:srgbClr val="1578BC"/>
              </a:solidFill>
            </a:endParaRPr>
          </a:p>
        </p:txBody>
      </p:sp>
      <p:sp>
        <p:nvSpPr>
          <p:cNvPr id="5" name="Slide Number Placeholder 4"/>
          <p:cNvSpPr>
            <a:spLocks noGrp="1"/>
          </p:cNvSpPr>
          <p:nvPr>
            <p:ph type="sldNum" sz="quarter" idx="17"/>
          </p:nvPr>
        </p:nvSpPr>
        <p:spPr>
          <a:xfrm>
            <a:off x="6629400" y="6155813"/>
            <a:ext cx="1905000" cy="457200"/>
          </a:xfrm>
        </p:spPr>
        <p:txBody>
          <a:bodyPr/>
          <a:lstStyle/>
          <a:p>
            <a:fld id="{736A2A04-44CB-4FD5-A22C-EC7DA5CF840D}" type="slidenum">
              <a:rPr lang="en-US" smtClean="0"/>
              <a:pPr/>
              <a:t>6</a:t>
            </a:fld>
            <a:endParaRPr lang="en-US" dirty="0"/>
          </a:p>
        </p:txBody>
      </p:sp>
      <p:sp>
        <p:nvSpPr>
          <p:cNvPr id="13" name="Rectangle 12">
            <a:extLst>
              <a:ext uri="{FF2B5EF4-FFF2-40B4-BE49-F238E27FC236}">
                <a16:creationId xmlns:a16="http://schemas.microsoft.com/office/drawing/2014/main" id="{619BDD1B-1D18-49ED-8B0D-4208FD7EF36D}"/>
              </a:ext>
            </a:extLst>
          </p:cNvPr>
          <p:cNvSpPr/>
          <p:nvPr/>
        </p:nvSpPr>
        <p:spPr>
          <a:xfrm>
            <a:off x="5943600" y="5987026"/>
            <a:ext cx="4876800" cy="215444"/>
          </a:xfrm>
          <a:prstGeom prst="rect">
            <a:avLst/>
          </a:prstGeom>
        </p:spPr>
        <p:txBody>
          <a:bodyPr wrap="square">
            <a:spAutoFit/>
          </a:bodyPr>
          <a:lstStyle/>
          <a:p>
            <a:r>
              <a:rPr lang="en-US" sz="800" dirty="0">
                <a:hlinkClick r:id="rId2"/>
              </a:rPr>
              <a:t>https://www.bls.gov/ooh/fastest-growing.htm</a:t>
            </a:r>
            <a:endParaRPr lang="en-US" sz="800" dirty="0"/>
          </a:p>
        </p:txBody>
      </p:sp>
      <p:pic>
        <p:nvPicPr>
          <p:cNvPr id="25" name="Content Placeholder 24">
            <a:extLst>
              <a:ext uri="{FF2B5EF4-FFF2-40B4-BE49-F238E27FC236}">
                <a16:creationId xmlns:a16="http://schemas.microsoft.com/office/drawing/2014/main" id="{3F27B66F-5C01-4F66-8C22-27547D2F783A}"/>
              </a:ext>
            </a:extLst>
          </p:cNvPr>
          <p:cNvPicPr>
            <a:picLocks noGrp="1" noChangeAspect="1"/>
          </p:cNvPicPr>
          <p:nvPr>
            <p:ph idx="1"/>
          </p:nvPr>
        </p:nvPicPr>
        <p:blipFill rotWithShape="1">
          <a:blip r:embed="rId3"/>
          <a:srcRect l="23047" t="6249" r="24219" b="4167"/>
          <a:stretch/>
        </p:blipFill>
        <p:spPr>
          <a:xfrm>
            <a:off x="1905000" y="1243273"/>
            <a:ext cx="5029200" cy="4732867"/>
          </a:xfrm>
        </p:spPr>
      </p:pic>
    </p:spTree>
    <p:extLst>
      <p:ext uri="{BB962C8B-B14F-4D97-AF65-F5344CB8AC3E}">
        <p14:creationId xmlns:p14="http://schemas.microsoft.com/office/powerpoint/2010/main" val="29377336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Degree/License – PD requirements</a:t>
            </a:r>
            <a:br>
              <a:rPr lang="en-US" dirty="0"/>
            </a:br>
            <a:endParaRPr lang="en-US" dirty="0"/>
          </a:p>
        </p:txBody>
      </p:sp>
      <p:sp>
        <p:nvSpPr>
          <p:cNvPr id="4" name="Footer Placeholder 3"/>
          <p:cNvSpPr>
            <a:spLocks noGrp="1"/>
          </p:cNvSpPr>
          <p:nvPr>
            <p:ph type="ftr" sz="quarter" idx="16"/>
          </p:nvPr>
        </p:nvSpPr>
        <p:spPr/>
        <p:txBody>
          <a:bodyPr/>
          <a:lstStyle/>
          <a:p>
            <a:pPr>
              <a:defRPr/>
            </a:pPr>
            <a:r>
              <a:rPr lang="en-US" b="1"/>
              <a:t>www.councilforeconed.org </a:t>
            </a:r>
            <a:endParaRPr lang="en-US" b="1" dirty="0">
              <a:solidFill>
                <a:srgbClr val="1578BC"/>
              </a:solidFill>
            </a:endParaRPr>
          </a:p>
        </p:txBody>
      </p:sp>
      <p:sp>
        <p:nvSpPr>
          <p:cNvPr id="5" name="Slide Number Placeholder 4"/>
          <p:cNvSpPr>
            <a:spLocks noGrp="1"/>
          </p:cNvSpPr>
          <p:nvPr>
            <p:ph type="sldNum" sz="quarter" idx="17"/>
          </p:nvPr>
        </p:nvSpPr>
        <p:spPr/>
        <p:txBody>
          <a:bodyPr/>
          <a:lstStyle/>
          <a:p>
            <a:fld id="{736A2A04-44CB-4FD5-A22C-EC7DA5CF840D}" type="slidenum">
              <a:rPr lang="en-US" smtClean="0"/>
              <a:pPr/>
              <a:t>7</a:t>
            </a:fld>
            <a:endParaRPr lang="en-US" dirty="0"/>
          </a:p>
        </p:txBody>
      </p:sp>
      <p:graphicFrame>
        <p:nvGraphicFramePr>
          <p:cNvPr id="6" name="Table 5">
            <a:extLst>
              <a:ext uri="{FF2B5EF4-FFF2-40B4-BE49-F238E27FC236}">
                <a16:creationId xmlns:a16="http://schemas.microsoft.com/office/drawing/2014/main" id="{4C560CB8-732F-4283-9D44-D651DB7A929C}"/>
              </a:ext>
            </a:extLst>
          </p:cNvPr>
          <p:cNvGraphicFramePr>
            <a:graphicFrameLocks noGrp="1"/>
          </p:cNvGraphicFramePr>
          <p:nvPr>
            <p:extLst>
              <p:ext uri="{D42A27DB-BD31-4B8C-83A1-F6EECF244321}">
                <p14:modId xmlns:p14="http://schemas.microsoft.com/office/powerpoint/2010/main" val="3593178982"/>
              </p:ext>
            </p:extLst>
          </p:nvPr>
        </p:nvGraphicFramePr>
        <p:xfrm>
          <a:off x="100148" y="1317599"/>
          <a:ext cx="5081452" cy="2438400"/>
        </p:xfrm>
        <a:graphic>
          <a:graphicData uri="http://schemas.openxmlformats.org/drawingml/2006/table">
            <a:tbl>
              <a:tblPr/>
              <a:tblGrid>
                <a:gridCol w="2540726">
                  <a:extLst>
                    <a:ext uri="{9D8B030D-6E8A-4147-A177-3AD203B41FA5}">
                      <a16:colId xmlns:a16="http://schemas.microsoft.com/office/drawing/2014/main" val="2643135365"/>
                    </a:ext>
                  </a:extLst>
                </a:gridCol>
                <a:gridCol w="2540726">
                  <a:extLst>
                    <a:ext uri="{9D8B030D-6E8A-4147-A177-3AD203B41FA5}">
                      <a16:colId xmlns:a16="http://schemas.microsoft.com/office/drawing/2014/main" val="2630492619"/>
                    </a:ext>
                  </a:extLst>
                </a:gridCol>
              </a:tblGrid>
              <a:tr h="180905">
                <a:tc gridSpan="2">
                  <a:txBody>
                    <a:bodyPr/>
                    <a:lstStyle/>
                    <a:p>
                      <a:pPr algn="ctr" fontAlgn="b"/>
                      <a:r>
                        <a:rPr lang="en-US" sz="1200" dirty="0">
                          <a:effectLst/>
                        </a:rPr>
                        <a:t>Quick Facts: Solar Photovoltaic Installers</a:t>
                      </a:r>
                    </a:p>
                  </a:txBody>
                  <a:tcPr marL="38100" marR="38100" marT="38100" marB="38100" anchor="b">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BEBDA"/>
                    </a:solidFill>
                  </a:tcPr>
                </a:tc>
                <a:tc hMerge="1">
                  <a:txBody>
                    <a:bodyPr/>
                    <a:lstStyle/>
                    <a:p>
                      <a:endParaRPr lang="en-US"/>
                    </a:p>
                  </a:txBody>
                  <a:tcPr/>
                </a:tc>
                <a:extLst>
                  <a:ext uri="{0D108BD9-81ED-4DB2-BD59-A6C34878D82A}">
                    <a16:rowId xmlns:a16="http://schemas.microsoft.com/office/drawing/2014/main" val="2389495550"/>
                  </a:ext>
                </a:extLst>
              </a:tr>
              <a:tr h="322483">
                <a:tc>
                  <a:txBody>
                    <a:bodyPr/>
                    <a:lstStyle/>
                    <a:p>
                      <a:pPr algn="l" fontAlgn="ctr"/>
                      <a:r>
                        <a:rPr lang="en-US" sz="1200" u="none" strike="noStrike" dirty="0">
                          <a:solidFill>
                            <a:srgbClr val="333333"/>
                          </a:solidFill>
                          <a:effectLst/>
                          <a:hlinkClick r:id="rId2"/>
                        </a:rPr>
                        <a:t>2018 Median Pay</a:t>
                      </a:r>
                      <a:endParaRPr lang="en-US" sz="1200" dirty="0">
                        <a:effectLst/>
                      </a:endParaRPr>
                    </a:p>
                  </a:txBody>
                  <a:tcPr marL="38100" marR="38100" marT="38100" marB="3810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EEEEE"/>
                    </a:solidFill>
                  </a:tcPr>
                </a:tc>
                <a:tc>
                  <a:txBody>
                    <a:bodyPr/>
                    <a:lstStyle/>
                    <a:p>
                      <a:r>
                        <a:rPr lang="en-US" sz="1200" dirty="0">
                          <a:effectLst/>
                        </a:rPr>
                        <a:t>$42,680 per year </a:t>
                      </a:r>
                      <a:br>
                        <a:rPr lang="en-US" sz="1200" dirty="0">
                          <a:effectLst/>
                        </a:rPr>
                      </a:br>
                      <a:r>
                        <a:rPr lang="en-US" sz="1200" dirty="0">
                          <a:effectLst/>
                        </a:rPr>
                        <a:t>$20.52 per hour</a:t>
                      </a:r>
                    </a:p>
                  </a:txBody>
                  <a:tcPr marL="38100" marR="38100" marT="38100" marB="3810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extLst>
                  <a:ext uri="{0D108BD9-81ED-4DB2-BD59-A6C34878D82A}">
                    <a16:rowId xmlns:a16="http://schemas.microsoft.com/office/drawing/2014/main" val="3894424212"/>
                  </a:ext>
                </a:extLst>
              </a:tr>
              <a:tr h="180905">
                <a:tc>
                  <a:txBody>
                    <a:bodyPr/>
                    <a:lstStyle/>
                    <a:p>
                      <a:pPr algn="l" fontAlgn="ctr"/>
                      <a:r>
                        <a:rPr lang="en-US" sz="1200" u="none" strike="noStrike" dirty="0">
                          <a:solidFill>
                            <a:srgbClr val="333333"/>
                          </a:solidFill>
                          <a:effectLst/>
                          <a:hlinkClick r:id="rId3"/>
                        </a:rPr>
                        <a:t>Typical Entry-Level Education</a:t>
                      </a:r>
                      <a:endParaRPr lang="en-US" sz="1200" dirty="0">
                        <a:effectLst/>
                      </a:endParaRPr>
                    </a:p>
                  </a:txBody>
                  <a:tcPr marL="38100" marR="38100" marT="38100" marB="3810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EEEEE"/>
                    </a:solidFill>
                  </a:tcPr>
                </a:tc>
                <a:tc>
                  <a:txBody>
                    <a:bodyPr/>
                    <a:lstStyle/>
                    <a:p>
                      <a:r>
                        <a:rPr lang="en-US" sz="1200">
                          <a:effectLst/>
                        </a:rPr>
                        <a:t>High school diploma or equivalent</a:t>
                      </a:r>
                    </a:p>
                  </a:txBody>
                  <a:tcPr marL="38100" marR="38100" marT="38100" marB="3810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extLst>
                  <a:ext uri="{0D108BD9-81ED-4DB2-BD59-A6C34878D82A}">
                    <a16:rowId xmlns:a16="http://schemas.microsoft.com/office/drawing/2014/main" val="2863354222"/>
                  </a:ext>
                </a:extLst>
              </a:tr>
              <a:tr h="322483">
                <a:tc>
                  <a:txBody>
                    <a:bodyPr/>
                    <a:lstStyle/>
                    <a:p>
                      <a:pPr algn="l" fontAlgn="ctr"/>
                      <a:r>
                        <a:rPr lang="en-US" sz="1200" u="none" strike="noStrike" dirty="0">
                          <a:solidFill>
                            <a:srgbClr val="333333"/>
                          </a:solidFill>
                          <a:effectLst/>
                          <a:hlinkClick r:id="rId4"/>
                        </a:rPr>
                        <a:t>Work Experience in a Related Occupation</a:t>
                      </a:r>
                      <a:endParaRPr lang="en-US" sz="1200" dirty="0">
                        <a:effectLst/>
                      </a:endParaRPr>
                    </a:p>
                  </a:txBody>
                  <a:tcPr marL="38100" marR="38100" marT="38100" marB="3810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EEEEE"/>
                    </a:solidFill>
                  </a:tcPr>
                </a:tc>
                <a:tc>
                  <a:txBody>
                    <a:bodyPr/>
                    <a:lstStyle/>
                    <a:p>
                      <a:r>
                        <a:rPr lang="en-US" sz="1200">
                          <a:effectLst/>
                        </a:rPr>
                        <a:t>None</a:t>
                      </a:r>
                    </a:p>
                  </a:txBody>
                  <a:tcPr marL="38100" marR="38100" marT="38100" marB="3810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extLst>
                  <a:ext uri="{0D108BD9-81ED-4DB2-BD59-A6C34878D82A}">
                    <a16:rowId xmlns:a16="http://schemas.microsoft.com/office/drawing/2014/main" val="4010224268"/>
                  </a:ext>
                </a:extLst>
              </a:tr>
              <a:tr h="180905">
                <a:tc>
                  <a:txBody>
                    <a:bodyPr/>
                    <a:lstStyle/>
                    <a:p>
                      <a:pPr algn="l" fontAlgn="ctr"/>
                      <a:r>
                        <a:rPr lang="en-US" sz="1200" u="none" strike="noStrike" dirty="0">
                          <a:solidFill>
                            <a:srgbClr val="333333"/>
                          </a:solidFill>
                          <a:effectLst/>
                          <a:hlinkClick r:id="rId5"/>
                        </a:rPr>
                        <a:t>On-the-job Training</a:t>
                      </a:r>
                      <a:endParaRPr lang="en-US" sz="1200" dirty="0">
                        <a:effectLst/>
                      </a:endParaRPr>
                    </a:p>
                  </a:txBody>
                  <a:tcPr marL="38100" marR="38100" marT="38100" marB="3810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EEEEE"/>
                    </a:solidFill>
                  </a:tcPr>
                </a:tc>
                <a:tc>
                  <a:txBody>
                    <a:bodyPr/>
                    <a:lstStyle/>
                    <a:p>
                      <a:r>
                        <a:rPr lang="en-US" sz="1200">
                          <a:effectLst/>
                        </a:rPr>
                        <a:t>Moderate-term on-the-job training</a:t>
                      </a:r>
                    </a:p>
                  </a:txBody>
                  <a:tcPr marL="38100" marR="38100" marT="38100" marB="3810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extLst>
                  <a:ext uri="{0D108BD9-81ED-4DB2-BD59-A6C34878D82A}">
                    <a16:rowId xmlns:a16="http://schemas.microsoft.com/office/drawing/2014/main" val="3684007010"/>
                  </a:ext>
                </a:extLst>
              </a:tr>
              <a:tr h="180905">
                <a:tc>
                  <a:txBody>
                    <a:bodyPr/>
                    <a:lstStyle/>
                    <a:p>
                      <a:pPr algn="l" fontAlgn="ctr"/>
                      <a:r>
                        <a:rPr lang="en-US" sz="1200" u="none" strike="noStrike" dirty="0">
                          <a:solidFill>
                            <a:srgbClr val="333333"/>
                          </a:solidFill>
                          <a:effectLst/>
                          <a:hlinkClick r:id="rId6"/>
                        </a:rPr>
                        <a:t>Number of Jobs, 2016</a:t>
                      </a:r>
                      <a:endParaRPr lang="en-US" sz="1200" dirty="0">
                        <a:effectLst/>
                      </a:endParaRPr>
                    </a:p>
                  </a:txBody>
                  <a:tcPr marL="38100" marR="38100" marT="38100" marB="3810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EEEEE"/>
                    </a:solidFill>
                  </a:tcPr>
                </a:tc>
                <a:tc>
                  <a:txBody>
                    <a:bodyPr/>
                    <a:lstStyle/>
                    <a:p>
                      <a:r>
                        <a:rPr lang="en-US" sz="1200" dirty="0">
                          <a:effectLst/>
                        </a:rPr>
                        <a:t>11,300</a:t>
                      </a:r>
                    </a:p>
                  </a:txBody>
                  <a:tcPr marL="38100" marR="38100" marT="38100" marB="3810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extLst>
                  <a:ext uri="{0D108BD9-81ED-4DB2-BD59-A6C34878D82A}">
                    <a16:rowId xmlns:a16="http://schemas.microsoft.com/office/drawing/2014/main" val="2222622419"/>
                  </a:ext>
                </a:extLst>
              </a:tr>
              <a:tr h="180905">
                <a:tc>
                  <a:txBody>
                    <a:bodyPr/>
                    <a:lstStyle/>
                    <a:p>
                      <a:pPr algn="l" fontAlgn="ctr"/>
                      <a:r>
                        <a:rPr lang="en-US" sz="1200" u="none" strike="noStrike">
                          <a:solidFill>
                            <a:srgbClr val="333333"/>
                          </a:solidFill>
                          <a:effectLst/>
                          <a:hlinkClick r:id="rId7"/>
                        </a:rPr>
                        <a:t>Job Outlook, 2016-26</a:t>
                      </a:r>
                      <a:endParaRPr lang="en-US" sz="1200">
                        <a:effectLst/>
                      </a:endParaRPr>
                    </a:p>
                  </a:txBody>
                  <a:tcPr marL="38100" marR="38100" marT="38100" marB="3810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EEEEE"/>
                    </a:solidFill>
                  </a:tcPr>
                </a:tc>
                <a:tc>
                  <a:txBody>
                    <a:bodyPr/>
                    <a:lstStyle/>
                    <a:p>
                      <a:r>
                        <a:rPr lang="en-US" sz="1200" dirty="0">
                          <a:effectLst/>
                        </a:rPr>
                        <a:t>105% (Much faster than average)</a:t>
                      </a:r>
                    </a:p>
                  </a:txBody>
                  <a:tcPr marL="38100" marR="38100" marT="38100" marB="3810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extLst>
                  <a:ext uri="{0D108BD9-81ED-4DB2-BD59-A6C34878D82A}">
                    <a16:rowId xmlns:a16="http://schemas.microsoft.com/office/drawing/2014/main" val="614272896"/>
                  </a:ext>
                </a:extLst>
              </a:tr>
              <a:tr h="180905">
                <a:tc>
                  <a:txBody>
                    <a:bodyPr/>
                    <a:lstStyle/>
                    <a:p>
                      <a:pPr algn="l" fontAlgn="ctr"/>
                      <a:r>
                        <a:rPr lang="en-US" sz="1200" u="none" strike="noStrike" dirty="0">
                          <a:solidFill>
                            <a:srgbClr val="333333"/>
                          </a:solidFill>
                          <a:effectLst/>
                          <a:hlinkClick r:id="rId8"/>
                        </a:rPr>
                        <a:t>Employment Change, 2016-26</a:t>
                      </a:r>
                      <a:endParaRPr lang="en-US" sz="1200" dirty="0">
                        <a:effectLst/>
                      </a:endParaRPr>
                    </a:p>
                  </a:txBody>
                  <a:tcPr marL="38100" marR="38100" marT="38100" marB="3810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EEEEE"/>
                    </a:solidFill>
                  </a:tcPr>
                </a:tc>
                <a:tc>
                  <a:txBody>
                    <a:bodyPr/>
                    <a:lstStyle/>
                    <a:p>
                      <a:r>
                        <a:rPr lang="en-US" sz="1200" dirty="0">
                          <a:effectLst/>
                        </a:rPr>
                        <a:t>11,800</a:t>
                      </a:r>
                    </a:p>
                  </a:txBody>
                  <a:tcPr marL="38100" marR="38100" marT="38100" marB="3810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extLst>
                  <a:ext uri="{0D108BD9-81ED-4DB2-BD59-A6C34878D82A}">
                    <a16:rowId xmlns:a16="http://schemas.microsoft.com/office/drawing/2014/main" val="1197110138"/>
                  </a:ext>
                </a:extLst>
              </a:tr>
            </a:tbl>
          </a:graphicData>
        </a:graphic>
      </p:graphicFrame>
      <p:sp>
        <p:nvSpPr>
          <p:cNvPr id="8" name="Rectangle 4">
            <a:hlinkClick r:id="rId8"/>
            <a:extLst>
              <a:ext uri="{FF2B5EF4-FFF2-40B4-BE49-F238E27FC236}">
                <a16:creationId xmlns:a16="http://schemas.microsoft.com/office/drawing/2014/main" id="{CD6373B8-F032-4D58-8B6B-D422F14D0EDB}"/>
              </a:ext>
            </a:extLst>
          </p:cNvPr>
          <p:cNvSpPr>
            <a:spLocks noChangeArrowheads="1"/>
          </p:cNvSpPr>
          <p:nvPr/>
        </p:nvSpPr>
        <p:spPr bwMode="auto">
          <a:xfrm>
            <a:off x="-76200" y="2660571"/>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600" b="0" i="0" u="none" strike="noStrike" cap="none" normalizeH="0" baseline="0">
                <a:ln>
                  <a:noFill/>
                </a:ln>
                <a:solidFill>
                  <a:schemeClr val="tx1"/>
                </a:solidFill>
                <a:effectLst/>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2051" name="Picture 3" descr="YouTube Video">
            <a:extLst>
              <a:ext uri="{FF2B5EF4-FFF2-40B4-BE49-F238E27FC236}">
                <a16:creationId xmlns:a16="http://schemas.microsoft.com/office/drawing/2014/main" id="{EB836011-AE33-441E-9AA2-2EA988996DC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29645" y="1317599"/>
            <a:ext cx="2626250" cy="2319854"/>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E18726C7-F4FD-4033-865C-A9CD814C1252}"/>
              </a:ext>
            </a:extLst>
          </p:cNvPr>
          <p:cNvSpPr txBox="1"/>
          <p:nvPr/>
        </p:nvSpPr>
        <p:spPr>
          <a:xfrm>
            <a:off x="23949" y="3906347"/>
            <a:ext cx="5943600" cy="1477328"/>
          </a:xfrm>
          <a:prstGeom prst="rect">
            <a:avLst/>
          </a:prstGeom>
          <a:noFill/>
        </p:spPr>
        <p:txBody>
          <a:bodyPr wrap="square" rtlCol="0">
            <a:spAutoFit/>
          </a:bodyPr>
          <a:lstStyle/>
          <a:p>
            <a:r>
              <a:rPr lang="en-US" sz="1000" b="1" dirty="0">
                <a:solidFill>
                  <a:srgbClr val="000000"/>
                </a:solidFill>
                <a:latin typeface="inherit"/>
              </a:rPr>
              <a:t>Licensing (PV) </a:t>
            </a:r>
            <a:br>
              <a:rPr lang="en-US" sz="1000" dirty="0">
                <a:solidFill>
                  <a:srgbClr val="000000"/>
                </a:solidFill>
                <a:latin typeface="Chivo"/>
              </a:rPr>
            </a:br>
            <a:r>
              <a:rPr lang="en-US" sz="1000" dirty="0">
                <a:solidFill>
                  <a:srgbClr val="000000"/>
                </a:solidFill>
                <a:latin typeface="Chivo"/>
              </a:rPr>
              <a:t>New York State does not issue license at state level.  Licensure is regulated at county level.</a:t>
            </a:r>
          </a:p>
          <a:p>
            <a:r>
              <a:rPr lang="en-US" sz="1000" b="1" dirty="0">
                <a:solidFill>
                  <a:srgbClr val="000000"/>
                </a:solidFill>
                <a:latin typeface="inherit"/>
              </a:rPr>
              <a:t>Licensing (Solar thermal)</a:t>
            </a:r>
            <a:br>
              <a:rPr lang="en-US" sz="1000" dirty="0">
                <a:solidFill>
                  <a:srgbClr val="000000"/>
                </a:solidFill>
                <a:latin typeface="Chivo"/>
              </a:rPr>
            </a:br>
            <a:r>
              <a:rPr lang="en-US" sz="1000" dirty="0">
                <a:solidFill>
                  <a:srgbClr val="000000"/>
                </a:solidFill>
                <a:latin typeface="Chivo"/>
              </a:rPr>
              <a:t>New York State does not issue license at state level.  Licensure is regulated at county level.</a:t>
            </a:r>
          </a:p>
          <a:p>
            <a:r>
              <a:rPr lang="en-US" sz="1000" b="1" dirty="0">
                <a:solidFill>
                  <a:schemeClr val="accent1">
                    <a:lumMod val="50000"/>
                  </a:schemeClr>
                </a:solidFill>
                <a:latin typeface="Chivo"/>
              </a:rPr>
              <a:t>NYC.gov </a:t>
            </a:r>
          </a:p>
          <a:p>
            <a:r>
              <a:rPr lang="en-US" sz="1000" dirty="0">
                <a:solidFill>
                  <a:srgbClr val="000000"/>
                </a:solidFill>
                <a:latin typeface="Chivo"/>
              </a:rPr>
              <a:t>The equipment vendor does not need to be registered or licensed by the department. Contractors performing installation must be registered. Plumbing work for solar thermal systems must be installed by a licensed master plumber registered in NYC.  Electrical work including installation of panels and wiring must be installed by Licensed Electricians registered in NYC.</a:t>
            </a:r>
          </a:p>
        </p:txBody>
      </p:sp>
    </p:spTree>
    <p:extLst>
      <p:ext uri="{BB962C8B-B14F-4D97-AF65-F5344CB8AC3E}">
        <p14:creationId xmlns:p14="http://schemas.microsoft.com/office/powerpoint/2010/main" val="6782356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11" name="Online Media 10">
            <a:hlinkClick r:id="" action="ppaction://media"/>
            <a:extLst>
              <a:ext uri="{FF2B5EF4-FFF2-40B4-BE49-F238E27FC236}">
                <a16:creationId xmlns:a16="http://schemas.microsoft.com/office/drawing/2014/main" id="{789C4661-0176-4A10-B7B6-966A7BE8CBCD}"/>
              </a:ext>
            </a:extLst>
          </p:cNvPr>
          <p:cNvPicPr>
            <a:picLocks noRot="1" noChangeAspect="1"/>
          </p:cNvPicPr>
          <p:nvPr>
            <a:videoFile r:link="rId1"/>
          </p:nvPr>
        </p:nvPicPr>
        <p:blipFill>
          <a:blip r:embed="rId3"/>
          <a:stretch>
            <a:fillRect/>
          </a:stretch>
        </p:blipFill>
        <p:spPr>
          <a:xfrm>
            <a:off x="6098177" y="1600200"/>
            <a:ext cx="2951524" cy="2674916"/>
          </a:xfrm>
          <a:prstGeom prst="rect">
            <a:avLst/>
          </a:prstGeom>
        </p:spPr>
      </p:pic>
      <p:sp>
        <p:nvSpPr>
          <p:cNvPr id="3" name="Title 2">
            <a:extLst>
              <a:ext uri="{FF2B5EF4-FFF2-40B4-BE49-F238E27FC236}">
                <a16:creationId xmlns:a16="http://schemas.microsoft.com/office/drawing/2014/main" id="{2BC1FDF1-6AB8-45CB-89E1-B5C16AF16203}"/>
              </a:ext>
            </a:extLst>
          </p:cNvPr>
          <p:cNvSpPr>
            <a:spLocks noGrp="1"/>
          </p:cNvSpPr>
          <p:nvPr>
            <p:ph type="title"/>
          </p:nvPr>
        </p:nvSpPr>
        <p:spPr/>
        <p:txBody>
          <a:bodyPr/>
          <a:lstStyle/>
          <a:p>
            <a:r>
              <a:rPr lang="en-US" dirty="0"/>
              <a:t>Degree/License – PD requirements</a:t>
            </a:r>
          </a:p>
        </p:txBody>
      </p:sp>
      <p:sp>
        <p:nvSpPr>
          <p:cNvPr id="4" name="Footer Placeholder 3">
            <a:extLst>
              <a:ext uri="{FF2B5EF4-FFF2-40B4-BE49-F238E27FC236}">
                <a16:creationId xmlns:a16="http://schemas.microsoft.com/office/drawing/2014/main" id="{BBAE24FC-95BA-4741-87E3-B0450A4B9106}"/>
              </a:ext>
            </a:extLst>
          </p:cNvPr>
          <p:cNvSpPr>
            <a:spLocks noGrp="1"/>
          </p:cNvSpPr>
          <p:nvPr>
            <p:ph type="ftr" sz="quarter" idx="16"/>
          </p:nvPr>
        </p:nvSpPr>
        <p:spPr/>
        <p:txBody>
          <a:bodyPr/>
          <a:lstStyle/>
          <a:p>
            <a:pPr>
              <a:defRPr/>
            </a:pPr>
            <a:r>
              <a:rPr lang="en-US" b="1" dirty="0"/>
              <a:t>www.councilforeconed.org </a:t>
            </a:r>
            <a:endParaRPr lang="en-US" b="1" dirty="0">
              <a:solidFill>
                <a:srgbClr val="1578BC"/>
              </a:solidFill>
            </a:endParaRPr>
          </a:p>
        </p:txBody>
      </p:sp>
      <p:sp>
        <p:nvSpPr>
          <p:cNvPr id="5" name="Slide Number Placeholder 4">
            <a:extLst>
              <a:ext uri="{FF2B5EF4-FFF2-40B4-BE49-F238E27FC236}">
                <a16:creationId xmlns:a16="http://schemas.microsoft.com/office/drawing/2014/main" id="{2046FA10-02C3-4CD3-8A99-C309559D12E2}"/>
              </a:ext>
            </a:extLst>
          </p:cNvPr>
          <p:cNvSpPr>
            <a:spLocks noGrp="1"/>
          </p:cNvSpPr>
          <p:nvPr>
            <p:ph type="sldNum" sz="quarter" idx="17"/>
          </p:nvPr>
        </p:nvSpPr>
        <p:spPr/>
        <p:txBody>
          <a:bodyPr/>
          <a:lstStyle/>
          <a:p>
            <a:fld id="{736A2A04-44CB-4FD5-A22C-EC7DA5CF840D}" type="slidenum">
              <a:rPr lang="en-US" smtClean="0"/>
              <a:pPr/>
              <a:t>8</a:t>
            </a:fld>
            <a:endParaRPr lang="en-US" dirty="0"/>
          </a:p>
        </p:txBody>
      </p:sp>
      <p:graphicFrame>
        <p:nvGraphicFramePr>
          <p:cNvPr id="8" name="Content Placeholder 7">
            <a:extLst>
              <a:ext uri="{FF2B5EF4-FFF2-40B4-BE49-F238E27FC236}">
                <a16:creationId xmlns:a16="http://schemas.microsoft.com/office/drawing/2014/main" id="{6A04143D-CDD8-4530-B9EC-37FB75C62D36}"/>
              </a:ext>
            </a:extLst>
          </p:cNvPr>
          <p:cNvGraphicFramePr>
            <a:graphicFrameLocks noGrp="1"/>
          </p:cNvGraphicFramePr>
          <p:nvPr>
            <p:ph idx="1"/>
            <p:extLst>
              <p:ext uri="{D42A27DB-BD31-4B8C-83A1-F6EECF244321}">
                <p14:modId xmlns:p14="http://schemas.microsoft.com/office/powerpoint/2010/main" val="4025935285"/>
              </p:ext>
            </p:extLst>
          </p:nvPr>
        </p:nvGraphicFramePr>
        <p:xfrm>
          <a:off x="76200" y="1288956"/>
          <a:ext cx="6019800" cy="2986160"/>
        </p:xfrm>
        <a:graphic>
          <a:graphicData uri="http://schemas.openxmlformats.org/drawingml/2006/table">
            <a:tbl>
              <a:tblPr/>
              <a:tblGrid>
                <a:gridCol w="3009900">
                  <a:extLst>
                    <a:ext uri="{9D8B030D-6E8A-4147-A177-3AD203B41FA5}">
                      <a16:colId xmlns:a16="http://schemas.microsoft.com/office/drawing/2014/main" val="1668353092"/>
                    </a:ext>
                  </a:extLst>
                </a:gridCol>
                <a:gridCol w="3009900">
                  <a:extLst>
                    <a:ext uri="{9D8B030D-6E8A-4147-A177-3AD203B41FA5}">
                      <a16:colId xmlns:a16="http://schemas.microsoft.com/office/drawing/2014/main" val="48054453"/>
                    </a:ext>
                  </a:extLst>
                </a:gridCol>
              </a:tblGrid>
              <a:tr h="247727">
                <a:tc gridSpan="2">
                  <a:txBody>
                    <a:bodyPr/>
                    <a:lstStyle/>
                    <a:p>
                      <a:pPr algn="ctr" fontAlgn="b"/>
                      <a:r>
                        <a:rPr lang="en-US" sz="1600">
                          <a:effectLst/>
                        </a:rPr>
                        <a:t>Quick Facts: Massage Therapists</a:t>
                      </a:r>
                    </a:p>
                  </a:txBody>
                  <a:tcPr marL="34235" marR="34235" marT="34235" marB="34235" anchor="b">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BEBDA"/>
                    </a:solidFill>
                  </a:tcPr>
                </a:tc>
                <a:tc hMerge="1">
                  <a:txBody>
                    <a:bodyPr/>
                    <a:lstStyle/>
                    <a:p>
                      <a:endParaRPr lang="en-US"/>
                    </a:p>
                  </a:txBody>
                  <a:tcPr/>
                </a:tc>
                <a:extLst>
                  <a:ext uri="{0D108BD9-81ED-4DB2-BD59-A6C34878D82A}">
                    <a16:rowId xmlns:a16="http://schemas.microsoft.com/office/drawing/2014/main" val="1724238256"/>
                  </a:ext>
                </a:extLst>
              </a:tr>
              <a:tr h="441142">
                <a:tc>
                  <a:txBody>
                    <a:bodyPr/>
                    <a:lstStyle/>
                    <a:p>
                      <a:pPr algn="l" fontAlgn="ctr"/>
                      <a:r>
                        <a:rPr lang="en-US" sz="1600" u="none" strike="noStrike" dirty="0">
                          <a:solidFill>
                            <a:srgbClr val="333333"/>
                          </a:solidFill>
                          <a:effectLst/>
                          <a:hlinkClick r:id="rId4"/>
                        </a:rPr>
                        <a:t>2018 Median Pay</a:t>
                      </a:r>
                      <a:endParaRPr lang="en-US" sz="1600" dirty="0">
                        <a:effectLst/>
                      </a:endParaRPr>
                    </a:p>
                  </a:txBody>
                  <a:tcPr marL="34235" marR="34235" marT="34235" marB="3423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EEEEE"/>
                    </a:solidFill>
                  </a:tcPr>
                </a:tc>
                <a:tc>
                  <a:txBody>
                    <a:bodyPr/>
                    <a:lstStyle/>
                    <a:p>
                      <a:r>
                        <a:rPr lang="en-US" sz="1600">
                          <a:effectLst/>
                        </a:rPr>
                        <a:t>$41,420 per year </a:t>
                      </a:r>
                      <a:br>
                        <a:rPr lang="en-US" sz="1600">
                          <a:effectLst/>
                        </a:rPr>
                      </a:br>
                      <a:r>
                        <a:rPr lang="en-US" sz="1600">
                          <a:effectLst/>
                        </a:rPr>
                        <a:t>$19.92 per hour</a:t>
                      </a:r>
                    </a:p>
                  </a:txBody>
                  <a:tcPr marL="34235" marR="34235" marT="34235" marB="3423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extLst>
                  <a:ext uri="{0D108BD9-81ED-4DB2-BD59-A6C34878D82A}">
                    <a16:rowId xmlns:a16="http://schemas.microsoft.com/office/drawing/2014/main" val="1357654406"/>
                  </a:ext>
                </a:extLst>
              </a:tr>
              <a:tr h="247727">
                <a:tc>
                  <a:txBody>
                    <a:bodyPr/>
                    <a:lstStyle/>
                    <a:p>
                      <a:pPr algn="l" fontAlgn="ctr"/>
                      <a:r>
                        <a:rPr lang="en-US" sz="1600" u="none" strike="noStrike">
                          <a:solidFill>
                            <a:srgbClr val="333333"/>
                          </a:solidFill>
                          <a:effectLst/>
                          <a:hlinkClick r:id="rId5"/>
                        </a:rPr>
                        <a:t>Typical Entry-Level Education</a:t>
                      </a:r>
                      <a:endParaRPr lang="en-US" sz="1600">
                        <a:effectLst/>
                      </a:endParaRPr>
                    </a:p>
                  </a:txBody>
                  <a:tcPr marL="34235" marR="34235" marT="34235" marB="3423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EEEEE"/>
                    </a:solidFill>
                  </a:tcPr>
                </a:tc>
                <a:tc>
                  <a:txBody>
                    <a:bodyPr/>
                    <a:lstStyle/>
                    <a:p>
                      <a:r>
                        <a:rPr lang="en-US" sz="1600">
                          <a:effectLst/>
                        </a:rPr>
                        <a:t>Postsecondary nondegree award</a:t>
                      </a:r>
                    </a:p>
                  </a:txBody>
                  <a:tcPr marL="34235" marR="34235" marT="34235" marB="3423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extLst>
                  <a:ext uri="{0D108BD9-81ED-4DB2-BD59-A6C34878D82A}">
                    <a16:rowId xmlns:a16="http://schemas.microsoft.com/office/drawing/2014/main" val="1320542493"/>
                  </a:ext>
                </a:extLst>
              </a:tr>
              <a:tr h="441142">
                <a:tc>
                  <a:txBody>
                    <a:bodyPr/>
                    <a:lstStyle/>
                    <a:p>
                      <a:pPr algn="l" fontAlgn="ctr"/>
                      <a:r>
                        <a:rPr lang="en-US" sz="1600" u="none" strike="noStrike" dirty="0">
                          <a:solidFill>
                            <a:srgbClr val="333333"/>
                          </a:solidFill>
                          <a:effectLst/>
                          <a:hlinkClick r:id="rId6"/>
                        </a:rPr>
                        <a:t>Work Experience in a Related Occupation</a:t>
                      </a:r>
                      <a:endParaRPr lang="en-US" sz="1600" dirty="0">
                        <a:effectLst/>
                      </a:endParaRPr>
                    </a:p>
                  </a:txBody>
                  <a:tcPr marL="34235" marR="34235" marT="34235" marB="3423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EEEEE"/>
                    </a:solidFill>
                  </a:tcPr>
                </a:tc>
                <a:tc>
                  <a:txBody>
                    <a:bodyPr/>
                    <a:lstStyle/>
                    <a:p>
                      <a:r>
                        <a:rPr lang="en-US" sz="1600">
                          <a:effectLst/>
                        </a:rPr>
                        <a:t>None</a:t>
                      </a:r>
                    </a:p>
                  </a:txBody>
                  <a:tcPr marL="34235" marR="34235" marT="34235" marB="3423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extLst>
                  <a:ext uri="{0D108BD9-81ED-4DB2-BD59-A6C34878D82A}">
                    <a16:rowId xmlns:a16="http://schemas.microsoft.com/office/drawing/2014/main" val="725600292"/>
                  </a:ext>
                </a:extLst>
              </a:tr>
              <a:tr h="247727">
                <a:tc>
                  <a:txBody>
                    <a:bodyPr/>
                    <a:lstStyle/>
                    <a:p>
                      <a:pPr algn="l" fontAlgn="ctr"/>
                      <a:r>
                        <a:rPr lang="en-US" sz="1600" u="none" strike="noStrike" dirty="0">
                          <a:solidFill>
                            <a:srgbClr val="333333"/>
                          </a:solidFill>
                          <a:effectLst/>
                          <a:hlinkClick r:id="rId7"/>
                        </a:rPr>
                        <a:t>On-the-job Training</a:t>
                      </a:r>
                      <a:endParaRPr lang="en-US" sz="1600" dirty="0">
                        <a:effectLst/>
                      </a:endParaRPr>
                    </a:p>
                  </a:txBody>
                  <a:tcPr marL="34235" marR="34235" marT="34235" marB="3423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EEEEE"/>
                    </a:solidFill>
                  </a:tcPr>
                </a:tc>
                <a:tc>
                  <a:txBody>
                    <a:bodyPr/>
                    <a:lstStyle/>
                    <a:p>
                      <a:r>
                        <a:rPr lang="en-US" sz="1600" dirty="0">
                          <a:effectLst/>
                        </a:rPr>
                        <a:t>None</a:t>
                      </a:r>
                    </a:p>
                  </a:txBody>
                  <a:tcPr marL="34235" marR="34235" marT="34235" marB="3423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extLst>
                  <a:ext uri="{0D108BD9-81ED-4DB2-BD59-A6C34878D82A}">
                    <a16:rowId xmlns:a16="http://schemas.microsoft.com/office/drawing/2014/main" val="3840926175"/>
                  </a:ext>
                </a:extLst>
              </a:tr>
              <a:tr h="247727">
                <a:tc>
                  <a:txBody>
                    <a:bodyPr/>
                    <a:lstStyle/>
                    <a:p>
                      <a:pPr algn="l" fontAlgn="ctr"/>
                      <a:r>
                        <a:rPr lang="en-US" sz="1600" u="none" strike="noStrike">
                          <a:solidFill>
                            <a:srgbClr val="333333"/>
                          </a:solidFill>
                          <a:effectLst/>
                          <a:hlinkClick r:id="rId8"/>
                        </a:rPr>
                        <a:t>Number of Jobs, 2016</a:t>
                      </a:r>
                      <a:endParaRPr lang="en-US" sz="1600">
                        <a:effectLst/>
                      </a:endParaRPr>
                    </a:p>
                  </a:txBody>
                  <a:tcPr marL="34235" marR="34235" marT="34235" marB="3423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EEEEE"/>
                    </a:solidFill>
                  </a:tcPr>
                </a:tc>
                <a:tc>
                  <a:txBody>
                    <a:bodyPr/>
                    <a:lstStyle/>
                    <a:p>
                      <a:r>
                        <a:rPr lang="en-US" sz="1600">
                          <a:effectLst/>
                        </a:rPr>
                        <a:t>160,300</a:t>
                      </a:r>
                    </a:p>
                  </a:txBody>
                  <a:tcPr marL="34235" marR="34235" marT="34235" marB="3423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extLst>
                  <a:ext uri="{0D108BD9-81ED-4DB2-BD59-A6C34878D82A}">
                    <a16:rowId xmlns:a16="http://schemas.microsoft.com/office/drawing/2014/main" val="3412368565"/>
                  </a:ext>
                </a:extLst>
              </a:tr>
              <a:tr h="247727">
                <a:tc>
                  <a:txBody>
                    <a:bodyPr/>
                    <a:lstStyle/>
                    <a:p>
                      <a:pPr algn="l" fontAlgn="ctr"/>
                      <a:r>
                        <a:rPr lang="en-US" sz="1600" u="none" strike="noStrike">
                          <a:solidFill>
                            <a:srgbClr val="333333"/>
                          </a:solidFill>
                          <a:effectLst/>
                          <a:hlinkClick r:id="rId9"/>
                        </a:rPr>
                        <a:t>Job Outlook, 2016-26</a:t>
                      </a:r>
                      <a:endParaRPr lang="en-US" sz="1600">
                        <a:effectLst/>
                      </a:endParaRPr>
                    </a:p>
                  </a:txBody>
                  <a:tcPr marL="34235" marR="34235" marT="34235" marB="3423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EEEEE"/>
                    </a:solidFill>
                  </a:tcPr>
                </a:tc>
                <a:tc>
                  <a:txBody>
                    <a:bodyPr/>
                    <a:lstStyle/>
                    <a:p>
                      <a:r>
                        <a:rPr lang="en-US" sz="1600">
                          <a:effectLst/>
                        </a:rPr>
                        <a:t>26% (Much faster than average)</a:t>
                      </a:r>
                    </a:p>
                  </a:txBody>
                  <a:tcPr marL="34235" marR="34235" marT="34235" marB="3423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extLst>
                  <a:ext uri="{0D108BD9-81ED-4DB2-BD59-A6C34878D82A}">
                    <a16:rowId xmlns:a16="http://schemas.microsoft.com/office/drawing/2014/main" val="1143621660"/>
                  </a:ext>
                </a:extLst>
              </a:tr>
              <a:tr h="247727">
                <a:tc>
                  <a:txBody>
                    <a:bodyPr/>
                    <a:lstStyle/>
                    <a:p>
                      <a:pPr algn="l" fontAlgn="ctr"/>
                      <a:r>
                        <a:rPr lang="en-US" sz="1600" u="none" strike="noStrike" dirty="0">
                          <a:solidFill>
                            <a:srgbClr val="333333"/>
                          </a:solidFill>
                          <a:effectLst/>
                          <a:hlinkClick r:id="rId10"/>
                        </a:rPr>
                        <a:t>Employment Change, 2016-26</a:t>
                      </a:r>
                      <a:endParaRPr lang="en-US" sz="1600" dirty="0">
                        <a:effectLst/>
                      </a:endParaRPr>
                    </a:p>
                  </a:txBody>
                  <a:tcPr marL="34235" marR="34235" marT="34235" marB="3423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EEEEE"/>
                    </a:solidFill>
                  </a:tcPr>
                </a:tc>
                <a:tc>
                  <a:txBody>
                    <a:bodyPr/>
                    <a:lstStyle/>
                    <a:p>
                      <a:r>
                        <a:rPr lang="en-US" sz="1600" dirty="0">
                          <a:effectLst/>
                        </a:rPr>
                        <a:t>42,100</a:t>
                      </a:r>
                    </a:p>
                  </a:txBody>
                  <a:tcPr marL="34235" marR="34235" marT="34235" marB="3423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extLst>
                  <a:ext uri="{0D108BD9-81ED-4DB2-BD59-A6C34878D82A}">
                    <a16:rowId xmlns:a16="http://schemas.microsoft.com/office/drawing/2014/main" val="3667650353"/>
                  </a:ext>
                </a:extLst>
              </a:tr>
            </a:tbl>
          </a:graphicData>
        </a:graphic>
      </p:graphicFrame>
      <p:sp>
        <p:nvSpPr>
          <p:cNvPr id="12" name="TextBox 11">
            <a:extLst>
              <a:ext uri="{FF2B5EF4-FFF2-40B4-BE49-F238E27FC236}">
                <a16:creationId xmlns:a16="http://schemas.microsoft.com/office/drawing/2014/main" id="{A6916136-3CDC-4EB0-9843-433C8CB4F937}"/>
              </a:ext>
            </a:extLst>
          </p:cNvPr>
          <p:cNvSpPr txBox="1"/>
          <p:nvPr/>
        </p:nvSpPr>
        <p:spPr>
          <a:xfrm>
            <a:off x="0" y="4427516"/>
            <a:ext cx="8973501" cy="1846659"/>
          </a:xfrm>
          <a:prstGeom prst="rect">
            <a:avLst/>
          </a:prstGeom>
          <a:noFill/>
        </p:spPr>
        <p:txBody>
          <a:bodyPr wrap="square" rtlCol="0">
            <a:spAutoFit/>
          </a:bodyPr>
          <a:lstStyle/>
          <a:p>
            <a:r>
              <a:rPr lang="en-US" sz="1600" dirty="0">
                <a:solidFill>
                  <a:schemeClr val="accent1">
                    <a:lumMod val="50000"/>
                  </a:schemeClr>
                </a:solidFill>
                <a:latin typeface="+mn-lt"/>
                <a:ea typeface="+mn-ea"/>
              </a:rPr>
              <a:t>Licenses, Certifications, and Registrations</a:t>
            </a:r>
          </a:p>
          <a:p>
            <a:r>
              <a:rPr lang="en-US" sz="900" dirty="0"/>
              <a:t>In 2016, 45 states and the District of Columbia regulated massage therapy. Although not all states license massage therapy, they may have regulations at the local level.</a:t>
            </a:r>
          </a:p>
          <a:p>
            <a:r>
              <a:rPr lang="en-US" sz="900" dirty="0"/>
              <a:t>The exam may be a state-specific exam or the Massage and Bodywork Licensing Examination (</a:t>
            </a:r>
            <a:r>
              <a:rPr lang="en-US" sz="900" dirty="0" err="1"/>
              <a:t>MBLEx</a:t>
            </a:r>
            <a:r>
              <a:rPr lang="en-US" sz="900" dirty="0"/>
              <a:t>) licensure exam, offered by the </a:t>
            </a:r>
            <a:r>
              <a:rPr lang="en-US" sz="900" u="sng" dirty="0">
                <a:hlinkClick r:id="rId11"/>
              </a:rPr>
              <a:t>Federation of State</a:t>
            </a:r>
          </a:p>
          <a:p>
            <a:r>
              <a:rPr lang="en-US" sz="1000" u="sng" dirty="0">
                <a:hlinkClick r:id="rId11"/>
              </a:rPr>
              <a:t>NYS </a:t>
            </a:r>
            <a:r>
              <a:rPr lang="en-US" sz="1000" dirty="0"/>
              <a:t>Education: have received an education, including high school graduation and graduation from a school or institute of massage therapy with a program registered by the department, or its substantial equivalent in both subject matter and extent of training, provided that the program in such school or institute shall consist of classroom instruction of a total of not less than five hundred hours in subjects satisfactory to the department;</a:t>
            </a:r>
          </a:p>
          <a:p>
            <a:r>
              <a:rPr lang="en-US" sz="1000" u="sng" dirty="0">
                <a:hlinkClick r:id="rId11"/>
              </a:rPr>
              <a:t> Massage Therapy Boards</a:t>
            </a:r>
            <a:r>
              <a:rPr lang="en-US" sz="1000" dirty="0"/>
              <a:t>.</a:t>
            </a:r>
          </a:p>
          <a:p>
            <a:r>
              <a:rPr lang="en-US" sz="1000" dirty="0"/>
              <a:t>Massage therapists also may need to pass a background check, have liability insurance, and be certified in cardiopulmonary resuscitation (CPR). Many states require massage therapists to complete </a:t>
            </a:r>
            <a:r>
              <a:rPr lang="en-US" sz="1000" dirty="0">
                <a:solidFill>
                  <a:srgbClr val="C00000"/>
                </a:solidFill>
              </a:rPr>
              <a:t>continuing education credits and to renew their license periodically</a:t>
            </a:r>
            <a:r>
              <a:rPr lang="en-US" sz="1000" dirty="0"/>
              <a:t>. Those wishing to practice massage therapy should look into legal requirements for the state and locality in which they intend to practice. (</a:t>
            </a:r>
            <a:r>
              <a:rPr lang="en-US" sz="1000" dirty="0">
                <a:hlinkClick r:id="rId12"/>
              </a:rPr>
              <a:t>http://www.op.nysed.gov/prof/mt/article155.htm</a:t>
            </a:r>
            <a:r>
              <a:rPr lang="en-US" sz="1000" dirty="0"/>
              <a:t>)</a:t>
            </a:r>
          </a:p>
          <a:p>
            <a:endParaRPr lang="en-US" sz="1000" dirty="0"/>
          </a:p>
        </p:txBody>
      </p:sp>
      <p:sp>
        <p:nvSpPr>
          <p:cNvPr id="14" name="TextBox 13">
            <a:extLst>
              <a:ext uri="{FF2B5EF4-FFF2-40B4-BE49-F238E27FC236}">
                <a16:creationId xmlns:a16="http://schemas.microsoft.com/office/drawing/2014/main" id="{977C2428-8597-4349-A218-E441A1F84847}"/>
              </a:ext>
            </a:extLst>
          </p:cNvPr>
          <p:cNvSpPr txBox="1"/>
          <p:nvPr/>
        </p:nvSpPr>
        <p:spPr>
          <a:xfrm>
            <a:off x="6172200" y="1288956"/>
            <a:ext cx="381000" cy="461665"/>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16446375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sz="2400" dirty="0"/>
          </a:p>
          <a:p>
            <a:endParaRPr lang="en-US" dirty="0"/>
          </a:p>
        </p:txBody>
      </p:sp>
      <p:sp>
        <p:nvSpPr>
          <p:cNvPr id="3" name="Title 2"/>
          <p:cNvSpPr>
            <a:spLocks noGrp="1"/>
          </p:cNvSpPr>
          <p:nvPr>
            <p:ph type="title"/>
          </p:nvPr>
        </p:nvSpPr>
        <p:spPr/>
        <p:txBody>
          <a:bodyPr/>
          <a:lstStyle/>
          <a:p>
            <a:r>
              <a:rPr lang="en-US" sz="2400" dirty="0"/>
              <a:t>Where do I fit?</a:t>
            </a:r>
          </a:p>
        </p:txBody>
      </p:sp>
      <p:sp>
        <p:nvSpPr>
          <p:cNvPr id="6" name="Text Placeholder 5"/>
          <p:cNvSpPr>
            <a:spLocks noGrp="1"/>
          </p:cNvSpPr>
          <p:nvPr>
            <p:ph type="body" idx="14"/>
          </p:nvPr>
        </p:nvSpPr>
        <p:spPr/>
        <p:txBody>
          <a:bodyPr/>
          <a:lstStyle/>
          <a:p>
            <a:r>
              <a:rPr lang="en-US" dirty="0"/>
              <a:t>Career Clusters</a:t>
            </a:r>
          </a:p>
        </p:txBody>
      </p:sp>
      <p:sp>
        <p:nvSpPr>
          <p:cNvPr id="5" name="Slide Number Placeholder 4"/>
          <p:cNvSpPr>
            <a:spLocks noGrp="1"/>
          </p:cNvSpPr>
          <p:nvPr>
            <p:ph type="sldNum" sz="quarter" idx="17"/>
          </p:nvPr>
        </p:nvSpPr>
        <p:spPr/>
        <p:txBody>
          <a:bodyPr/>
          <a:lstStyle/>
          <a:p>
            <a:fld id="{736A2A04-44CB-4FD5-A22C-EC7DA5CF840D}" type="slidenum">
              <a:rPr lang="en-US" smtClean="0"/>
              <a:pPr/>
              <a:t>9</a:t>
            </a:fld>
            <a:endParaRPr lang="en-US" dirty="0"/>
          </a:p>
        </p:txBody>
      </p:sp>
      <p:sp>
        <p:nvSpPr>
          <p:cNvPr id="4" name="Footer Placeholder 3"/>
          <p:cNvSpPr>
            <a:spLocks noGrp="1"/>
          </p:cNvSpPr>
          <p:nvPr>
            <p:ph type="ftr" sz="quarter" idx="18"/>
          </p:nvPr>
        </p:nvSpPr>
        <p:spPr/>
        <p:txBody>
          <a:bodyPr/>
          <a:lstStyle/>
          <a:p>
            <a:pPr>
              <a:defRPr/>
            </a:pPr>
            <a:r>
              <a:rPr lang="en-US" b="1"/>
              <a:t>www.councilforeconed.org </a:t>
            </a:r>
            <a:endParaRPr lang="en-US" b="1" dirty="0">
              <a:solidFill>
                <a:srgbClr val="1578BC"/>
              </a:solidFill>
            </a:endParaRPr>
          </a:p>
        </p:txBody>
      </p:sp>
      <p:pic>
        <p:nvPicPr>
          <p:cNvPr id="8" name="Picture 7">
            <a:extLst>
              <a:ext uri="{FF2B5EF4-FFF2-40B4-BE49-F238E27FC236}">
                <a16:creationId xmlns:a16="http://schemas.microsoft.com/office/drawing/2014/main" id="{7D0A2F5B-7DC2-4A9E-9BE0-65A56EA56C2D}"/>
              </a:ext>
            </a:extLst>
          </p:cNvPr>
          <p:cNvPicPr>
            <a:picLocks noChangeAspect="1"/>
          </p:cNvPicPr>
          <p:nvPr/>
        </p:nvPicPr>
        <p:blipFill>
          <a:blip r:embed="rId2"/>
          <a:stretch>
            <a:fillRect/>
          </a:stretch>
        </p:blipFill>
        <p:spPr>
          <a:xfrm>
            <a:off x="1524000" y="1750367"/>
            <a:ext cx="5981700" cy="4191000"/>
          </a:xfrm>
          <a:prstGeom prst="rect">
            <a:avLst/>
          </a:prstGeom>
        </p:spPr>
      </p:pic>
      <p:sp>
        <p:nvSpPr>
          <p:cNvPr id="10" name="Rectangle 9">
            <a:extLst>
              <a:ext uri="{FF2B5EF4-FFF2-40B4-BE49-F238E27FC236}">
                <a16:creationId xmlns:a16="http://schemas.microsoft.com/office/drawing/2014/main" id="{AC0ED68E-B052-41B0-BADE-0789F64CBB8B}"/>
              </a:ext>
            </a:extLst>
          </p:cNvPr>
          <p:cNvSpPr/>
          <p:nvPr/>
        </p:nvSpPr>
        <p:spPr>
          <a:xfrm>
            <a:off x="4603955" y="6553200"/>
            <a:ext cx="4572000" cy="246221"/>
          </a:xfrm>
          <a:prstGeom prst="rect">
            <a:avLst/>
          </a:prstGeom>
        </p:spPr>
        <p:txBody>
          <a:bodyPr>
            <a:spAutoFit/>
          </a:bodyPr>
          <a:lstStyle/>
          <a:p>
            <a:r>
              <a:rPr lang="en-US" sz="500" dirty="0">
                <a:hlinkClick r:id="rId3"/>
              </a:rPr>
              <a:t>https://www.google.com/search?q=career+clusters&amp;rlz=1C1CHFX_enUS757US765&amp;source=lnms&amp;tbm=isch&amp;sa=X&amp;ved=0ahUKEwjJmKHX8LDjAhWOG80KHX5jDZ8Q_AUIECgB&amp;biw=1904&amp;bih=903#imgdii=qVnOH7LQeVitzM:&amp;imgrc=_syNMascZum_CM:</a:t>
            </a:r>
            <a:endParaRPr lang="en-US" sz="500" dirty="0"/>
          </a:p>
        </p:txBody>
      </p:sp>
    </p:spTree>
    <p:extLst>
      <p:ext uri="{BB962C8B-B14F-4D97-AF65-F5344CB8AC3E}">
        <p14:creationId xmlns:p14="http://schemas.microsoft.com/office/powerpoint/2010/main" val="2933738039"/>
      </p:ext>
    </p:extLst>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e475455f-c69b-4ff8-acf7-75612f4dc189">
      <UserInfo>
        <DisplayName/>
        <AccountId xsi:nil="true"/>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DFC4E6640BF8E4684BB0AD888238BAB" ma:contentTypeVersion="12" ma:contentTypeDescription="Create a new document." ma:contentTypeScope="" ma:versionID="ad2fc0d4fa62e1968d7a1186eb6b8bba">
  <xsd:schema xmlns:xsd="http://www.w3.org/2001/XMLSchema" xmlns:xs="http://www.w3.org/2001/XMLSchema" xmlns:p="http://schemas.microsoft.com/office/2006/metadata/properties" xmlns:ns2="aa0c1190-56bd-4797-9cf7-4990489609e0" xmlns:ns3="e475455f-c69b-4ff8-acf7-75612f4dc189" targetNamespace="http://schemas.microsoft.com/office/2006/metadata/properties" ma:root="true" ma:fieldsID="55f388ed21565ea9d77dc5deb097c60f" ns2:_="" ns3:_="">
    <xsd:import namespace="aa0c1190-56bd-4797-9cf7-4990489609e0"/>
    <xsd:import namespace="e475455f-c69b-4ff8-acf7-75612f4dc18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EventHashCode" minOccurs="0"/>
                <xsd:element ref="ns2:MediaServiceGenerationTime" minOccurs="0"/>
                <xsd:element ref="ns2:MediaServiceLocatio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0c1190-56bd-4797-9cf7-4990489609e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475455f-c69b-4ff8-acf7-75612f4dc18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4A96DE8-B18F-4B6A-93E2-2A40DA566421}">
  <ds:schemaRefs>
    <ds:schemaRef ds:uri="http://schemas.microsoft.com/sharepoint/v3/contenttype/forms"/>
  </ds:schemaRefs>
</ds:datastoreItem>
</file>

<file path=customXml/itemProps2.xml><?xml version="1.0" encoding="utf-8"?>
<ds:datastoreItem xmlns:ds="http://schemas.openxmlformats.org/officeDocument/2006/customXml" ds:itemID="{34297DD3-A2EA-4D53-B11C-2136071F829E}">
  <ds:schemaRefs>
    <ds:schemaRef ds:uri="http://schemas.openxmlformats.org/package/2006/metadata/core-properties"/>
    <ds:schemaRef ds:uri="http://purl.org/dc/terms/"/>
    <ds:schemaRef ds:uri="http://purl.org/dc/dcmitype/"/>
    <ds:schemaRef ds:uri="6f5f0874-9380-45e6-a4b7-6b39252ece02"/>
    <ds:schemaRef ds:uri="http://schemas.microsoft.com/office/2006/documentManagement/types"/>
    <ds:schemaRef ds:uri="http://schemas.microsoft.com/office/2006/metadata/properties"/>
    <ds:schemaRef ds:uri="http://purl.org/dc/elements/1.1/"/>
    <ds:schemaRef ds:uri="http://schemas.microsoft.com/office/infopath/2007/PartnerControls"/>
    <ds:schemaRef ds:uri="f585725c-6fad-472e-a48b-c8f76591c91b"/>
    <ds:schemaRef ds:uri="http://www.w3.org/XML/1998/namespace"/>
  </ds:schemaRefs>
</ds:datastoreItem>
</file>

<file path=customXml/itemProps3.xml><?xml version="1.0" encoding="utf-8"?>
<ds:datastoreItem xmlns:ds="http://schemas.openxmlformats.org/officeDocument/2006/customXml" ds:itemID="{14A0A63F-4CDE-44A6-AF02-469AA9E07CB7}"/>
</file>

<file path=docProps/app.xml><?xml version="1.0" encoding="utf-8"?>
<Properties xmlns="http://schemas.openxmlformats.org/officeDocument/2006/extended-properties" xmlns:vt="http://schemas.openxmlformats.org/officeDocument/2006/docPropsVTypes">
  <Template/>
  <TotalTime>115415</TotalTime>
  <Words>1810</Words>
  <Application>Microsoft Office PowerPoint</Application>
  <PresentationFormat>On-screen Show (4:3)</PresentationFormat>
  <Paragraphs>305</Paragraphs>
  <Slides>29</Slides>
  <Notes>1</Notes>
  <HiddenSlides>0</HiddenSlides>
  <MMClips>3</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29</vt:i4>
      </vt:variant>
    </vt:vector>
  </HeadingPairs>
  <TitlesOfParts>
    <vt:vector size="42" baseType="lpstr">
      <vt:lpstr>Batang</vt:lpstr>
      <vt:lpstr>Arial</vt:lpstr>
      <vt:lpstr>BankGothic Md BT</vt:lpstr>
      <vt:lpstr>Calibri</vt:lpstr>
      <vt:lpstr>Calibri Light</vt:lpstr>
      <vt:lpstr>Chivo</vt:lpstr>
      <vt:lpstr>Gadugi</vt:lpstr>
      <vt:lpstr>Gill Sans</vt:lpstr>
      <vt:lpstr>inherit</vt:lpstr>
      <vt:lpstr>museoFive</vt:lpstr>
      <vt:lpstr>museoSeven</vt:lpstr>
      <vt:lpstr>Blank Presentation</vt:lpstr>
      <vt:lpstr>Custom Design</vt:lpstr>
      <vt:lpstr>Lifelong Learning: How much education do you need?</vt:lpstr>
      <vt:lpstr>Zaileen Washington - Bio</vt:lpstr>
      <vt:lpstr>Agenda </vt:lpstr>
      <vt:lpstr>Goals (Learning Objectives) for this webinar</vt:lpstr>
      <vt:lpstr>Define: Professional Development </vt:lpstr>
      <vt:lpstr>Career Outlook </vt:lpstr>
      <vt:lpstr>Degree/License – PD requirements </vt:lpstr>
      <vt:lpstr>Degree/License – PD requirements</vt:lpstr>
      <vt:lpstr>Where do I fit?</vt:lpstr>
      <vt:lpstr>Training programs and the ‘Gap Year’,  </vt:lpstr>
      <vt:lpstr>Benefits of AmeriCorps</vt:lpstr>
      <vt:lpstr>Types of Lifelong Learners </vt:lpstr>
      <vt:lpstr>Types of Lifelong Learners </vt:lpstr>
      <vt:lpstr>Types of Lifelong Learners </vt:lpstr>
      <vt:lpstr>Types of Lifelong Learners </vt:lpstr>
      <vt:lpstr>How valuable is education?</vt:lpstr>
      <vt:lpstr>Jot your questions down</vt:lpstr>
      <vt:lpstr>Show you the money</vt:lpstr>
      <vt:lpstr>The cost of a formal education</vt:lpstr>
      <vt:lpstr>Who’s paying?</vt:lpstr>
      <vt:lpstr>The Gig Economy</vt:lpstr>
      <vt:lpstr>Gigging ain’t easy</vt:lpstr>
      <vt:lpstr>Invest in Yourself</vt:lpstr>
      <vt:lpstr>Summary of Key Ideas</vt:lpstr>
      <vt:lpstr>Next Steps</vt:lpstr>
      <vt:lpstr>Have fun along the way</vt:lpstr>
      <vt:lpstr>Have fun along the way</vt:lpstr>
      <vt:lpstr>Resources</vt:lpstr>
      <vt:lpstr>Thank you!</vt:lpstr>
    </vt:vector>
  </TitlesOfParts>
  <Company>Office 2004 Test Drive User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the Presentation</dc:title>
  <dc:creator>Office 2004 Test Drive User</dc:creator>
  <cp:lastModifiedBy>Jarvon Carson</cp:lastModifiedBy>
  <cp:revision>2931</cp:revision>
  <cp:lastPrinted>2015-12-16T17:04:17Z</cp:lastPrinted>
  <dcterms:created xsi:type="dcterms:W3CDTF">2012-10-20T14:14:15Z</dcterms:created>
  <dcterms:modified xsi:type="dcterms:W3CDTF">2019-07-19T12:58:40Z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0x0101006DFC4E6640BF8E4684BB0AD888238BAB</vt:lpwstr>
  </property>
  <property fmtid="{D5CDD505-2E9C-101B-9397-08002B2CF9AE}" pid="3" name="Order">
    <vt:r8>200</vt:r8>
  </property>
  <property fmtid="{D5CDD505-2E9C-101B-9397-08002B2CF9AE}" pid="4" name="_CopySource">
    <vt:lpwstr>https://council4econed.sharepoint.com/CMT/Board Meeting Feb 8, 2013 v2 njm.pptx</vt:lpwstr>
  </property>
  <property fmtid="{D5CDD505-2E9C-101B-9397-08002B2CF9AE}" pid="5" name="xd_ProgID">
    <vt:lpwstr/>
  </property>
  <property fmtid="{D5CDD505-2E9C-101B-9397-08002B2CF9AE}" pid="6" name="TemplateUrl">
    <vt:lpwstr/>
  </property>
</Properties>
</file>