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954838" cy="9309100"/>
  <p:embeddedFontLst>
    <p:embeddedFont>
      <p:font typeface="Calibri" panose="020F0502020204030204" pitchFamily="34" charset="0"/>
      <p:regular r:id="rId34"/>
      <p:bold r:id="rId35"/>
      <p:italic r:id="rId36"/>
      <p:boldItalic r:id="rId37"/>
    </p:embeddedFon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nyBuzLSmw2SMtrUQGAbLb4wM9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624"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13763" cy="465455"/>
          </a:xfrm>
          <a:prstGeom prst="rect">
            <a:avLst/>
          </a:prstGeom>
          <a:noFill/>
          <a:ln>
            <a:noFill/>
          </a:ln>
        </p:spPr>
        <p:txBody>
          <a:bodyPr spcFirstLastPara="1" wrap="square" lIns="91650" tIns="45825" rIns="91650" bIns="4582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41078" y="0"/>
            <a:ext cx="3013763" cy="465455"/>
          </a:xfrm>
          <a:prstGeom prst="rect">
            <a:avLst/>
          </a:prstGeom>
          <a:noFill/>
          <a:ln>
            <a:noFill/>
          </a:ln>
        </p:spPr>
        <p:txBody>
          <a:bodyPr spcFirstLastPara="1" wrap="square" lIns="91650" tIns="45825" rIns="91650" bIns="4582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3645"/>
            <a:ext cx="3013763" cy="465455"/>
          </a:xfrm>
          <a:prstGeom prst="rect">
            <a:avLst/>
          </a:prstGeom>
          <a:noFill/>
          <a:ln>
            <a:noFill/>
          </a:ln>
        </p:spPr>
        <p:txBody>
          <a:bodyPr spcFirstLastPara="1" wrap="square" lIns="91650" tIns="45825" rIns="91650" bIns="4582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41078" y="8843645"/>
            <a:ext cx="3013763" cy="465455"/>
          </a:xfrm>
          <a:prstGeom prst="rect">
            <a:avLst/>
          </a:prstGeom>
          <a:noFill/>
          <a:ln>
            <a:noFill/>
          </a:ln>
        </p:spPr>
        <p:txBody>
          <a:bodyPr spcFirstLastPara="1" wrap="square" lIns="91650" tIns="45825" rIns="91650" bIns="458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74" name="Google Shape;74;p1: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d977f09a8_0_15: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47" name="Google Shape;147;g5d977f09a8_0_15: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d98b8fca1_0_1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56" name="Google Shape;156;g5d98b8fca1_0_1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d98b8fca1_0_2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65" name="Google Shape;165;g5d98b8fca1_0_2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d98b8fa7d_0_2: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74" name="Google Shape;174;g5d98b8fa7d_0_2: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d98b8fca1_0_37: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82" name="Google Shape;182;g5d98b8fca1_0_37: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d995dcad7_0_23: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1" name="Google Shape;191;g5d995dcad7_0_23: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d98b8fca1_0_145: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9" name="Google Shape;199;g5d98b8fca1_0_145: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d98b8fca1_0_51: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08" name="Google Shape;208;g5d98b8fca1_0_5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98b8fca1_0_6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17" name="Google Shape;217;g5d98b8fca1_0_6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d98b8fca1_0_7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26" name="Google Shape;226;g5d98b8fca1_0_7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81" name="Google Shape;81;p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d98b8fca1_0_8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35" name="Google Shape;235;g5d98b8fca1_0_8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d98b8fca1_0_88: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43" name="Google Shape;243;g5d98b8fca1_0_88: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d995dcd5f_0_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51" name="Google Shape;251;g5d995dcd5f_0_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d98b8fca1_0_153: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61" name="Google Shape;261;g5d98b8fca1_0_153: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d98b8fca1_0_95: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70" name="Google Shape;270;g5d98b8fca1_0_95: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d98b8fca1_0_105: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78" name="Google Shape;278;g5d98b8fca1_0_105: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d98b8fca1_0_113: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86" name="Google Shape;286;g5d98b8fca1_0_113: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d98b8fca1_0_122: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95" name="Google Shape;295;g5d98b8fca1_0_122: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d98b8fca1_0_44: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303" name="Google Shape;303;g5d98b8fca1_0_44: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d995dcad7_0_4: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311" name="Google Shape;311;g5d995dcad7_0_4: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89" name="Google Shape;89;p3: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319" name="Google Shape;319;p1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327" name="Google Shape;327;p13: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98b8fca1_0_3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97" name="Google Shape;97;g5d98b8fca1_0_3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d977f09a8_0_8: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05" name="Google Shape;105;g5d977f09a8_0_8: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13" name="Google Shape;113;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d98b8fca1_0_137: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21" name="Google Shape;121;g5d98b8fca1_0_137: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d995dcad7_0_11: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30" name="Google Shape;130;g5d995dcad7_0_1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98b8fca1_0_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38" name="Google Shape;138;g5d98b8fca1_0_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cxnSp>
        <p:nvCxnSpPr>
          <p:cNvPr id="14" name="Google Shape;14;p15"/>
          <p:cNvCxnSpPr/>
          <p:nvPr/>
        </p:nvCxnSpPr>
        <p:spPr>
          <a:xfrm>
            <a:off x="990600" y="2286000"/>
            <a:ext cx="7162800" cy="0"/>
          </a:xfrm>
          <a:prstGeom prst="straightConnector1">
            <a:avLst/>
          </a:prstGeom>
          <a:noFill/>
          <a:ln w="15875" cap="flat" cmpd="sng">
            <a:solidFill>
              <a:srgbClr val="C0C0C0"/>
            </a:solidFill>
            <a:prstDash val="solid"/>
            <a:round/>
            <a:headEnd type="none" w="med" len="med"/>
            <a:tailEnd type="none" w="med" len="med"/>
          </a:ln>
        </p:spPr>
      </p:cxnSp>
      <p:cxnSp>
        <p:nvCxnSpPr>
          <p:cNvPr id="15" name="Google Shape;15;p15"/>
          <p:cNvCxnSpPr/>
          <p:nvPr/>
        </p:nvCxnSpPr>
        <p:spPr>
          <a:xfrm>
            <a:off x="990600" y="3657600"/>
            <a:ext cx="7162800" cy="0"/>
          </a:xfrm>
          <a:prstGeom prst="straightConnector1">
            <a:avLst/>
          </a:prstGeom>
          <a:noFill/>
          <a:ln w="15875" cap="flat" cmpd="sng">
            <a:solidFill>
              <a:srgbClr val="C0C0C0"/>
            </a:solidFill>
            <a:prstDash val="solid"/>
            <a:round/>
            <a:headEnd type="none" w="med" len="med"/>
            <a:tailEnd type="none" w="med" len="med"/>
          </a:ln>
        </p:spPr>
      </p:cxnSp>
      <p:sp>
        <p:nvSpPr>
          <p:cNvPr id="16" name="Google Shape;16;p15"/>
          <p:cNvSpPr txBox="1">
            <a:spLocks noGrp="1"/>
          </p:cNvSpPr>
          <p:nvPr>
            <p:ph type="ctrTitle"/>
          </p:nvPr>
        </p:nvSpPr>
        <p:spPr>
          <a:xfrm>
            <a:off x="1028699" y="2548219"/>
            <a:ext cx="7086600" cy="84137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1"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Google Shape;17;p15"/>
          <p:cNvSpPr/>
          <p:nvPr/>
        </p:nvSpPr>
        <p:spPr>
          <a:xfrm>
            <a:off x="1028699" y="3930196"/>
            <a:ext cx="70866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Date</a:t>
            </a:r>
            <a:endParaRPr/>
          </a:p>
          <a:p>
            <a:pPr marL="0" marR="0" lvl="0" indent="0" algn="ctr" rtl="0">
              <a:spcBef>
                <a:spcPts val="0"/>
              </a:spcBef>
              <a:spcAft>
                <a:spcPts val="0"/>
              </a:spcAft>
              <a:buNone/>
            </a:pPr>
            <a:endParaRPr sz="32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Presenter:</a:t>
            </a:r>
            <a:endParaRPr sz="3200" b="1" i="0" u="none" strike="noStrike" cap="none">
              <a:solidFill>
                <a:schemeClr val="dk1"/>
              </a:solidFill>
              <a:latin typeface="Arial"/>
              <a:ea typeface="Arial"/>
              <a:cs typeface="Arial"/>
              <a:sym typeface="Arial"/>
            </a:endParaRPr>
          </a:p>
        </p:txBody>
      </p:sp>
      <p:pic>
        <p:nvPicPr>
          <p:cNvPr id="18" name="Google Shape;18;p15"/>
          <p:cNvPicPr preferRelativeResize="0"/>
          <p:nvPr/>
        </p:nvPicPr>
        <p:blipFill rotWithShape="1">
          <a:blip r:embed="rId2">
            <a:alphaModFix/>
          </a:blip>
          <a:srcRect/>
          <a:stretch/>
        </p:blipFill>
        <p:spPr>
          <a:xfrm>
            <a:off x="2971800" y="938553"/>
            <a:ext cx="3124200" cy="11709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pics">
  <p:cSld name="Topics">
    <p:spTree>
      <p:nvGrpSpPr>
        <p:cNvPr id="1" name="Shape 19"/>
        <p:cNvGrpSpPr/>
        <p:nvPr/>
      </p:nvGrpSpPr>
      <p:grpSpPr>
        <a:xfrm>
          <a:off x="0" y="0"/>
          <a:ext cx="0" cy="0"/>
          <a:chOff x="0" y="0"/>
          <a:chExt cx="0" cy="0"/>
        </a:xfrm>
      </p:grpSpPr>
      <p:cxnSp>
        <p:nvCxnSpPr>
          <p:cNvPr id="20" name="Google Shape;20;p16"/>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21" name="Google Shape;21;p16"/>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rgbClr val="6EA92C"/>
              </a:buClr>
              <a:buSzPts val="1800"/>
              <a:buFont typeface="Arial"/>
              <a:buChar char="•"/>
              <a:defRPr sz="1800" b="0" i="0" u="none" strike="noStrike" cap="none">
                <a:solidFill>
                  <a:srgbClr val="6EA92C"/>
                </a:solidFill>
                <a:latin typeface="Gill Sans"/>
                <a:ea typeface="Gill Sans"/>
                <a:cs typeface="Gill Sans"/>
                <a:sym typeface="Gill Sans"/>
              </a:defRPr>
            </a:lvl1pPr>
            <a:lvl2pPr marL="914400" marR="0" lvl="1" indent="-342900" algn="l" rtl="0">
              <a:spcBef>
                <a:spcPts val="360"/>
              </a:spcBef>
              <a:spcAft>
                <a:spcPts val="0"/>
              </a:spcAft>
              <a:buClr>
                <a:srgbClr val="004A80"/>
              </a:buClr>
              <a:buSzPts val="1800"/>
              <a:buFont typeface="Arial"/>
              <a:buChar char="»"/>
              <a:defRPr sz="1800" b="0" i="0" u="none" strike="noStrike" cap="none">
                <a:solidFill>
                  <a:srgbClr val="004A80"/>
                </a:solidFill>
                <a:latin typeface="Gill Sans"/>
                <a:ea typeface="Gill Sans"/>
                <a:cs typeface="Gill Sans"/>
                <a:sym typeface="Gill Sans"/>
              </a:defRPr>
            </a:lvl2pPr>
            <a:lvl3pPr marL="1371600" marR="0" lvl="2" indent="-381000" algn="l" rtl="0">
              <a:spcBef>
                <a:spcPts val="480"/>
              </a:spcBef>
              <a:spcAft>
                <a:spcPts val="0"/>
              </a:spcAft>
              <a:buClr>
                <a:srgbClr val="6EA92C"/>
              </a:buClr>
              <a:buSzPts val="2400"/>
              <a:buFont typeface="Gill Sans"/>
              <a:buChar char="•"/>
              <a:defRPr sz="2400" b="0" i="0" u="none" strike="noStrike" cap="none">
                <a:solidFill>
                  <a:srgbClr val="6EA92C"/>
                </a:solidFill>
                <a:latin typeface="Gill Sans"/>
                <a:ea typeface="Gill Sans"/>
                <a:cs typeface="Gill Sans"/>
                <a:sym typeface="Gill Sans"/>
              </a:defRPr>
            </a:lvl3pPr>
            <a:lvl4pPr marL="1828800" marR="0" lvl="3"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4pPr>
            <a:lvl5pPr marL="2286000" marR="0" lvl="4"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Google Shape;23;p1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6"/>
          <p:cNvPicPr preferRelativeResize="0"/>
          <p:nvPr/>
        </p:nvPicPr>
        <p:blipFill rotWithShape="1">
          <a:blip r:embed="rId2">
            <a:alphaModFix/>
          </a:blip>
          <a:srcRect/>
          <a:stretch/>
        </p:blipFill>
        <p:spPr>
          <a:xfrm>
            <a:off x="6781800" y="481217"/>
            <a:ext cx="1905000" cy="7139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26"/>
        <p:cNvGrpSpPr/>
        <p:nvPr/>
      </p:nvGrpSpPr>
      <p:grpSpPr>
        <a:xfrm>
          <a:off x="0" y="0"/>
          <a:ext cx="0" cy="0"/>
          <a:chOff x="0" y="0"/>
          <a:chExt cx="0" cy="0"/>
        </a:xfrm>
      </p:grpSpPr>
      <p:cxnSp>
        <p:nvCxnSpPr>
          <p:cNvPr id="27" name="Google Shape;27;p17"/>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28" name="Google Shape;28;p17"/>
          <p:cNvSpPr txBox="1">
            <a:spLocks noGrp="1"/>
          </p:cNvSpPr>
          <p:nvPr>
            <p:ph type="body" idx="1"/>
          </p:nvPr>
        </p:nvSpPr>
        <p:spPr>
          <a:xfrm>
            <a:off x="857250" y="2133600"/>
            <a:ext cx="7429500" cy="3733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rgbClr val="6EA92C"/>
              </a:buClr>
              <a:buSzPts val="2400"/>
              <a:buFont typeface="Arial"/>
              <a:buNone/>
              <a:defRPr sz="2400" b="0" i="0" u="none" strike="noStrike" cap="none">
                <a:solidFill>
                  <a:srgbClr val="6EA92C"/>
                </a:solidFill>
                <a:latin typeface="Gill Sans"/>
                <a:ea typeface="Gill Sans"/>
                <a:cs typeface="Gill Sans"/>
                <a:sym typeface="Gill Sans"/>
              </a:defRPr>
            </a:lvl1pPr>
            <a:lvl2pPr marL="914400" marR="0" lvl="1" indent="-381000" algn="l" rtl="0">
              <a:spcBef>
                <a:spcPts val="480"/>
              </a:spcBef>
              <a:spcAft>
                <a:spcPts val="0"/>
              </a:spcAft>
              <a:buClr>
                <a:srgbClr val="004A80"/>
              </a:buClr>
              <a:buSzPts val="2400"/>
              <a:buFont typeface="Arial"/>
              <a:buChar char="»"/>
              <a:defRPr sz="2400" b="0" i="0" u="none" strike="noStrike" cap="none">
                <a:solidFill>
                  <a:srgbClr val="004A80"/>
                </a:solidFill>
                <a:latin typeface="Gill Sans"/>
                <a:ea typeface="Gill Sans"/>
                <a:cs typeface="Gill Sans"/>
                <a:sym typeface="Gill Sans"/>
              </a:defRPr>
            </a:lvl2pPr>
            <a:lvl3pPr marL="1371600" marR="0" lvl="2" indent="-381000" algn="l" rtl="0">
              <a:spcBef>
                <a:spcPts val="480"/>
              </a:spcBef>
              <a:spcAft>
                <a:spcPts val="0"/>
              </a:spcAft>
              <a:buClr>
                <a:srgbClr val="6EA92C"/>
              </a:buClr>
              <a:buSzPts val="2400"/>
              <a:buFont typeface="Gill Sans"/>
              <a:buChar char="•"/>
              <a:defRPr sz="2400" b="0" i="0" u="none" strike="noStrike" cap="none">
                <a:solidFill>
                  <a:srgbClr val="6EA92C"/>
                </a:solidFill>
                <a:latin typeface="Gill Sans"/>
                <a:ea typeface="Gill Sans"/>
                <a:cs typeface="Gill Sans"/>
                <a:sym typeface="Gill Sans"/>
              </a:defRPr>
            </a:lvl3pPr>
            <a:lvl4pPr marL="1828800" marR="0" lvl="3"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4pPr>
            <a:lvl5pPr marL="2286000" marR="0" lvl="4"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Google Shape;30;p17"/>
          <p:cNvSpPr txBox="1">
            <a:spLocks noGrp="1"/>
          </p:cNvSpPr>
          <p:nvPr>
            <p:ph type="body" idx="2"/>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17"/>
          <p:cNvSpPr txBox="1">
            <a:spLocks noGrp="1"/>
          </p:cNvSpPr>
          <p:nvPr>
            <p:ph type="sldNum" idx="12"/>
          </p:nvPr>
        </p:nvSpPr>
        <p:spPr>
          <a:xfrm>
            <a:off x="7848600" y="6248400"/>
            <a:ext cx="6096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17"/>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33" name="Google Shape;33;p17"/>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 name="Google Shape;36;p18"/>
          <p:cNvSpPr txBox="1">
            <a:spLocks noGrp="1"/>
          </p:cNvSpPr>
          <p:nvPr>
            <p:ph type="ftr" idx="11"/>
          </p:nvPr>
        </p:nvSpPr>
        <p:spPr>
          <a:xfrm>
            <a:off x="3124200" y="64770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8"/>
          <p:cNvSpPr txBox="1">
            <a:spLocks noGrp="1"/>
          </p:cNvSpPr>
          <p:nvPr>
            <p:ph type="dt" idx="10"/>
          </p:nvPr>
        </p:nvSpPr>
        <p:spPr>
          <a:xfrm>
            <a:off x="685800" y="64770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nopoly Cards w/o Subhead">
  <p:cSld name="Monopoly Cards w/o Subhead">
    <p:spTree>
      <p:nvGrpSpPr>
        <p:cNvPr id="1" name="Shape 39"/>
        <p:cNvGrpSpPr/>
        <p:nvPr/>
      </p:nvGrpSpPr>
      <p:grpSpPr>
        <a:xfrm>
          <a:off x="0" y="0"/>
          <a:ext cx="0" cy="0"/>
          <a:chOff x="0" y="0"/>
          <a:chExt cx="0" cy="0"/>
        </a:xfrm>
      </p:grpSpPr>
      <p:cxnSp>
        <p:nvCxnSpPr>
          <p:cNvPr id="40" name="Google Shape;40;p19"/>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41" name="Google Shape;41;p19"/>
          <p:cNvSpPr txBox="1">
            <a:spLocks noGrp="1"/>
          </p:cNvSpPr>
          <p:nvPr>
            <p:ph type="body" idx="1"/>
          </p:nvPr>
        </p:nvSpPr>
        <p:spPr>
          <a:xfrm>
            <a:off x="457200" y="1535113"/>
            <a:ext cx="4038600" cy="598487"/>
          </a:xfrm>
          <a:prstGeom prst="rect">
            <a:avLst/>
          </a:prstGeom>
          <a:solidFill>
            <a:srgbClr val="215BAE"/>
          </a:solidFill>
          <a:ln>
            <a:noFill/>
          </a:ln>
        </p:spPr>
        <p:txBody>
          <a:bodyPr spcFirstLastPara="1" wrap="square" lIns="91425" tIns="45700" rIns="91425" bIns="45700" anchor="ctr" anchorCtr="0">
            <a:noAutofit/>
          </a:bodyPr>
          <a:lstStyle>
            <a:lvl1pPr marL="457200" marR="0" lvl="0" indent="-228600" algn="ctr" rtl="0">
              <a:spcBef>
                <a:spcPts val="40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19"/>
          <p:cNvSpPr txBox="1">
            <a:spLocks noGrp="1"/>
          </p:cNvSpPr>
          <p:nvPr>
            <p:ph type="body" idx="2"/>
          </p:nvPr>
        </p:nvSpPr>
        <p:spPr>
          <a:xfrm>
            <a:off x="457200" y="2133600"/>
            <a:ext cx="4040188" cy="395128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43" name="Google Shape;43;p19"/>
          <p:cNvSpPr txBox="1">
            <a:spLocks noGrp="1"/>
          </p:cNvSpPr>
          <p:nvPr>
            <p:ph type="body" idx="3"/>
          </p:nvPr>
        </p:nvSpPr>
        <p:spPr>
          <a:xfrm>
            <a:off x="4648200" y="2133600"/>
            <a:ext cx="4041775" cy="395128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19"/>
          <p:cNvSpPr txBox="1">
            <a:spLocks noGrp="1"/>
          </p:cNvSpPr>
          <p:nvPr>
            <p:ph type="body" idx="4"/>
          </p:nvPr>
        </p:nvSpPr>
        <p:spPr>
          <a:xfrm>
            <a:off x="4648200" y="1524000"/>
            <a:ext cx="4038600" cy="598487"/>
          </a:xfrm>
          <a:prstGeom prst="rect">
            <a:avLst/>
          </a:prstGeom>
          <a:solidFill>
            <a:srgbClr val="215BAE"/>
          </a:solidFill>
          <a:ln>
            <a:noFill/>
          </a:ln>
        </p:spPr>
        <p:txBody>
          <a:bodyPr spcFirstLastPara="1" wrap="square" lIns="91425" tIns="45700" rIns="91425" bIns="45700" anchor="ctr" anchorCtr="0">
            <a:noAutofit/>
          </a:bodyPr>
          <a:lstStyle>
            <a:lvl1pPr marL="457200" marR="0" lvl="0" indent="-228600" algn="ctr" rtl="0">
              <a:spcBef>
                <a:spcPts val="40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9"/>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Google Shape;46;p19"/>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9"/>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48" name="Google Shape;48;p19"/>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nopoly Cards w/ Subhead">
  <p:cSld name="Monopoly Cards w/ Subhead">
    <p:spTree>
      <p:nvGrpSpPr>
        <p:cNvPr id="1" name="Shape 49"/>
        <p:cNvGrpSpPr/>
        <p:nvPr/>
      </p:nvGrpSpPr>
      <p:grpSpPr>
        <a:xfrm>
          <a:off x="0" y="0"/>
          <a:ext cx="0" cy="0"/>
          <a:chOff x="0" y="0"/>
          <a:chExt cx="0" cy="0"/>
        </a:xfrm>
      </p:grpSpPr>
      <p:sp>
        <p:nvSpPr>
          <p:cNvPr id="50" name="Google Shape;50;p20"/>
          <p:cNvSpPr/>
          <p:nvPr/>
        </p:nvSpPr>
        <p:spPr>
          <a:xfrm>
            <a:off x="457200" y="2438400"/>
            <a:ext cx="4038600" cy="3657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1" name="Google Shape;51;p20"/>
          <p:cNvSpPr/>
          <p:nvPr/>
        </p:nvSpPr>
        <p:spPr>
          <a:xfrm>
            <a:off x="457200" y="1828800"/>
            <a:ext cx="4038600" cy="609600"/>
          </a:xfrm>
          <a:prstGeom prst="rect">
            <a:avLst/>
          </a:prstGeom>
          <a:solidFill>
            <a:srgbClr val="6EA92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cxnSp>
        <p:nvCxnSpPr>
          <p:cNvPr id="52" name="Google Shape;52;p20"/>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53" name="Google Shape;53;p20"/>
          <p:cNvSpPr/>
          <p:nvPr/>
        </p:nvSpPr>
        <p:spPr>
          <a:xfrm>
            <a:off x="4648200" y="1828800"/>
            <a:ext cx="4038600" cy="609600"/>
          </a:xfrm>
          <a:prstGeom prst="rect">
            <a:avLst/>
          </a:prstGeom>
          <a:solidFill>
            <a:srgbClr val="6EA92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4" name="Google Shape;54;p20"/>
          <p:cNvSpPr/>
          <p:nvPr/>
        </p:nvSpPr>
        <p:spPr>
          <a:xfrm>
            <a:off x="4648200" y="2438400"/>
            <a:ext cx="4038600" cy="3657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5" name="Google Shape;55;p20"/>
          <p:cNvSpPr txBox="1">
            <a:spLocks noGrp="1"/>
          </p:cNvSpPr>
          <p:nvPr>
            <p:ph type="body" idx="1"/>
          </p:nvPr>
        </p:nvSpPr>
        <p:spPr>
          <a:xfrm>
            <a:off x="457200" y="1839913"/>
            <a:ext cx="4038600" cy="598487"/>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20"/>
          <p:cNvSpPr txBox="1">
            <a:spLocks noGrp="1"/>
          </p:cNvSpPr>
          <p:nvPr>
            <p:ph type="body" idx="2"/>
          </p:nvPr>
        </p:nvSpPr>
        <p:spPr>
          <a:xfrm>
            <a:off x="457200" y="2438400"/>
            <a:ext cx="4040188" cy="3657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body" idx="3"/>
          </p:nvPr>
        </p:nvSpPr>
        <p:spPr>
          <a:xfrm>
            <a:off x="4648200" y="2438400"/>
            <a:ext cx="4041775" cy="3657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body" idx="4"/>
          </p:nvPr>
        </p:nvSpPr>
        <p:spPr>
          <a:xfrm>
            <a:off x="4648200" y="1828800"/>
            <a:ext cx="4038600" cy="598487"/>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2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0" name="Google Shape;60;p20"/>
          <p:cNvSpPr txBox="1">
            <a:spLocks noGrp="1"/>
          </p:cNvSpPr>
          <p:nvPr>
            <p:ph type="body" idx="5"/>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20"/>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63" name="Google Shape;63;p20"/>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Bullets">
  <p:cSld name="Content + Bullets">
    <p:spTree>
      <p:nvGrpSpPr>
        <p:cNvPr id="1" name="Shape 64"/>
        <p:cNvGrpSpPr/>
        <p:nvPr/>
      </p:nvGrpSpPr>
      <p:grpSpPr>
        <a:xfrm>
          <a:off x="0" y="0"/>
          <a:ext cx="0" cy="0"/>
          <a:chOff x="0" y="0"/>
          <a:chExt cx="0" cy="0"/>
        </a:xfrm>
      </p:grpSpPr>
      <p:cxnSp>
        <p:nvCxnSpPr>
          <p:cNvPr id="65" name="Google Shape;65;p21"/>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66" name="Google Shape;66;p2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 name="Google Shape;67;p21"/>
          <p:cNvSpPr txBox="1">
            <a:spLocks noGrp="1"/>
          </p:cNvSpPr>
          <p:nvPr>
            <p:ph type="body" idx="1"/>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2"/>
          </p:nvPr>
        </p:nvSpPr>
        <p:spPr>
          <a:xfrm>
            <a:off x="609600" y="1905001"/>
            <a:ext cx="7924800" cy="43434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3pPr>
            <a:lvl4pPr marL="1828800" marR="0" lvl="3"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4pPr>
            <a:lvl5pPr marL="2286000" marR="0" lvl="4"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ftr" idx="11"/>
          </p:nvPr>
        </p:nvSpPr>
        <p:spPr>
          <a:xfrm>
            <a:off x="609600" y="64008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sldNum" idx="12"/>
          </p:nvPr>
        </p:nvSpPr>
        <p:spPr>
          <a:xfrm>
            <a:off x="7162800" y="6553200"/>
            <a:ext cx="12954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1"/>
          <p:cNvPicPr preferRelativeResize="0"/>
          <p:nvPr/>
        </p:nvPicPr>
        <p:blipFill rotWithShape="1">
          <a:blip r:embed="rId2">
            <a:alphaModFix/>
          </a:blip>
          <a:srcRect/>
          <a:stretch/>
        </p:blipFill>
        <p:spPr>
          <a:xfrm>
            <a:off x="6710362" y="609600"/>
            <a:ext cx="2200275" cy="533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ftr" idx="11"/>
          </p:nvPr>
        </p:nvSpPr>
        <p:spPr>
          <a:xfrm>
            <a:off x="3124200" y="64770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 name="Google Shape;11;p14"/>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marR="0" lvl="1"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marR="0" lvl="2"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marR="0" lvl="3"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marR="0" lvl="4"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marR="0" lvl="5"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marR="0" lvl="6"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marR="0" lvl="7"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marR="0" lvl="8"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4"/>
          <p:cNvSpPr txBox="1">
            <a:spLocks noGrp="1"/>
          </p:cNvSpPr>
          <p:nvPr>
            <p:ph type="dt" idx="10"/>
          </p:nvPr>
        </p:nvSpPr>
        <p:spPr>
          <a:xfrm>
            <a:off x="685800" y="64770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uffingtonpost.com/2013/10/02/first-jobs_n_402591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gs3pkwbRh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4om1Pzr-SkYpLjlLzFmo9u5Kk-_os1LLcA7n-D-_2ss/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x85MnmnZfGieHXtiHnDWC_p6RmIpng4dlZIfVbgng1w/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www.forbes.com/sites/jacquelynsmith/2013/01/11/how-to-ace-the-50-most-common-interview-ques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career-advice.monster.com/job-interview/interview-appearance/dressing-for-interview-by-industry/article.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i.pinimg.com/564x/5c/92/a0/5c92a05354f1b2a683477779cd979b7d.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DmwH-9_x1s4GZaQmcOShjrudcIddttiI2xNqoBpXYp4/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e.kahoot.it/share/what-are-all-these-deductions-from-my-paycheck/ffd94a29-c1ff-4936-9b12-f470012869f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r2km7Aja1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G-2n_baTPaQ"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abor-employment-law.lawyers.com/human-resources-law/your-new-job-comes-with-paperwork.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www.irs.gov/pub/irs-pdf/fw4.pdf" TargetMode="External"/><Relationship Id="rId4" Type="http://schemas.openxmlformats.org/officeDocument/2006/relationships/hyperlink" Target="https://www.uscis.gov/i-9"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gDOlvizLXd4i9R0nPuvDBG68b0kslNtPJXQbuW6h8nI/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ites.google.com/readingschools.org/honorspersonalfinanceandecon/income-and-careers/case-study-who-will-make-the-cu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cs.google.com/a/nextgenpersonalfinance.org/document/d/1tW0xRVaLGkcPBgtm4q3sD8RP86Fb9QCaD9W4rj44eqU/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document/d/1llwd49oof_rmyXxdvBK40fzofoHJzFE8S15tiTDBOb4/edit#heading=h.3f5968a7natk" TargetMode="External"/><Relationship Id="rId3" Type="http://schemas.openxmlformats.org/officeDocument/2006/relationships/hyperlink" Target="http://www.econedlink.org/" TargetMode="External"/><Relationship Id="rId7" Type="http://schemas.openxmlformats.org/officeDocument/2006/relationships/hyperlink" Target="https://docs.google.com/document/d/1SlM8WyAeSjy6dExU8U4jEAjc0hnApfgBTNOViKDFE50/edit" TargetMode="External"/><Relationship Id="rId12" Type="http://schemas.openxmlformats.org/officeDocument/2006/relationships/hyperlink" Target="https://www.quora.com/Why-are-interviewing-skills-important-How-can-someone-improve-thei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ocs.google.com/document/d/1hIrmHQ06mPEKKsN__Y52Jar-aIu53-AUbSDdF6H_riE/edit" TargetMode="External"/><Relationship Id="rId11" Type="http://schemas.openxmlformats.org/officeDocument/2006/relationships/hyperlink" Target="https://www.mindtools.com/pages/article/evaluating-job-offer.htm" TargetMode="External"/><Relationship Id="rId5" Type="http://schemas.openxmlformats.org/officeDocument/2006/relationships/hyperlink" Target="https://www.ngpf.org/" TargetMode="External"/><Relationship Id="rId10" Type="http://schemas.openxmlformats.org/officeDocument/2006/relationships/hyperlink" Target="https://www.investopedia.com/financial-edge/0711/9-different-ways-to-find-a-new-job.asp" TargetMode="External"/><Relationship Id="rId4" Type="http://schemas.openxmlformats.org/officeDocument/2006/relationships/hyperlink" Target="https://create.kahoot.it/share/what-are-all-these-deductions-from-my-paycheck/ffd94a29-c1ff-4936-9b12-f470012869f7" TargetMode="External"/><Relationship Id="rId9" Type="http://schemas.openxmlformats.org/officeDocument/2006/relationships/hyperlink" Target="https://docs.google.com/document/d/1gs7_ZVMoM-NWl0RP-dVIbm2vCaRMCS8MXnlagQSw_PE/edit#heading=h.3f5968a7nat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ctrTitle"/>
          </p:nvPr>
        </p:nvSpPr>
        <p:spPr>
          <a:xfrm>
            <a:off x="1028699" y="2548219"/>
            <a:ext cx="7086600" cy="8413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a:t>Career and Financial Management: </a:t>
            </a:r>
            <a:endParaRPr sz="2400"/>
          </a:p>
          <a:p>
            <a:pPr marL="0" lvl="0" indent="0" algn="ctr" rtl="0">
              <a:spcBef>
                <a:spcPts val="0"/>
              </a:spcBef>
              <a:spcAft>
                <a:spcPts val="0"/>
              </a:spcAft>
              <a:buNone/>
            </a:pPr>
            <a:r>
              <a:rPr lang="en-US" sz="2400"/>
              <a:t>The Job Search Process </a:t>
            </a:r>
            <a:endParaRPr sz="2400"/>
          </a:p>
        </p:txBody>
      </p:sp>
      <p:sp>
        <p:nvSpPr>
          <p:cNvPr id="77" name="Google Shape;77;p1"/>
          <p:cNvSpPr txBox="1"/>
          <p:nvPr/>
        </p:nvSpPr>
        <p:spPr>
          <a:xfrm>
            <a:off x="2895599" y="5588105"/>
            <a:ext cx="335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accent2"/>
                </a:solidFill>
              </a:rPr>
              <a:t>Joi Cobb </a:t>
            </a:r>
            <a:endParaRPr sz="3600" b="1" i="0" u="none" strike="noStrike" cap="none">
              <a:solidFill>
                <a:schemeClr val="accent2"/>
              </a:solidFill>
              <a:latin typeface="Arial"/>
              <a:ea typeface="Arial"/>
              <a:cs typeface="Arial"/>
              <a:sym typeface="Arial"/>
            </a:endParaRPr>
          </a:p>
        </p:txBody>
      </p:sp>
      <p:sp>
        <p:nvSpPr>
          <p:cNvPr id="78" name="Google Shape;78;p1"/>
          <p:cNvSpPr txBox="1"/>
          <p:nvPr/>
        </p:nvSpPr>
        <p:spPr>
          <a:xfrm>
            <a:off x="2819400" y="4419600"/>
            <a:ext cx="3352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2"/>
                </a:solidFill>
              </a:rPr>
              <a:t>July 23, 2019</a:t>
            </a:r>
            <a:endParaRPr sz="2400" b="1" i="0" u="none" strike="noStrike" cap="non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d977f09a8_0_15"/>
          <p:cNvSpPr txBox="1">
            <a:spLocks noGrp="1"/>
          </p:cNvSpPr>
          <p:nvPr>
            <p:ph type="body" idx="1"/>
          </p:nvPr>
        </p:nvSpPr>
        <p:spPr>
          <a:xfrm>
            <a:off x="1073950" y="1638300"/>
            <a:ext cx="77694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Activity 1: Discussion Prompts (Partner Discussion)</a:t>
            </a:r>
            <a:endParaRPr sz="2400" b="1" u="sng"/>
          </a:p>
          <a:p>
            <a:pPr marL="457200" lvl="0" indent="-342900" algn="l" rtl="0">
              <a:lnSpc>
                <a:spcPct val="120000"/>
              </a:lnSpc>
              <a:spcBef>
                <a:spcPts val="600"/>
              </a:spcBef>
              <a:spcAft>
                <a:spcPts val="0"/>
              </a:spcAft>
              <a:buClr>
                <a:schemeClr val="dk1"/>
              </a:buClr>
              <a:buSzPts val="1800"/>
              <a:buChar char="•"/>
            </a:pPr>
            <a:r>
              <a:rPr lang="en-US">
                <a:solidFill>
                  <a:schemeClr val="dk1"/>
                </a:solidFill>
              </a:rPr>
              <a:t>Have you had any jobs before? </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42900" algn="l" rtl="0">
              <a:lnSpc>
                <a:spcPct val="120000"/>
              </a:lnSpc>
              <a:spcBef>
                <a:spcPts val="600"/>
              </a:spcBef>
              <a:spcAft>
                <a:spcPts val="0"/>
              </a:spcAft>
              <a:buClr>
                <a:schemeClr val="dk1"/>
              </a:buClr>
              <a:buSzPts val="1800"/>
              <a:buChar char="•"/>
            </a:pPr>
            <a:r>
              <a:rPr lang="en-US">
                <a:solidFill>
                  <a:schemeClr val="dk1"/>
                </a:solidFill>
              </a:rPr>
              <a:t>Why is getting a job important for you? In what ways could it help you?</a:t>
            </a:r>
            <a:endParaRPr>
              <a:solidFill>
                <a:schemeClr val="dk1"/>
              </a:solidFill>
            </a:endParaRPr>
          </a:p>
          <a:p>
            <a:pPr marL="457200" lvl="0" indent="0" algn="l" rtl="0">
              <a:lnSpc>
                <a:spcPct val="120000"/>
              </a:lnSpc>
              <a:spcBef>
                <a:spcPts val="600"/>
              </a:spcBef>
              <a:spcAft>
                <a:spcPts val="0"/>
              </a:spcAft>
              <a:buNone/>
            </a:pPr>
            <a:endParaRPr>
              <a:solidFill>
                <a:schemeClr val="dk1"/>
              </a:solidFill>
            </a:endParaRPr>
          </a:p>
          <a:p>
            <a:pPr marL="457200" lvl="0" indent="-342900" algn="l" rtl="0">
              <a:lnSpc>
                <a:spcPct val="120000"/>
              </a:lnSpc>
              <a:spcBef>
                <a:spcPts val="600"/>
              </a:spcBef>
              <a:spcAft>
                <a:spcPts val="0"/>
              </a:spcAft>
              <a:buClr>
                <a:schemeClr val="dk1"/>
              </a:buClr>
              <a:buSzPts val="1800"/>
              <a:buChar char="•"/>
            </a:pPr>
            <a:r>
              <a:rPr lang="en-US">
                <a:solidFill>
                  <a:schemeClr val="dk1"/>
                </a:solidFill>
              </a:rPr>
              <a:t>What types of jobs do you think you might want right now?</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0" algn="l" rtl="0">
              <a:spcBef>
                <a:spcPts val="0"/>
              </a:spcBef>
              <a:spcAft>
                <a:spcPts val="0"/>
              </a:spcAft>
              <a:buNone/>
            </a:pPr>
            <a:endParaRPr sz="2400"/>
          </a:p>
        </p:txBody>
      </p:sp>
      <p:sp>
        <p:nvSpPr>
          <p:cNvPr id="150" name="Google Shape;150;g5d977f09a8_0_1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How Do I Get My First Job </a:t>
            </a:r>
            <a:endParaRPr/>
          </a:p>
        </p:txBody>
      </p:sp>
      <p:sp>
        <p:nvSpPr>
          <p:cNvPr id="151" name="Google Shape;151;g5d977f09a8_0_15"/>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52" name="Google Shape;152;g5d977f09a8_0_1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53" name="Google Shape;153;g5d977f09a8_0_15"/>
          <p:cNvPicPr preferRelativeResize="0"/>
          <p:nvPr/>
        </p:nvPicPr>
        <p:blipFill>
          <a:blip r:embed="rId3">
            <a:alphaModFix/>
          </a:blip>
          <a:stretch>
            <a:fillRect/>
          </a:stretch>
        </p:blipFill>
        <p:spPr>
          <a:xfrm>
            <a:off x="5109450" y="4167575"/>
            <a:ext cx="3542500" cy="184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5d98b8fca1_0_10"/>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r>
              <a:rPr lang="en-US" sz="2400" b="1"/>
              <a:t>Activity 2: </a:t>
            </a:r>
            <a:endParaRPr sz="2400" b="1"/>
          </a:p>
          <a:p>
            <a:pPr marL="342900" lvl="0" indent="-190500" algn="l" rtl="0">
              <a:spcBef>
                <a:spcPts val="0"/>
              </a:spcBef>
              <a:spcAft>
                <a:spcPts val="0"/>
              </a:spcAft>
              <a:buClr>
                <a:srgbClr val="6EA92C"/>
              </a:buClr>
              <a:buSzPts val="2400"/>
              <a:buFont typeface="Arial"/>
              <a:buNone/>
            </a:pPr>
            <a:r>
              <a:rPr lang="en-US" sz="2400" u="sng">
                <a:solidFill>
                  <a:schemeClr val="hlink"/>
                </a:solidFill>
                <a:hlinkClick r:id="rId3"/>
              </a:rPr>
              <a:t>What Your First Job Can Your First Job Teach You About Life </a:t>
            </a:r>
            <a:endParaRPr sz="2400"/>
          </a:p>
          <a:p>
            <a:pPr marL="342900" lvl="0" indent="-190500" algn="l" rtl="0">
              <a:spcBef>
                <a:spcPts val="0"/>
              </a:spcBef>
              <a:spcAft>
                <a:spcPts val="0"/>
              </a:spcAft>
              <a:buClr>
                <a:srgbClr val="6EA92C"/>
              </a:buClr>
              <a:buSzPts val="2400"/>
              <a:buFont typeface="Arial"/>
              <a:buNone/>
            </a:pPr>
            <a:endParaRPr/>
          </a:p>
          <a:p>
            <a:pPr marL="342900" lvl="0" indent="-190500" algn="l" rtl="0">
              <a:spcBef>
                <a:spcPts val="0"/>
              </a:spcBef>
              <a:spcAft>
                <a:spcPts val="0"/>
              </a:spcAft>
              <a:buClr>
                <a:srgbClr val="6EA92C"/>
              </a:buClr>
              <a:buSzPts val="2400"/>
              <a:buFont typeface="Arial"/>
              <a:buNone/>
            </a:pPr>
            <a:r>
              <a:rPr lang="en-US"/>
              <a:t>(Watch video and answer the following questions)</a:t>
            </a:r>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What lessons have the speakers learned from their first jobs?</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What qualities/attitudes are important to keep in mind when you start that first job?</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0" algn="l" rtl="0">
              <a:spcBef>
                <a:spcPts val="0"/>
              </a:spcBef>
              <a:spcAft>
                <a:spcPts val="0"/>
              </a:spcAft>
              <a:buNone/>
            </a:pPr>
            <a:endParaRPr sz="2400"/>
          </a:p>
        </p:txBody>
      </p:sp>
      <p:sp>
        <p:nvSpPr>
          <p:cNvPr id="159" name="Google Shape;159;g5d98b8fca1_0_1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How Do I Get My First Job </a:t>
            </a:r>
            <a:endParaRPr/>
          </a:p>
        </p:txBody>
      </p:sp>
      <p:sp>
        <p:nvSpPr>
          <p:cNvPr id="160" name="Google Shape;160;g5d98b8fca1_0_1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61" name="Google Shape;161;g5d98b8fca1_0_1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62" name="Google Shape;162;g5d98b8fca1_0_10"/>
          <p:cNvPicPr preferRelativeResize="0"/>
          <p:nvPr/>
        </p:nvPicPr>
        <p:blipFill>
          <a:blip r:embed="rId4">
            <a:alphaModFix/>
          </a:blip>
          <a:stretch>
            <a:fillRect/>
          </a:stretch>
        </p:blipFill>
        <p:spPr>
          <a:xfrm>
            <a:off x="5448300" y="1378800"/>
            <a:ext cx="3238500" cy="1409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5d98b8fca1_0_20"/>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r>
              <a:rPr lang="en-US" sz="2400" b="1"/>
              <a:t>Activity 3:</a:t>
            </a:r>
            <a:r>
              <a:rPr lang="en-US" sz="2400"/>
              <a:t> </a:t>
            </a:r>
            <a:endParaRPr sz="2400"/>
          </a:p>
          <a:p>
            <a:pPr marL="0" lvl="0" indent="0" algn="l" rtl="0">
              <a:spcBef>
                <a:spcPts val="0"/>
              </a:spcBef>
              <a:spcAft>
                <a:spcPts val="0"/>
              </a:spcAft>
              <a:buClr>
                <a:srgbClr val="6EA92C"/>
              </a:buClr>
              <a:buSzPts val="2400"/>
              <a:buFont typeface="Arial"/>
              <a:buNone/>
            </a:pPr>
            <a:r>
              <a:rPr lang="en-US" sz="2400"/>
              <a:t> </a:t>
            </a:r>
            <a:r>
              <a:rPr lang="en-US" sz="2400" u="sng">
                <a:solidFill>
                  <a:schemeClr val="hlink"/>
                </a:solidFill>
                <a:hlinkClick r:id="rId3"/>
              </a:rPr>
              <a:t>How to Find a Job with No Experience</a:t>
            </a:r>
            <a:endParaRPr sz="2400"/>
          </a:p>
          <a:p>
            <a:pPr marL="342900" lvl="0" indent="-190500" algn="l" rtl="0">
              <a:spcBef>
                <a:spcPts val="0"/>
              </a:spcBef>
              <a:spcAft>
                <a:spcPts val="0"/>
              </a:spcAft>
              <a:buClr>
                <a:srgbClr val="6EA92C"/>
              </a:buClr>
              <a:buSzPts val="2400"/>
              <a:buFont typeface="Arial"/>
              <a:buNone/>
            </a:pPr>
            <a:endParaRPr/>
          </a:p>
          <a:p>
            <a:pPr marL="342900" lvl="0" indent="-190500" algn="l" rtl="0">
              <a:spcBef>
                <a:spcPts val="0"/>
              </a:spcBef>
              <a:spcAft>
                <a:spcPts val="0"/>
              </a:spcAft>
              <a:buClr>
                <a:srgbClr val="6EA92C"/>
              </a:buClr>
              <a:buSzPts val="2400"/>
              <a:buFont typeface="Arial"/>
              <a:buNone/>
            </a:pPr>
            <a:r>
              <a:rPr lang="en-US"/>
              <a:t>-Watch video and then complete the following: </a:t>
            </a:r>
            <a:endParaRPr/>
          </a:p>
          <a:p>
            <a:pPr marL="342900" lvl="0" indent="-190500" algn="l" rtl="0">
              <a:spcBef>
                <a:spcPts val="0"/>
              </a:spcBef>
              <a:spcAft>
                <a:spcPts val="0"/>
              </a:spcAft>
              <a:buClr>
                <a:srgbClr val="6EA92C"/>
              </a:buClr>
              <a:buSzPts val="2400"/>
              <a:buFont typeface="Arial"/>
              <a:buNone/>
            </a:pPr>
            <a:endParaRPr/>
          </a:p>
          <a:p>
            <a:pPr marL="0" lvl="0" indent="0" algn="l" rtl="0">
              <a:lnSpc>
                <a:spcPct val="120000"/>
              </a:lnSpc>
              <a:spcBef>
                <a:spcPts val="0"/>
              </a:spcBef>
              <a:spcAft>
                <a:spcPts val="0"/>
              </a:spcAft>
              <a:buNone/>
            </a:pPr>
            <a:r>
              <a:rPr lang="en-US">
                <a:solidFill>
                  <a:schemeClr val="dk1"/>
                </a:solidFill>
              </a:rPr>
              <a:t>List any volunteering, odd jobs or skills that you might have that could demonstrate you are a great candidate for a first job.</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0" algn="l" rtl="0">
              <a:spcBef>
                <a:spcPts val="0"/>
              </a:spcBef>
              <a:spcAft>
                <a:spcPts val="0"/>
              </a:spcAft>
              <a:buNone/>
            </a:pPr>
            <a:endParaRPr sz="2400"/>
          </a:p>
        </p:txBody>
      </p:sp>
      <p:sp>
        <p:nvSpPr>
          <p:cNvPr id="168" name="Google Shape;168;g5d98b8fca1_0_2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How Do I Get My First Job </a:t>
            </a:r>
            <a:endParaRPr/>
          </a:p>
        </p:txBody>
      </p:sp>
      <p:sp>
        <p:nvSpPr>
          <p:cNvPr id="169" name="Google Shape;169;g5d98b8fca1_0_2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70" name="Google Shape;170;g5d98b8fca1_0_2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71" name="Google Shape;171;g5d98b8fca1_0_20"/>
          <p:cNvPicPr preferRelativeResize="0"/>
          <p:nvPr/>
        </p:nvPicPr>
        <p:blipFill>
          <a:blip r:embed="rId4">
            <a:alphaModFix/>
          </a:blip>
          <a:stretch>
            <a:fillRect/>
          </a:stretch>
        </p:blipFill>
        <p:spPr>
          <a:xfrm>
            <a:off x="5873600" y="1638300"/>
            <a:ext cx="3117400" cy="254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5d98b8fa7d_0_2"/>
          <p:cNvSpPr txBox="1">
            <a:spLocks noGrp="1"/>
          </p:cNvSpPr>
          <p:nvPr>
            <p:ph type="body" idx="1"/>
          </p:nvPr>
        </p:nvSpPr>
        <p:spPr>
          <a:xfrm>
            <a:off x="1028700" y="1600200"/>
            <a:ext cx="7786500" cy="47973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Lesson Project:</a:t>
            </a:r>
            <a:r>
              <a:rPr lang="en-US" sz="2400"/>
              <a:t> </a:t>
            </a:r>
            <a:endParaRPr sz="2400"/>
          </a:p>
          <a:p>
            <a:pPr marL="457200" lvl="0" indent="0" algn="l" rtl="0">
              <a:spcBef>
                <a:spcPts val="0"/>
              </a:spcBef>
              <a:spcAft>
                <a:spcPts val="0"/>
              </a:spcAft>
              <a:buNone/>
            </a:pPr>
            <a:r>
              <a:rPr lang="en-US" sz="2400" u="sng">
                <a:solidFill>
                  <a:schemeClr val="hlink"/>
                </a:solidFill>
                <a:hlinkClick r:id="rId3"/>
              </a:rPr>
              <a:t>What Was Your First Job? </a:t>
            </a:r>
            <a:endParaRPr sz="2400">
              <a:solidFill>
                <a:srgbClr val="FF0000"/>
              </a:solidFill>
            </a:endParaRPr>
          </a:p>
          <a:p>
            <a:pPr marL="0" lvl="0" indent="0" algn="l" rtl="0">
              <a:spcBef>
                <a:spcPts val="0"/>
              </a:spcBef>
              <a:spcAft>
                <a:spcPts val="0"/>
              </a:spcAft>
              <a:buNone/>
            </a:pPr>
            <a:endParaRPr sz="2400">
              <a:solidFill>
                <a:srgbClr val="FF0000"/>
              </a:solidFill>
            </a:endParaRPr>
          </a:p>
          <a:p>
            <a:pPr marL="457200" lvl="0" indent="-381000" algn="l" rtl="0">
              <a:spcBef>
                <a:spcPts val="0"/>
              </a:spcBef>
              <a:spcAft>
                <a:spcPts val="0"/>
              </a:spcAft>
              <a:buSzPts val="2400"/>
              <a:buChar char="•"/>
            </a:pPr>
            <a:r>
              <a:rPr lang="en-US" sz="2400"/>
              <a:t>Description: Students will act as a journalist and write an article for a newspaper about first jobs in your community.</a:t>
            </a:r>
            <a:endParaRPr sz="2400"/>
          </a:p>
          <a:p>
            <a:pPr marL="914400" marR="0" lvl="0" indent="0" algn="l" rtl="0">
              <a:lnSpc>
                <a:spcPct val="100000"/>
              </a:lnSpc>
              <a:spcBef>
                <a:spcPts val="0"/>
              </a:spcBef>
              <a:spcAft>
                <a:spcPts val="0"/>
              </a:spcAft>
              <a:buNone/>
            </a:pPr>
            <a:endParaRPr sz="2400"/>
          </a:p>
          <a:p>
            <a:pPr marL="457200" lvl="0" indent="0" algn="l" rtl="0">
              <a:spcBef>
                <a:spcPts val="0"/>
              </a:spcBef>
              <a:spcAft>
                <a:spcPts val="0"/>
              </a:spcAft>
              <a:buNone/>
            </a:pPr>
            <a:endParaRPr sz="2400"/>
          </a:p>
        </p:txBody>
      </p:sp>
      <p:sp>
        <p:nvSpPr>
          <p:cNvPr id="177" name="Google Shape;177;g5d98b8fa7d_0_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How Do I Get My First Job </a:t>
            </a:r>
            <a:endParaRPr/>
          </a:p>
        </p:txBody>
      </p:sp>
      <p:sp>
        <p:nvSpPr>
          <p:cNvPr id="178" name="Google Shape;178;g5d98b8fa7d_0_2"/>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79" name="Google Shape;179;g5d98b8fa7d_0_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5d98b8fca1_0_37"/>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EA92C"/>
              </a:buClr>
              <a:buSzPts val="2400"/>
              <a:buFont typeface="Arial"/>
              <a:buNone/>
            </a:pPr>
            <a:r>
              <a:rPr lang="en-US" sz="2400"/>
              <a:t>Why is preparing for an interview important? </a:t>
            </a:r>
            <a:endParaRPr sz="2400"/>
          </a:p>
          <a:p>
            <a:pPr marL="0" lvl="0" indent="0" algn="l" rtl="0">
              <a:lnSpc>
                <a:spcPct val="120000"/>
              </a:lnSpc>
              <a:spcBef>
                <a:spcPts val="1000"/>
              </a:spcBef>
              <a:spcAft>
                <a:spcPts val="0"/>
              </a:spcAft>
              <a:buNone/>
            </a:pPr>
            <a:r>
              <a:rPr lang="en-US">
                <a:solidFill>
                  <a:schemeClr val="dk1"/>
                </a:solidFill>
              </a:rPr>
              <a:t>You used your polished resume and cover letter to help you get an Interview, now you need to go the extra mile to land the job, by using the following strategies to prepare for an interview </a:t>
            </a:r>
            <a:endParaRPr>
              <a:solidFill>
                <a:schemeClr val="dk1"/>
              </a:solidFill>
            </a:endParaRPr>
          </a:p>
          <a:p>
            <a:pPr marL="457200" lvl="0" indent="-342900" algn="l" rtl="0">
              <a:lnSpc>
                <a:spcPct val="115000"/>
              </a:lnSpc>
              <a:spcBef>
                <a:spcPts val="0"/>
              </a:spcBef>
              <a:spcAft>
                <a:spcPts val="0"/>
              </a:spcAft>
              <a:buClr>
                <a:srgbClr val="333333"/>
              </a:buClr>
              <a:buSzPts val="1800"/>
              <a:buChar char="❖"/>
            </a:pPr>
            <a:r>
              <a:rPr lang="en-US">
                <a:solidFill>
                  <a:srgbClr val="333333"/>
                </a:solidFill>
              </a:rPr>
              <a:t>Prepare answers to key interview questions</a:t>
            </a:r>
            <a:endParaRPr>
              <a:solidFill>
                <a:srgbClr val="333333"/>
              </a:solidFill>
            </a:endParaRPr>
          </a:p>
          <a:p>
            <a:pPr marL="457200" lvl="0" indent="-298450" algn="l" rtl="0">
              <a:lnSpc>
                <a:spcPct val="115000"/>
              </a:lnSpc>
              <a:spcBef>
                <a:spcPts val="0"/>
              </a:spcBef>
              <a:spcAft>
                <a:spcPts val="0"/>
              </a:spcAft>
              <a:buClr>
                <a:srgbClr val="333333"/>
              </a:buClr>
              <a:buSzPts val="1100"/>
              <a:buChar char="❖"/>
            </a:pPr>
            <a:r>
              <a:rPr lang="en-US">
                <a:solidFill>
                  <a:srgbClr val="333333"/>
                </a:solidFill>
              </a:rPr>
              <a:t>Do your research</a:t>
            </a:r>
            <a:endParaRPr>
              <a:solidFill>
                <a:srgbClr val="333333"/>
              </a:solidFill>
            </a:endParaRPr>
          </a:p>
          <a:p>
            <a:pPr marL="457200" lvl="0" indent="-298450" algn="l" rtl="0">
              <a:lnSpc>
                <a:spcPct val="115000"/>
              </a:lnSpc>
              <a:spcBef>
                <a:spcPts val="0"/>
              </a:spcBef>
              <a:spcAft>
                <a:spcPts val="0"/>
              </a:spcAft>
              <a:buClr>
                <a:srgbClr val="333333"/>
              </a:buClr>
              <a:buSzPts val="1100"/>
              <a:buChar char="❖"/>
            </a:pPr>
            <a:r>
              <a:rPr lang="en-US">
                <a:solidFill>
                  <a:srgbClr val="333333"/>
                </a:solidFill>
              </a:rPr>
              <a:t>Review your resume</a:t>
            </a:r>
            <a:endParaRPr>
              <a:solidFill>
                <a:srgbClr val="333333"/>
              </a:solidFill>
            </a:endParaRPr>
          </a:p>
          <a:p>
            <a:pPr marL="457200" lvl="0" indent="-298450" algn="l" rtl="0">
              <a:lnSpc>
                <a:spcPct val="115000"/>
              </a:lnSpc>
              <a:spcBef>
                <a:spcPts val="0"/>
              </a:spcBef>
              <a:spcAft>
                <a:spcPts val="0"/>
              </a:spcAft>
              <a:buClr>
                <a:srgbClr val="333333"/>
              </a:buClr>
              <a:buSzPts val="1100"/>
              <a:buChar char="❖"/>
            </a:pPr>
            <a:r>
              <a:rPr lang="en-US">
                <a:solidFill>
                  <a:srgbClr val="333333"/>
                </a:solidFill>
              </a:rPr>
              <a:t>Practice and more practice</a:t>
            </a:r>
            <a:endParaRPr>
              <a:solidFill>
                <a:srgbClr val="333333"/>
              </a:solidFill>
            </a:endParaRPr>
          </a:p>
          <a:p>
            <a:pPr marL="457200" lvl="0" indent="-298450" algn="l" rtl="0">
              <a:lnSpc>
                <a:spcPct val="115000"/>
              </a:lnSpc>
              <a:spcBef>
                <a:spcPts val="0"/>
              </a:spcBef>
              <a:spcAft>
                <a:spcPts val="0"/>
              </a:spcAft>
              <a:buClr>
                <a:srgbClr val="333333"/>
              </a:buClr>
              <a:buSzPts val="1100"/>
              <a:buChar char="❖"/>
            </a:pPr>
            <a:r>
              <a:rPr lang="en-US">
                <a:solidFill>
                  <a:srgbClr val="333333"/>
                </a:solidFill>
              </a:rPr>
              <a:t>Have a clear idea of what you can contribute</a:t>
            </a:r>
            <a:endParaRPr>
              <a:solidFill>
                <a:srgbClr val="333333"/>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185" name="Google Shape;185;g5d98b8fca1_0_3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Key Ideas: Interview Skills</a:t>
            </a:r>
            <a:endParaRPr/>
          </a:p>
        </p:txBody>
      </p:sp>
      <p:sp>
        <p:nvSpPr>
          <p:cNvPr id="186" name="Google Shape;186;g5d98b8fca1_0_37"/>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87" name="Google Shape;187;g5d98b8fca1_0_37"/>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188" name="Google Shape;188;g5d98b8fca1_0_37"/>
          <p:cNvSpPr txBox="1"/>
          <p:nvPr/>
        </p:nvSpPr>
        <p:spPr>
          <a:xfrm>
            <a:off x="1028700" y="5651400"/>
            <a:ext cx="7452000" cy="2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https://www.quora.com/Why-are-interviewing-skills-important-How-can-someone-improve-theirs</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5d995dcad7_0_23"/>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Lesson Objectives</a:t>
            </a:r>
            <a:r>
              <a:rPr lang="en-US" sz="2400"/>
              <a:t> </a:t>
            </a:r>
            <a:endParaRPr sz="2400"/>
          </a:p>
          <a:p>
            <a:pPr marL="0" lvl="0" indent="0" algn="l" rtl="0">
              <a:lnSpc>
                <a:spcPct val="120000"/>
              </a:lnSpc>
              <a:spcBef>
                <a:spcPts val="1000"/>
              </a:spcBef>
              <a:spcAft>
                <a:spcPts val="0"/>
              </a:spcAft>
              <a:buNone/>
            </a:pPr>
            <a:r>
              <a:rPr lang="en-US">
                <a:solidFill>
                  <a:schemeClr val="dk1"/>
                </a:solidFill>
              </a:rPr>
              <a:t>Students will be able to</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rgbClr val="333333"/>
                </a:solidFill>
              </a:rPr>
              <a:t>Incorporate multiple job search methods to generate interview opportunities</a:t>
            </a:r>
            <a:endParaRPr>
              <a:solidFill>
                <a:srgbClr val="333333"/>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Prepare themselves physically and mentally for a job interview</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Identify characteristics of a positive and negative interview</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Execute appropriate follow-up after an interview</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194" name="Google Shape;194;g5d995dcad7_0_2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195" name="Google Shape;195;g5d995dcad7_0_23"/>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96" name="Google Shape;196;g5d995dcad7_0_2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5d98b8fca1_0_145"/>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Lesson Activities</a:t>
            </a:r>
            <a:r>
              <a:rPr lang="en-US" sz="2400"/>
              <a:t> </a:t>
            </a:r>
            <a:endParaRPr sz="2400"/>
          </a:p>
          <a:p>
            <a:pPr marL="457200" lvl="0" indent="-342900" algn="l" rtl="0">
              <a:spcBef>
                <a:spcPts val="0"/>
              </a:spcBef>
              <a:spcAft>
                <a:spcPts val="0"/>
              </a:spcAft>
              <a:buClr>
                <a:srgbClr val="000000"/>
              </a:buClr>
              <a:buSzPts val="1800"/>
              <a:buChar char="•"/>
            </a:pPr>
            <a:r>
              <a:rPr lang="en-US">
                <a:solidFill>
                  <a:srgbClr val="000000"/>
                </a:solidFill>
              </a:rPr>
              <a:t>Research: Finding Job Openings</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How to Ace the Most Common Interview Questions</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How to Dress for an Interview by Industry</a:t>
            </a:r>
            <a:endParaRPr>
              <a:solidFill>
                <a:srgbClr val="00000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202" name="Google Shape;202;g5d98b8fca1_0_14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203" name="Google Shape;203;g5d98b8fca1_0_145"/>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04" name="Google Shape;204;g5d98b8fca1_0_14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05" name="Google Shape;205;g5d98b8fca1_0_145"/>
          <p:cNvPicPr preferRelativeResize="0"/>
          <p:nvPr/>
        </p:nvPicPr>
        <p:blipFill>
          <a:blip r:embed="rId3">
            <a:alphaModFix/>
          </a:blip>
          <a:stretch>
            <a:fillRect/>
          </a:stretch>
        </p:blipFill>
        <p:spPr>
          <a:xfrm>
            <a:off x="3229950" y="3662525"/>
            <a:ext cx="2857500" cy="160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5d98b8fca1_0_51"/>
          <p:cNvSpPr txBox="1">
            <a:spLocks noGrp="1"/>
          </p:cNvSpPr>
          <p:nvPr>
            <p:ph type="body" idx="1"/>
          </p:nvPr>
        </p:nvSpPr>
        <p:spPr>
          <a:xfrm>
            <a:off x="1073950" y="16383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Activity 1:</a:t>
            </a:r>
            <a:r>
              <a:rPr lang="en-US" sz="2400"/>
              <a:t> </a:t>
            </a:r>
            <a:endParaRPr sz="2400"/>
          </a:p>
          <a:p>
            <a:pPr marL="342900" lvl="0" indent="-190500" algn="l" rtl="0">
              <a:spcBef>
                <a:spcPts val="0"/>
              </a:spcBef>
              <a:spcAft>
                <a:spcPts val="0"/>
              </a:spcAft>
              <a:buClr>
                <a:srgbClr val="6EA92C"/>
              </a:buClr>
              <a:buSzPts val="2400"/>
              <a:buFont typeface="Arial"/>
              <a:buNone/>
            </a:pPr>
            <a:r>
              <a:rPr lang="en-US" sz="2400" u="sng">
                <a:solidFill>
                  <a:schemeClr val="hlink"/>
                </a:solidFill>
                <a:hlinkClick r:id="rId3"/>
              </a:rPr>
              <a:t>Research: Finding Job Openings</a:t>
            </a:r>
            <a:endParaRPr sz="2400"/>
          </a:p>
          <a:p>
            <a:pPr marL="0" lvl="0" indent="0" algn="l" rtl="0">
              <a:lnSpc>
                <a:spcPct val="115000"/>
              </a:lnSpc>
              <a:spcBef>
                <a:spcPts val="0"/>
              </a:spcBef>
              <a:spcAft>
                <a:spcPts val="0"/>
              </a:spcAft>
              <a:buNone/>
            </a:pPr>
            <a:endParaRPr sz="1100">
              <a:solidFill>
                <a:schemeClr val="dk1"/>
              </a:solidFill>
            </a:endParaRPr>
          </a:p>
          <a:p>
            <a:pPr marL="457200" lvl="0" indent="0" algn="l" rtl="0">
              <a:spcBef>
                <a:spcPts val="0"/>
              </a:spcBef>
              <a:spcAft>
                <a:spcPts val="0"/>
              </a:spcAft>
              <a:buNone/>
            </a:pPr>
            <a:endParaRPr sz="2400"/>
          </a:p>
        </p:txBody>
      </p:sp>
      <p:sp>
        <p:nvSpPr>
          <p:cNvPr id="211" name="Google Shape;211;g5d98b8fca1_0_5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212" name="Google Shape;212;g5d98b8fca1_0_5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13" name="Google Shape;213;g5d98b8fca1_0_5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14" name="Google Shape;214;g5d98b8fca1_0_51"/>
          <p:cNvPicPr preferRelativeResize="0"/>
          <p:nvPr/>
        </p:nvPicPr>
        <p:blipFill>
          <a:blip r:embed="rId4">
            <a:alphaModFix/>
          </a:blip>
          <a:stretch>
            <a:fillRect/>
          </a:stretch>
        </p:blipFill>
        <p:spPr>
          <a:xfrm>
            <a:off x="1073950" y="2931675"/>
            <a:ext cx="6948950" cy="3073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5d98b8fca1_0_60"/>
          <p:cNvSpPr txBox="1">
            <a:spLocks noGrp="1"/>
          </p:cNvSpPr>
          <p:nvPr>
            <p:ph type="body" idx="1"/>
          </p:nvPr>
        </p:nvSpPr>
        <p:spPr>
          <a:xfrm>
            <a:off x="457200" y="152345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Activity 2:</a:t>
            </a:r>
            <a:r>
              <a:rPr lang="en-US" sz="2400"/>
              <a:t> </a:t>
            </a:r>
            <a:endParaRPr sz="2400"/>
          </a:p>
          <a:p>
            <a:pPr marL="342900" lvl="0" indent="-190500" algn="l" rtl="0">
              <a:spcBef>
                <a:spcPts val="0"/>
              </a:spcBef>
              <a:spcAft>
                <a:spcPts val="0"/>
              </a:spcAft>
              <a:buClr>
                <a:srgbClr val="6EA92C"/>
              </a:buClr>
              <a:buSzPts val="2400"/>
              <a:buFont typeface="Arial"/>
              <a:buNone/>
            </a:pPr>
            <a:r>
              <a:rPr lang="en-US" sz="2400" u="sng">
                <a:solidFill>
                  <a:schemeClr val="hlink"/>
                </a:solidFill>
                <a:hlinkClick r:id="rId3"/>
              </a:rPr>
              <a:t>How to Ace the Most Common Interview Questions</a:t>
            </a:r>
            <a:endParaRPr>
              <a:solidFill>
                <a:schemeClr val="dk1"/>
              </a:solidFill>
            </a:endParaRPr>
          </a:p>
          <a:p>
            <a:pPr marL="0" lvl="0" indent="0" algn="l" rtl="0">
              <a:lnSpc>
                <a:spcPct val="120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a:solidFill>
                  <a:schemeClr val="dk1"/>
                </a:solidFill>
              </a:rPr>
              <a:t>1st: Take two minutes to look over the 50 most common interview questions featured the linked article.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US">
                <a:solidFill>
                  <a:schemeClr val="dk1"/>
                </a:solidFill>
              </a:rPr>
              <a:t>2nd: With a partner, you will choose a random number 1-50 and have your partner answer that question. Then switch. Continue choosing random questions until the teacher instructs you to stop (8 minutes is recommended).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p:txBody>
      </p:sp>
      <p:sp>
        <p:nvSpPr>
          <p:cNvPr id="220" name="Google Shape;220;g5d98b8fca1_0_6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221" name="Google Shape;221;g5d98b8fca1_0_6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22" name="Google Shape;222;g5d98b8fca1_0_6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23" name="Google Shape;223;g5d98b8fca1_0_60"/>
          <p:cNvPicPr preferRelativeResize="0"/>
          <p:nvPr/>
        </p:nvPicPr>
        <p:blipFill>
          <a:blip r:embed="rId4">
            <a:alphaModFix/>
          </a:blip>
          <a:stretch>
            <a:fillRect/>
          </a:stretch>
        </p:blipFill>
        <p:spPr>
          <a:xfrm>
            <a:off x="6937874" y="4428075"/>
            <a:ext cx="1905000" cy="18965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5d98b8fca1_0_70"/>
          <p:cNvSpPr txBox="1">
            <a:spLocks noGrp="1"/>
          </p:cNvSpPr>
          <p:nvPr>
            <p:ph type="body" idx="1"/>
          </p:nvPr>
        </p:nvSpPr>
        <p:spPr>
          <a:xfrm>
            <a:off x="457200" y="152345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Activity 3: </a:t>
            </a:r>
            <a:endParaRPr sz="2400" b="1"/>
          </a:p>
          <a:p>
            <a:pPr marL="342900" lvl="0" indent="-190500" algn="l" rtl="0">
              <a:spcBef>
                <a:spcPts val="0"/>
              </a:spcBef>
              <a:spcAft>
                <a:spcPts val="0"/>
              </a:spcAft>
              <a:buClr>
                <a:srgbClr val="6EA92C"/>
              </a:buClr>
              <a:buSzPts val="2400"/>
              <a:buFont typeface="Arial"/>
              <a:buNone/>
            </a:pPr>
            <a:r>
              <a:rPr lang="en-US" sz="2400" u="sng">
                <a:solidFill>
                  <a:schemeClr val="hlink"/>
                </a:solidFill>
                <a:hlinkClick r:id="rId3"/>
              </a:rPr>
              <a:t>How to Dress for an Interview by Industry</a:t>
            </a:r>
            <a:r>
              <a:rPr lang="en-US" sz="2400">
                <a:solidFill>
                  <a:schemeClr val="dk1"/>
                </a:solidFill>
              </a:rPr>
              <a:t> and </a:t>
            </a:r>
            <a:r>
              <a:rPr lang="en-US" sz="2400" u="sng">
                <a:solidFill>
                  <a:schemeClr val="hlink"/>
                </a:solidFill>
                <a:hlinkClick r:id="rId4"/>
              </a:rPr>
              <a:t>What to Wear</a:t>
            </a:r>
            <a:r>
              <a:rPr lang="en-US" sz="2400">
                <a:solidFill>
                  <a:schemeClr val="dk1"/>
                </a:solidFill>
              </a:rPr>
              <a:t> </a:t>
            </a:r>
            <a:endParaRPr>
              <a:solidFill>
                <a:schemeClr val="dk1"/>
              </a:solidFill>
            </a:endParaRPr>
          </a:p>
          <a:p>
            <a:pPr marL="0" lvl="0" indent="0" algn="l" rtl="0">
              <a:lnSpc>
                <a:spcPct val="120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None/>
            </a:pPr>
            <a:r>
              <a:rPr lang="en-US">
                <a:solidFill>
                  <a:schemeClr val="dk1"/>
                </a:solidFill>
              </a:rPr>
              <a:t>1st: Read the description and view the image of how to dress for an interview. After viewing both, describe what you would wear to your next interview. You can </a:t>
            </a:r>
            <a:r>
              <a:rPr lang="en-US" u="sng">
                <a:solidFill>
                  <a:schemeClr val="dk1"/>
                </a:solidFill>
              </a:rPr>
              <a:t>either</a:t>
            </a:r>
            <a:r>
              <a:rPr lang="en-US">
                <a:solidFill>
                  <a:schemeClr val="dk1"/>
                </a:solidFill>
              </a:rPr>
              <a:t> draw it or write it, but you must label at least FIVE elements of your wardrobe.</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a:solidFill>
                <a:schemeClr val="dk1"/>
              </a:solidFill>
            </a:endParaRPr>
          </a:p>
          <a:p>
            <a:pPr marL="457200" lvl="0" indent="0" algn="l" rtl="0">
              <a:spcBef>
                <a:spcPts val="0"/>
              </a:spcBef>
              <a:spcAft>
                <a:spcPts val="0"/>
              </a:spcAft>
              <a:buNone/>
            </a:pPr>
            <a:endParaRPr sz="2400"/>
          </a:p>
        </p:txBody>
      </p:sp>
      <p:sp>
        <p:nvSpPr>
          <p:cNvPr id="229" name="Google Shape;229;g5d98b8fca1_0_7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230" name="Google Shape;230;g5d98b8fca1_0_7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31" name="Google Shape;231;g5d98b8fca1_0_7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32" name="Google Shape;232;g5d98b8fca1_0_70"/>
          <p:cNvPicPr preferRelativeResize="0"/>
          <p:nvPr/>
        </p:nvPicPr>
        <p:blipFill>
          <a:blip r:embed="rId5">
            <a:alphaModFix/>
          </a:blip>
          <a:stretch>
            <a:fillRect/>
          </a:stretch>
        </p:blipFill>
        <p:spPr>
          <a:xfrm>
            <a:off x="5107350" y="4259000"/>
            <a:ext cx="2609850" cy="175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body" idx="1"/>
          </p:nvPr>
        </p:nvSpPr>
        <p:spPr>
          <a:xfrm>
            <a:off x="296025" y="1752600"/>
            <a:ext cx="8502600" cy="457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6EA92C"/>
              </a:buClr>
              <a:buSzPts val="1800"/>
              <a:buFont typeface="Arial"/>
              <a:buChar char="•"/>
            </a:pPr>
            <a:r>
              <a:rPr lang="en-US"/>
              <a:t>Years of Teaching: 12 years</a:t>
            </a:r>
            <a:endParaRPr/>
          </a:p>
          <a:p>
            <a:pPr marL="342900" lvl="0" indent="-342900" algn="l" rtl="0">
              <a:spcBef>
                <a:spcPts val="0"/>
              </a:spcBef>
              <a:spcAft>
                <a:spcPts val="0"/>
              </a:spcAft>
              <a:buSzPts val="1800"/>
              <a:buChar char="•"/>
            </a:pPr>
            <a:r>
              <a:rPr lang="en-US"/>
              <a:t>The High School for Enterprise, Business, and Technology (2012-Present) </a:t>
            </a:r>
            <a:endParaRPr/>
          </a:p>
          <a:p>
            <a:pPr marL="342900" lvl="0" indent="0" algn="l" rtl="0">
              <a:spcBef>
                <a:spcPts val="0"/>
              </a:spcBef>
              <a:spcAft>
                <a:spcPts val="0"/>
              </a:spcAft>
              <a:buNone/>
            </a:pPr>
            <a:r>
              <a:rPr lang="en-US"/>
              <a:t>Brooklyn, NY</a:t>
            </a:r>
            <a:endParaRPr/>
          </a:p>
          <a:p>
            <a:pPr marL="342900" lvl="0" indent="-342900" algn="l" rtl="0">
              <a:spcBef>
                <a:spcPts val="360"/>
              </a:spcBef>
              <a:spcAft>
                <a:spcPts val="0"/>
              </a:spcAft>
              <a:buClr>
                <a:srgbClr val="6EA92C"/>
              </a:buClr>
              <a:buSzPts val="1800"/>
              <a:buFont typeface="Arial"/>
              <a:buChar char="•"/>
            </a:pPr>
            <a:r>
              <a:rPr lang="en-US"/>
              <a:t>Benjamin Banneker High School (2007-2012) 			Atlanta, GA</a:t>
            </a:r>
            <a:endParaRPr/>
          </a:p>
          <a:p>
            <a:pPr marL="342900" lvl="0" indent="-342900" algn="l" rtl="0">
              <a:spcBef>
                <a:spcPts val="360"/>
              </a:spcBef>
              <a:spcAft>
                <a:spcPts val="0"/>
              </a:spcAft>
              <a:buSzPts val="1800"/>
              <a:buChar char="•"/>
            </a:pPr>
            <a:r>
              <a:rPr lang="en-US"/>
              <a:t>Courses Taught: Career and Financial Management, General Business Management, Introduction to Computers, Principles of Hospitality and Tourism, Hospitality Marketing, Delivering Great Customer Service, and Event Planning</a:t>
            </a:r>
            <a:endParaRPr/>
          </a:p>
          <a:p>
            <a:pPr marL="342900" lvl="0" indent="-342900" algn="l" rtl="0">
              <a:spcBef>
                <a:spcPts val="360"/>
              </a:spcBef>
              <a:spcAft>
                <a:spcPts val="0"/>
              </a:spcAft>
              <a:buSzPts val="1800"/>
              <a:buChar char="•"/>
            </a:pPr>
            <a:r>
              <a:rPr lang="en-US"/>
              <a:t>B.S. in Marketing from Hampton University</a:t>
            </a:r>
            <a:endParaRPr/>
          </a:p>
          <a:p>
            <a:pPr marL="342900" lvl="0" indent="-342900" algn="l" rtl="0">
              <a:spcBef>
                <a:spcPts val="360"/>
              </a:spcBef>
              <a:spcAft>
                <a:spcPts val="0"/>
              </a:spcAft>
              <a:buSzPts val="1800"/>
              <a:buChar char="•"/>
            </a:pPr>
            <a:r>
              <a:rPr lang="en-US"/>
              <a:t>M.ED in Business Education from the University of West Georgia</a:t>
            </a:r>
            <a:endParaRPr/>
          </a:p>
          <a:p>
            <a:pPr marL="342900" lvl="0" indent="-342900" algn="l" rtl="0">
              <a:spcBef>
                <a:spcPts val="360"/>
              </a:spcBef>
              <a:spcAft>
                <a:spcPts val="0"/>
              </a:spcAft>
              <a:buSzPts val="1800"/>
              <a:buChar char="•"/>
            </a:pPr>
            <a:r>
              <a:rPr lang="en-US"/>
              <a:t>Mother of two teenage sons and a young daughter</a:t>
            </a:r>
            <a:endParaRPr/>
          </a:p>
          <a:p>
            <a:pPr marL="0" lvl="0" indent="0" algn="l" rtl="0">
              <a:spcBef>
                <a:spcPts val="360"/>
              </a:spcBef>
              <a:spcAft>
                <a:spcPts val="0"/>
              </a:spcAft>
              <a:buNone/>
            </a:pPr>
            <a:endParaRPr/>
          </a:p>
        </p:txBody>
      </p:sp>
      <p:sp>
        <p:nvSpPr>
          <p:cNvPr id="84" name="Google Shape;84;p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Joi Cobb: Bio</a:t>
            </a:r>
            <a:endParaRPr/>
          </a:p>
        </p:txBody>
      </p:sp>
      <p:sp>
        <p:nvSpPr>
          <p:cNvPr id="85" name="Google Shape;85;p2"/>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86" name="Google Shape;86;p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5d98b8fca1_0_80"/>
          <p:cNvSpPr txBox="1">
            <a:spLocks noGrp="1"/>
          </p:cNvSpPr>
          <p:nvPr>
            <p:ph type="body" idx="1"/>
          </p:nvPr>
        </p:nvSpPr>
        <p:spPr>
          <a:xfrm>
            <a:off x="457200" y="152345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Lesson Project</a:t>
            </a:r>
            <a:endParaRPr sz="2400" b="1"/>
          </a:p>
          <a:p>
            <a:pPr marL="342900" lvl="0" indent="-190500" algn="l" rtl="0">
              <a:spcBef>
                <a:spcPts val="0"/>
              </a:spcBef>
              <a:spcAft>
                <a:spcPts val="0"/>
              </a:spcAft>
              <a:buClr>
                <a:srgbClr val="6EA92C"/>
              </a:buClr>
              <a:buSzPts val="2400"/>
              <a:buFont typeface="Arial"/>
              <a:buNone/>
            </a:pPr>
            <a:r>
              <a:rPr lang="en-US" sz="2400" u="sng">
                <a:solidFill>
                  <a:schemeClr val="hlink"/>
                </a:solidFill>
                <a:hlinkClick r:id="rId3"/>
              </a:rPr>
              <a:t>Who Aced the Interview Challenge?</a:t>
            </a:r>
            <a:endParaRPr sz="2400"/>
          </a:p>
          <a:p>
            <a:pPr marL="342900" lvl="0" indent="-190500" algn="l" rtl="0">
              <a:spcBef>
                <a:spcPts val="0"/>
              </a:spcBef>
              <a:spcAft>
                <a:spcPts val="0"/>
              </a:spcAft>
              <a:buClr>
                <a:srgbClr val="6EA92C"/>
              </a:buClr>
              <a:buSzPts val="2400"/>
              <a:buFont typeface="Arial"/>
              <a:buNone/>
            </a:pPr>
            <a:r>
              <a:rPr lang="en-US" sz="2400">
                <a:solidFill>
                  <a:schemeClr val="dk1"/>
                </a:solidFill>
              </a:rPr>
              <a:t> </a:t>
            </a:r>
            <a:endParaRPr>
              <a:solidFill>
                <a:schemeClr val="dk1"/>
              </a:solidFill>
            </a:endParaRPr>
          </a:p>
          <a:p>
            <a:pPr marL="0" lvl="0" indent="0" algn="l" rtl="0">
              <a:lnSpc>
                <a:spcPct val="120000"/>
              </a:lnSpc>
              <a:spcBef>
                <a:spcPts val="0"/>
              </a:spcBef>
              <a:spcAft>
                <a:spcPts val="0"/>
              </a:spcAft>
              <a:buNone/>
            </a:pPr>
            <a:r>
              <a:rPr lang="en-US">
                <a:solidFill>
                  <a:schemeClr val="dk1"/>
                </a:solidFill>
              </a:rPr>
              <a:t>Description: Students will prepare for a job interview and then practice delivering on the spot answers in a group challenge. While peers provided feedback on their responsives. Winners from each group advance to a championship round.</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a:solidFill>
                <a:schemeClr val="dk1"/>
              </a:solidFill>
            </a:endParaRPr>
          </a:p>
          <a:p>
            <a:pPr marL="457200" lvl="0" indent="0" algn="l" rtl="0">
              <a:spcBef>
                <a:spcPts val="0"/>
              </a:spcBef>
              <a:spcAft>
                <a:spcPts val="0"/>
              </a:spcAft>
              <a:buNone/>
            </a:pPr>
            <a:endParaRPr sz="2400"/>
          </a:p>
        </p:txBody>
      </p:sp>
      <p:sp>
        <p:nvSpPr>
          <p:cNvPr id="238" name="Google Shape;238;g5d98b8fca1_0_8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239" name="Google Shape;239;g5d98b8fca1_0_8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40" name="Google Shape;240;g5d98b8fca1_0_8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5d98b8fca1_0_88"/>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EA92C"/>
              </a:buClr>
              <a:buSzPts val="2400"/>
              <a:buFont typeface="Arial"/>
              <a:buNone/>
            </a:pPr>
            <a:r>
              <a:rPr lang="en-US" sz="2400" b="1" u="sng"/>
              <a:t>Lesson Objectives </a:t>
            </a:r>
            <a:endParaRPr sz="2400" b="1" u="sng"/>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Students will be able to</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Compare multiple job offers based on a variety of criteria to determine the best fit</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Professionally communicate when accepting and declining job offers</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Describe the key paperwork that must be completed for a new job</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Explain how direct deposit, 401(k) and employer-provided health insurance work</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246" name="Google Shape;246;g5d98b8fca1_0_88"/>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Once You’ve Got the Job Offer  </a:t>
            </a:r>
            <a:endParaRPr/>
          </a:p>
        </p:txBody>
      </p:sp>
      <p:sp>
        <p:nvSpPr>
          <p:cNvPr id="247" name="Google Shape;247;g5d98b8fca1_0_88"/>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48" name="Google Shape;248;g5d98b8fca1_0_88"/>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5d995dcd5f_0_0"/>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a:t>What do you do once you got the job?</a:t>
            </a:r>
            <a:endParaRPr sz="2400"/>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Job Offer To-Do list: </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Consider salary and additional benefits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Know Your Work Schedule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Fill out required paperwork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Understand the difference between </a:t>
            </a:r>
            <a:r>
              <a:rPr lang="en-US" u="sng">
                <a:solidFill>
                  <a:schemeClr val="hlink"/>
                </a:solidFill>
                <a:hlinkClick r:id="rId3"/>
              </a:rPr>
              <a:t>Gross Income and Net Income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Sign Up for direct deposit, 401(k), and health insurance benefits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254" name="Google Shape;254;g5d995dcd5f_0_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Key Idea:  Evaluating Options after the Interview</a:t>
            </a:r>
            <a:endParaRPr/>
          </a:p>
        </p:txBody>
      </p:sp>
      <p:sp>
        <p:nvSpPr>
          <p:cNvPr id="255" name="Google Shape;255;g5d995dcd5f_0_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1000" b="1"/>
              <a:t>www.councilforeconed.org </a:t>
            </a:r>
            <a:endParaRPr sz="1000" b="1">
              <a:solidFill>
                <a:srgbClr val="1578BC"/>
              </a:solidFill>
            </a:endParaRPr>
          </a:p>
        </p:txBody>
      </p:sp>
      <p:sp>
        <p:nvSpPr>
          <p:cNvPr id="256" name="Google Shape;256;g5d995dcd5f_0_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257" name="Google Shape;257;g5d995dcd5f_0_0"/>
          <p:cNvSpPr txBox="1"/>
          <p:nvPr/>
        </p:nvSpPr>
        <p:spPr>
          <a:xfrm>
            <a:off x="1273300" y="5821200"/>
            <a:ext cx="7041600" cy="1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https://www.mindtools.com/pages/article/evaluating-job-offer.htm</a:t>
            </a:r>
            <a:endParaRPr sz="1000"/>
          </a:p>
        </p:txBody>
      </p:sp>
      <p:sp>
        <p:nvSpPr>
          <p:cNvPr id="258" name="Google Shape;258;g5d995dcd5f_0_0"/>
          <p:cNvSpPr txBox="1"/>
          <p:nvPr/>
        </p:nvSpPr>
        <p:spPr>
          <a:xfrm>
            <a:off x="1273300" y="6130650"/>
            <a:ext cx="6861300" cy="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https://create.kahoot.it/share/what-are-all-these-deductions-from-my-paycheck/ffd94a29-c1ff-4936-9b12-f470012869f7</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5d98b8fca1_0_153"/>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Lesson Activities</a:t>
            </a:r>
            <a:r>
              <a:rPr lang="en-US" sz="2400"/>
              <a:t> </a:t>
            </a:r>
            <a:endParaRPr sz="2400"/>
          </a:p>
          <a:p>
            <a:pPr marL="457200" lvl="0" indent="-342900" algn="l" rtl="0">
              <a:spcBef>
                <a:spcPts val="0"/>
              </a:spcBef>
              <a:spcAft>
                <a:spcPts val="0"/>
              </a:spcAft>
              <a:buClr>
                <a:srgbClr val="000000"/>
              </a:buClr>
              <a:buSzPts val="1800"/>
              <a:buChar char="•"/>
            </a:pPr>
            <a:r>
              <a:rPr lang="en-US">
                <a:solidFill>
                  <a:srgbClr val="000000"/>
                </a:solidFill>
              </a:rPr>
              <a:t>How to Negotiate Salary During a Job Offer</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How to Survive Day One in your New Job </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Your New Job Comes with Paperwork</a:t>
            </a:r>
            <a:endParaRPr>
              <a:solidFill>
                <a:srgbClr val="000000"/>
              </a:solidFill>
            </a:endParaRPr>
          </a:p>
          <a:p>
            <a:pPr marL="457200" lvl="0" indent="0" algn="l" rtl="0">
              <a:spcBef>
                <a:spcPts val="0"/>
              </a:spcBef>
              <a:spcAft>
                <a:spcPts val="0"/>
              </a:spcAft>
              <a:buNone/>
            </a:pPr>
            <a:endParaRPr sz="2400">
              <a:solidFill>
                <a:srgbClr val="004A80"/>
              </a:solidFill>
            </a:endParaRPr>
          </a:p>
          <a:p>
            <a:pPr marL="0" lvl="0" indent="0" algn="l" rtl="0">
              <a:spcBef>
                <a:spcPts val="0"/>
              </a:spcBef>
              <a:spcAft>
                <a:spcPts val="0"/>
              </a:spcAft>
              <a:buNone/>
            </a:pPr>
            <a:endParaRPr sz="2400"/>
          </a:p>
        </p:txBody>
      </p:sp>
      <p:sp>
        <p:nvSpPr>
          <p:cNvPr id="264" name="Google Shape;264;g5d98b8fca1_0_15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Once You’ve Got the Job Offer  </a:t>
            </a:r>
            <a:endParaRPr/>
          </a:p>
        </p:txBody>
      </p:sp>
      <p:sp>
        <p:nvSpPr>
          <p:cNvPr id="265" name="Google Shape;265;g5d98b8fca1_0_153"/>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66" name="Google Shape;266;g5d98b8fca1_0_15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67" name="Google Shape;267;g5d98b8fca1_0_153"/>
          <p:cNvPicPr preferRelativeResize="0"/>
          <p:nvPr/>
        </p:nvPicPr>
        <p:blipFill>
          <a:blip r:embed="rId3">
            <a:alphaModFix/>
          </a:blip>
          <a:stretch>
            <a:fillRect/>
          </a:stretch>
        </p:blipFill>
        <p:spPr>
          <a:xfrm>
            <a:off x="2707100" y="3520550"/>
            <a:ext cx="3846100" cy="2277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5d98b8fca1_0_95"/>
          <p:cNvSpPr txBox="1">
            <a:spLocks noGrp="1"/>
          </p:cNvSpPr>
          <p:nvPr>
            <p:ph type="body" idx="1"/>
          </p:nvPr>
        </p:nvSpPr>
        <p:spPr>
          <a:xfrm>
            <a:off x="457200" y="1523450"/>
            <a:ext cx="7260000" cy="4801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Activity 1:</a:t>
            </a:r>
            <a:r>
              <a:rPr lang="en-US" sz="2400"/>
              <a:t> </a:t>
            </a:r>
            <a:endParaRPr sz="2400"/>
          </a:p>
          <a:p>
            <a:pPr marL="0" lvl="0" indent="0" algn="l" rtl="0">
              <a:spcBef>
                <a:spcPts val="0"/>
              </a:spcBef>
              <a:spcAft>
                <a:spcPts val="0"/>
              </a:spcAft>
              <a:buNone/>
            </a:pPr>
            <a:r>
              <a:rPr lang="en-US" sz="2400"/>
              <a:t>  </a:t>
            </a:r>
            <a:r>
              <a:rPr lang="en-US" sz="2400" u="sng">
                <a:solidFill>
                  <a:schemeClr val="hlink"/>
                </a:solidFill>
                <a:hlinkClick r:id="rId3"/>
              </a:rPr>
              <a:t>How to Negotiate Salary During a Job Offer</a:t>
            </a:r>
            <a:endParaRPr sz="2400"/>
          </a:p>
          <a:p>
            <a:pPr marL="0" lvl="0" indent="0" algn="l" rtl="0">
              <a:lnSpc>
                <a:spcPct val="120000"/>
              </a:lnSpc>
              <a:spcBef>
                <a:spcPts val="0"/>
              </a:spcBef>
              <a:spcAft>
                <a:spcPts val="0"/>
              </a:spcAft>
              <a:buNone/>
            </a:pPr>
            <a:r>
              <a:rPr lang="en-US" sz="2400"/>
              <a:t> </a:t>
            </a:r>
            <a:r>
              <a:rPr lang="en-US">
                <a:solidFill>
                  <a:schemeClr val="dk1"/>
                </a:solidFill>
              </a:rPr>
              <a:t>After spending many hard hours working to get a job, you finally get an offer! But before you accept or decline, you want to make sure it’s the best possible offer.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None/>
            </a:pPr>
            <a:r>
              <a:rPr lang="en-US">
                <a:solidFill>
                  <a:schemeClr val="dk1"/>
                </a:solidFill>
              </a:rPr>
              <a:t>In the linked video , learn steps you can take to improve a job offer by negotiating the salary of an offer and respond to the following questions.</a:t>
            </a:r>
            <a:endParaRPr>
              <a:solidFill>
                <a:schemeClr val="dk1"/>
              </a:solidFill>
            </a:endParaRPr>
          </a:p>
          <a:p>
            <a:pPr marL="2794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Why should you research salaries at a position before even receiving an offer?</a:t>
            </a:r>
            <a:endParaRPr>
              <a:solidFill>
                <a:schemeClr val="dk1"/>
              </a:solidFill>
            </a:endParaRPr>
          </a:p>
          <a:p>
            <a:pPr marL="2794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An employer says to you: “We’d like to offer you a position with a starting salary of $50,000/year.” You were hoping for $53,000/year. Write out your response to that offer to get your desired salary.</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en-US">
                <a:solidFill>
                  <a:schemeClr val="dk1"/>
                </a:solidFill>
              </a:rPr>
              <a:t> </a:t>
            </a: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p:txBody>
      </p:sp>
      <p:sp>
        <p:nvSpPr>
          <p:cNvPr id="273" name="Google Shape;273;g5d98b8fca1_0_9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Once You’ve Got the Job Offer</a:t>
            </a:r>
            <a:endParaRPr/>
          </a:p>
        </p:txBody>
      </p:sp>
      <p:sp>
        <p:nvSpPr>
          <p:cNvPr id="274" name="Google Shape;274;g5d98b8fca1_0_95"/>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75" name="Google Shape;275;g5d98b8fca1_0_9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5d98b8fca1_0_105"/>
          <p:cNvSpPr txBox="1">
            <a:spLocks noGrp="1"/>
          </p:cNvSpPr>
          <p:nvPr>
            <p:ph type="body" idx="1"/>
          </p:nvPr>
        </p:nvSpPr>
        <p:spPr>
          <a:xfrm>
            <a:off x="457200" y="1523450"/>
            <a:ext cx="7260000" cy="4801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Activity 2:</a:t>
            </a:r>
            <a:r>
              <a:rPr lang="en-US" sz="2400"/>
              <a:t> </a:t>
            </a:r>
            <a:endParaRPr sz="2400"/>
          </a:p>
          <a:p>
            <a:pPr marL="0" lvl="0" indent="0" algn="l" rtl="0">
              <a:spcBef>
                <a:spcPts val="0"/>
              </a:spcBef>
              <a:spcAft>
                <a:spcPts val="0"/>
              </a:spcAft>
              <a:buNone/>
            </a:pPr>
            <a:r>
              <a:rPr lang="en-US" sz="2400"/>
              <a:t>  </a:t>
            </a:r>
            <a:r>
              <a:rPr lang="en-US" sz="2400" u="sng">
                <a:solidFill>
                  <a:schemeClr val="hlink"/>
                </a:solidFill>
                <a:hlinkClick r:id="rId3"/>
              </a:rPr>
              <a:t>How to Survive Day One in your New Job</a:t>
            </a:r>
            <a:endParaRPr sz="2400"/>
          </a:p>
          <a:p>
            <a:pPr marL="0" lvl="0" indent="0" algn="l" rtl="0">
              <a:lnSpc>
                <a:spcPct val="120000"/>
              </a:lnSpc>
              <a:spcBef>
                <a:spcPts val="0"/>
              </a:spcBef>
              <a:spcAft>
                <a:spcPts val="0"/>
              </a:spcAft>
              <a:buNone/>
            </a:pPr>
            <a:r>
              <a:rPr lang="en-US" sz="2400"/>
              <a:t> </a:t>
            </a:r>
            <a:r>
              <a:rPr lang="en-US">
                <a:solidFill>
                  <a:schemeClr val="dk1"/>
                </a:solidFill>
              </a:rPr>
              <a:t>Your first day at your new job is a crucial one. Watch this video and answer the following questions when you’ve finished.</a:t>
            </a:r>
            <a:endParaRPr>
              <a:solidFill>
                <a:schemeClr val="dk1"/>
              </a:solidFill>
            </a:endParaRPr>
          </a:p>
          <a:p>
            <a:pPr marL="3937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Write out a timeline for your first day of work, from waking up until falling asleep. Make sure to include at least 5 points mentioned within the video.</a:t>
            </a:r>
            <a:endParaRPr>
              <a:solidFill>
                <a:schemeClr val="dk1"/>
              </a:solidFill>
            </a:endParaRPr>
          </a:p>
          <a:p>
            <a:pPr marL="3937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Within your timeline, describe a conversation with the secretary in your office, whose task is to make sure you get adjusted to your new work environment.</a:t>
            </a:r>
            <a:endParaRPr>
              <a:solidFill>
                <a:schemeClr val="dk1"/>
              </a:solidFill>
            </a:endParaRPr>
          </a:p>
          <a:p>
            <a:pPr marL="3937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Within your timeline, describe a conversation with your new boss, who asks you about how this job compares to your last job.</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en-US">
                <a:solidFill>
                  <a:schemeClr val="dk1"/>
                </a:solidFill>
              </a:rPr>
              <a:t> </a:t>
            </a: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p:txBody>
      </p:sp>
      <p:sp>
        <p:nvSpPr>
          <p:cNvPr id="281" name="Google Shape;281;g5d98b8fca1_0_10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Once You’ve Got the Job Offer</a:t>
            </a:r>
            <a:endParaRPr/>
          </a:p>
        </p:txBody>
      </p:sp>
      <p:sp>
        <p:nvSpPr>
          <p:cNvPr id="282" name="Google Shape;282;g5d98b8fca1_0_105"/>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83" name="Google Shape;283;g5d98b8fca1_0_10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5d98b8fca1_0_113"/>
          <p:cNvSpPr txBox="1">
            <a:spLocks noGrp="1"/>
          </p:cNvSpPr>
          <p:nvPr>
            <p:ph type="body" idx="1"/>
          </p:nvPr>
        </p:nvSpPr>
        <p:spPr>
          <a:xfrm>
            <a:off x="457200" y="1523450"/>
            <a:ext cx="7260000" cy="4801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Activity 3:</a:t>
            </a:r>
            <a:r>
              <a:rPr lang="en-US" sz="2400"/>
              <a:t> </a:t>
            </a:r>
            <a:endParaRPr sz="2400"/>
          </a:p>
          <a:p>
            <a:pPr marL="0" lvl="0" indent="0" algn="l" rtl="0">
              <a:spcBef>
                <a:spcPts val="0"/>
              </a:spcBef>
              <a:spcAft>
                <a:spcPts val="0"/>
              </a:spcAft>
              <a:buNone/>
            </a:pPr>
            <a:r>
              <a:rPr lang="en-US" sz="2400"/>
              <a:t>  </a:t>
            </a:r>
            <a:r>
              <a:rPr lang="en-US" sz="2400" u="sng">
                <a:solidFill>
                  <a:schemeClr val="hlink"/>
                </a:solidFill>
                <a:hlinkClick r:id="rId3"/>
              </a:rPr>
              <a:t>Your New Job Comes with Paperwork</a:t>
            </a:r>
            <a:endParaRPr sz="2400"/>
          </a:p>
          <a:p>
            <a:pPr marL="0" lvl="0" indent="0" algn="l" rtl="0">
              <a:lnSpc>
                <a:spcPct val="120000"/>
              </a:lnSpc>
              <a:spcBef>
                <a:spcPts val="0"/>
              </a:spcBef>
              <a:spcAft>
                <a:spcPts val="0"/>
              </a:spcAft>
              <a:buNone/>
            </a:pPr>
            <a:r>
              <a:rPr lang="en-US" sz="2400"/>
              <a:t> </a:t>
            </a:r>
            <a:r>
              <a:rPr lang="en-US">
                <a:solidFill>
                  <a:schemeClr val="dk1"/>
                </a:solidFill>
              </a:rPr>
              <a:t>Whenever you start a new job, you will need to complete some standard paperwork. Read the article and answer the questions below:</a:t>
            </a:r>
            <a:endParaRPr>
              <a:solidFill>
                <a:schemeClr val="dk1"/>
              </a:solidFill>
            </a:endParaRPr>
          </a:p>
          <a:p>
            <a:pPr marL="3937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What is the purpose of an </a:t>
            </a:r>
            <a:r>
              <a:rPr lang="en-US" u="sng">
                <a:solidFill>
                  <a:schemeClr val="hlink"/>
                </a:solidFill>
                <a:hlinkClick r:id="rId4"/>
              </a:rPr>
              <a:t>I-9 form</a:t>
            </a:r>
            <a:r>
              <a:rPr lang="en-US">
                <a:solidFill>
                  <a:schemeClr val="dk1"/>
                </a:solidFill>
              </a:rPr>
              <a:t>? What must you have to complete it?</a:t>
            </a:r>
            <a:endParaRPr>
              <a:solidFill>
                <a:schemeClr val="dk1"/>
              </a:solidFill>
            </a:endParaRPr>
          </a:p>
          <a:p>
            <a:pPr marL="3937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What is the purpose of a </a:t>
            </a:r>
            <a:r>
              <a:rPr lang="en-US" u="sng">
                <a:solidFill>
                  <a:schemeClr val="hlink"/>
                </a:solidFill>
                <a:hlinkClick r:id="rId5"/>
              </a:rPr>
              <a:t>W-4</a:t>
            </a:r>
            <a:r>
              <a:rPr lang="en-US">
                <a:solidFill>
                  <a:schemeClr val="dk1"/>
                </a:solidFill>
              </a:rPr>
              <a:t> form? What information do you include on it?</a:t>
            </a:r>
            <a:endParaRPr>
              <a:solidFill>
                <a:schemeClr val="dk1"/>
              </a:solidFill>
            </a:endParaRPr>
          </a:p>
          <a:p>
            <a:pPr marL="393700" lvl="0" indent="-342900" algn="l" rtl="0">
              <a:lnSpc>
                <a:spcPct val="115000"/>
              </a:lnSpc>
              <a:spcBef>
                <a:spcPts val="0"/>
              </a:spcBef>
              <a:spcAft>
                <a:spcPts val="0"/>
              </a:spcAft>
              <a:buClr>
                <a:schemeClr val="dk1"/>
              </a:buClr>
              <a:buSzPts val="1800"/>
              <a:buFont typeface="Gill Sans"/>
              <a:buAutoNum type="arabicPeriod"/>
            </a:pPr>
            <a:r>
              <a:rPr lang="en-US">
                <a:solidFill>
                  <a:schemeClr val="dk1"/>
                </a:solidFill>
              </a:rPr>
              <a:t>If you are under 18, what additional paperwork must you complete?</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en-US">
                <a:solidFill>
                  <a:schemeClr val="dk1"/>
                </a:solidFill>
              </a:rPr>
              <a:t> </a:t>
            </a:r>
            <a:endParaRPr sz="1100">
              <a:solidFill>
                <a:schemeClr val="dk1"/>
              </a:solidFill>
              <a:latin typeface="Arial"/>
              <a:ea typeface="Arial"/>
              <a:cs typeface="Arial"/>
              <a:sym typeface="Arial"/>
            </a:endParaRPr>
          </a:p>
          <a:p>
            <a:pPr marL="457200" lvl="0" indent="0" algn="l" rtl="0">
              <a:spcBef>
                <a:spcPts val="0"/>
              </a:spcBef>
              <a:spcAft>
                <a:spcPts val="0"/>
              </a:spcAft>
              <a:buNone/>
            </a:pPr>
            <a:endParaRPr sz="2400"/>
          </a:p>
        </p:txBody>
      </p:sp>
      <p:sp>
        <p:nvSpPr>
          <p:cNvPr id="289" name="Google Shape;289;g5d98b8fca1_0_11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Once You’ve Got the Job Offer</a:t>
            </a:r>
            <a:endParaRPr/>
          </a:p>
        </p:txBody>
      </p:sp>
      <p:sp>
        <p:nvSpPr>
          <p:cNvPr id="290" name="Google Shape;290;g5d98b8fca1_0_113"/>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91" name="Google Shape;291;g5d98b8fca1_0_11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92" name="Google Shape;292;g5d98b8fca1_0_113"/>
          <p:cNvPicPr preferRelativeResize="0"/>
          <p:nvPr/>
        </p:nvPicPr>
        <p:blipFill>
          <a:blip r:embed="rId6">
            <a:alphaModFix/>
          </a:blip>
          <a:stretch>
            <a:fillRect/>
          </a:stretch>
        </p:blipFill>
        <p:spPr>
          <a:xfrm>
            <a:off x="3143250" y="4724400"/>
            <a:ext cx="2857500" cy="1600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d98b8fca1_0_122"/>
          <p:cNvSpPr txBox="1">
            <a:spLocks noGrp="1"/>
          </p:cNvSpPr>
          <p:nvPr>
            <p:ph type="body" idx="1"/>
          </p:nvPr>
        </p:nvSpPr>
        <p:spPr>
          <a:xfrm>
            <a:off x="457200" y="152345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a:t>Lesson Project</a:t>
            </a:r>
            <a:endParaRPr sz="2400" b="1"/>
          </a:p>
          <a:p>
            <a:pPr marL="342900" lvl="0" indent="-190500" algn="l" rtl="0">
              <a:spcBef>
                <a:spcPts val="0"/>
              </a:spcBef>
              <a:spcAft>
                <a:spcPts val="0"/>
              </a:spcAft>
              <a:buClr>
                <a:srgbClr val="6EA92C"/>
              </a:buClr>
              <a:buSzPts val="2400"/>
              <a:buFont typeface="Arial"/>
              <a:buNone/>
            </a:pPr>
            <a:r>
              <a:rPr lang="en-US" sz="2400" u="sng">
                <a:solidFill>
                  <a:schemeClr val="hlink"/>
                </a:solidFill>
                <a:hlinkClick r:id="rId3"/>
              </a:rPr>
              <a:t>First Week on the Job Means Paperwork</a:t>
            </a:r>
            <a:endParaRPr>
              <a:solidFill>
                <a:schemeClr val="dk1"/>
              </a:solidFill>
            </a:endParaRPr>
          </a:p>
          <a:p>
            <a:pPr marL="342900" lvl="0" indent="-190500" algn="l" rtl="0">
              <a:spcBef>
                <a:spcPts val="0"/>
              </a:spcBef>
              <a:spcAft>
                <a:spcPts val="0"/>
              </a:spcAft>
              <a:buClr>
                <a:srgbClr val="6EA92C"/>
              </a:buClr>
              <a:buSzPts val="2400"/>
              <a:buFont typeface="Arial"/>
              <a:buNone/>
            </a:pPr>
            <a:endParaRPr>
              <a:solidFill>
                <a:schemeClr val="dk1"/>
              </a:solidFill>
            </a:endParaRPr>
          </a:p>
          <a:p>
            <a:pPr marL="0" lvl="0" indent="0" algn="l" rtl="0">
              <a:lnSpc>
                <a:spcPct val="120000"/>
              </a:lnSpc>
              <a:spcBef>
                <a:spcPts val="0"/>
              </a:spcBef>
              <a:spcAft>
                <a:spcPts val="0"/>
              </a:spcAft>
              <a:buNone/>
            </a:pPr>
            <a:r>
              <a:rPr lang="en-US">
                <a:solidFill>
                  <a:schemeClr val="dk1"/>
                </a:solidFill>
              </a:rPr>
              <a:t>Description: Students will complete real tax forms, health insurance enrollment forms, and 401(k) enrollment forms they receive their first day on the job. They log questions they have about this process and attempt to find answers through discussion with peers. </a:t>
            </a: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a:solidFill>
                <a:schemeClr val="dk1"/>
              </a:solidFill>
            </a:endParaRPr>
          </a:p>
          <a:p>
            <a:pPr marL="457200" lvl="0" indent="0" algn="l" rtl="0">
              <a:spcBef>
                <a:spcPts val="0"/>
              </a:spcBef>
              <a:spcAft>
                <a:spcPts val="0"/>
              </a:spcAft>
              <a:buNone/>
            </a:pPr>
            <a:endParaRPr sz="2400"/>
          </a:p>
        </p:txBody>
      </p:sp>
      <p:sp>
        <p:nvSpPr>
          <p:cNvPr id="298" name="Google Shape;298;g5d98b8fca1_0_12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Interviewing for a Job </a:t>
            </a:r>
            <a:endParaRPr/>
          </a:p>
        </p:txBody>
      </p:sp>
      <p:sp>
        <p:nvSpPr>
          <p:cNvPr id="299" name="Google Shape;299;g5d98b8fca1_0_122"/>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300" name="Google Shape;300;g5d98b8fca1_0_12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5d98b8fca1_0_44"/>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t> Other Topics Covered</a:t>
            </a:r>
            <a:endParaRPr sz="2400"/>
          </a:p>
          <a:p>
            <a:pPr marL="1828800" lvl="1" indent="-381000" algn="l" rtl="0">
              <a:spcBef>
                <a:spcPts val="0"/>
              </a:spcBef>
              <a:spcAft>
                <a:spcPts val="0"/>
              </a:spcAft>
              <a:buSzPts val="2400"/>
              <a:buChar char="»"/>
            </a:pPr>
            <a:r>
              <a:rPr lang="en-US" sz="2400"/>
              <a:t>Career Basics</a:t>
            </a:r>
            <a:endParaRPr sz="2400"/>
          </a:p>
          <a:p>
            <a:pPr marL="1828800" lvl="1" indent="-381000" algn="l" rtl="0">
              <a:spcBef>
                <a:spcPts val="0"/>
              </a:spcBef>
              <a:spcAft>
                <a:spcPts val="0"/>
              </a:spcAft>
              <a:buSzPts val="2400"/>
              <a:buChar char="»"/>
            </a:pPr>
            <a:r>
              <a:rPr lang="en-US" sz="2400"/>
              <a:t>Creating Resumes and Cover Letters</a:t>
            </a:r>
            <a:endParaRPr sz="2400"/>
          </a:p>
          <a:p>
            <a:pPr marL="1828800" lvl="1" indent="-381000" algn="l" rtl="0">
              <a:spcBef>
                <a:spcPts val="0"/>
              </a:spcBef>
              <a:spcAft>
                <a:spcPts val="0"/>
              </a:spcAft>
              <a:buSzPts val="2400"/>
              <a:buChar char="»"/>
            </a:pPr>
            <a:r>
              <a:rPr lang="en-US" sz="2400"/>
              <a:t>Professional Profiles</a:t>
            </a:r>
            <a:endParaRPr sz="2400"/>
          </a:p>
          <a:p>
            <a:pPr marL="1828800" lvl="1" indent="-381000" algn="l" rtl="0">
              <a:spcBef>
                <a:spcPts val="0"/>
              </a:spcBef>
              <a:spcAft>
                <a:spcPts val="0"/>
              </a:spcAft>
              <a:buSzPts val="2400"/>
              <a:buChar char="»"/>
            </a:pPr>
            <a:r>
              <a:rPr lang="en-US" sz="2400"/>
              <a:t>Soft Skills</a:t>
            </a:r>
            <a:endParaRPr sz="2400"/>
          </a:p>
          <a:p>
            <a:pPr marL="1828800" lvl="1" indent="-381000" algn="l" rtl="0">
              <a:spcBef>
                <a:spcPts val="0"/>
              </a:spcBef>
              <a:spcAft>
                <a:spcPts val="0"/>
              </a:spcAft>
              <a:buSzPts val="2400"/>
              <a:buChar char="»"/>
            </a:pPr>
            <a:r>
              <a:rPr lang="en-US" sz="2400"/>
              <a:t>Networking</a:t>
            </a:r>
            <a:endParaRPr sz="2400"/>
          </a:p>
          <a:p>
            <a:pPr marL="1371600" lvl="0" indent="0" algn="l" rtl="0">
              <a:spcBef>
                <a:spcPts val="0"/>
              </a:spcBef>
              <a:spcAft>
                <a:spcPts val="0"/>
              </a:spcAft>
              <a:buNone/>
            </a:pPr>
            <a:endParaRPr sz="2400"/>
          </a:p>
          <a:p>
            <a:pPr marL="0" lvl="0" indent="0" algn="l" rtl="0">
              <a:spcBef>
                <a:spcPts val="0"/>
              </a:spcBef>
              <a:spcAft>
                <a:spcPts val="0"/>
              </a:spcAft>
              <a:buNone/>
            </a:pPr>
            <a:r>
              <a:rPr lang="en-US" sz="2400"/>
              <a:t>Additional Resources: </a:t>
            </a:r>
            <a:endParaRPr sz="2400"/>
          </a:p>
          <a:p>
            <a:pPr marL="1828800" lvl="1" indent="-381000" algn="l" rtl="0">
              <a:spcBef>
                <a:spcPts val="0"/>
              </a:spcBef>
              <a:spcAft>
                <a:spcPts val="0"/>
              </a:spcAft>
              <a:buSzPts val="2400"/>
              <a:buChar char="»"/>
            </a:pPr>
            <a:r>
              <a:rPr lang="en-US" sz="2400"/>
              <a:t>Summative and Formative Assessment</a:t>
            </a:r>
            <a:endParaRPr sz="2400"/>
          </a:p>
          <a:p>
            <a:pPr marL="457200" lvl="0" indent="0" algn="l" rtl="0">
              <a:spcBef>
                <a:spcPts val="0"/>
              </a:spcBef>
              <a:spcAft>
                <a:spcPts val="0"/>
              </a:spcAft>
              <a:buNone/>
            </a:pPr>
            <a:endParaRPr sz="2400"/>
          </a:p>
        </p:txBody>
      </p:sp>
      <p:sp>
        <p:nvSpPr>
          <p:cNvPr id="306" name="Google Shape;306;g5d98b8fca1_0_44"/>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Unit: The Job Hunt Process</a:t>
            </a:r>
            <a:endParaRPr/>
          </a:p>
        </p:txBody>
      </p:sp>
      <p:sp>
        <p:nvSpPr>
          <p:cNvPr id="307" name="Google Shape;307;g5d98b8fca1_0_44"/>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308" name="Google Shape;308;g5d98b8fca1_0_44"/>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5d995dcad7_0_4"/>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t> Extensions: </a:t>
            </a:r>
            <a:endParaRPr sz="2400"/>
          </a:p>
          <a:p>
            <a:pPr marL="1828800" lvl="1" indent="-381000" algn="l" rtl="0">
              <a:spcBef>
                <a:spcPts val="0"/>
              </a:spcBef>
              <a:spcAft>
                <a:spcPts val="0"/>
              </a:spcAft>
              <a:buSzPts val="2400"/>
              <a:buChar char="»"/>
            </a:pPr>
            <a:r>
              <a:rPr lang="en-US" sz="2400" u="sng">
                <a:solidFill>
                  <a:schemeClr val="hlink"/>
                </a:solidFill>
                <a:hlinkClick r:id="rId3"/>
              </a:rPr>
              <a:t>Case Study: Who will make the cut?</a:t>
            </a:r>
            <a:endParaRPr sz="2400"/>
          </a:p>
          <a:p>
            <a:pPr marL="1828800" lvl="1" indent="-381000" algn="l" rtl="0">
              <a:spcBef>
                <a:spcPts val="0"/>
              </a:spcBef>
              <a:spcAft>
                <a:spcPts val="0"/>
              </a:spcAft>
              <a:buSzPts val="2400"/>
              <a:buChar char="»"/>
            </a:pPr>
            <a:r>
              <a:rPr lang="en-US" sz="2400" u="sng">
                <a:solidFill>
                  <a:schemeClr val="hlink"/>
                </a:solidFill>
                <a:hlinkClick r:id="rId4"/>
              </a:rPr>
              <a:t>Case Study: Have a Diploma. Got Job?</a:t>
            </a:r>
            <a:endParaRPr sz="2400"/>
          </a:p>
          <a:p>
            <a:pPr marL="457200" lvl="0" indent="0" algn="l" rtl="0">
              <a:spcBef>
                <a:spcPts val="0"/>
              </a:spcBef>
              <a:spcAft>
                <a:spcPts val="0"/>
              </a:spcAft>
              <a:buNone/>
            </a:pPr>
            <a:endParaRPr sz="2400"/>
          </a:p>
        </p:txBody>
      </p:sp>
      <p:sp>
        <p:nvSpPr>
          <p:cNvPr id="314" name="Google Shape;314;g5d995dcad7_0_4"/>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Unit: The Job Hunt Process</a:t>
            </a:r>
            <a:endParaRPr/>
          </a:p>
        </p:txBody>
      </p:sp>
      <p:sp>
        <p:nvSpPr>
          <p:cNvPr id="315" name="Google Shape;315;g5d995dcad7_0_4"/>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316" name="Google Shape;316;g5d995dcad7_0_4"/>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Key Ideas</a:t>
            </a:r>
            <a:endParaRPr/>
          </a:p>
        </p:txBody>
      </p:sp>
      <p:sp>
        <p:nvSpPr>
          <p:cNvPr id="92" name="Google Shape;92;p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solidFill>
                  <a:srgbClr val="1578BC"/>
                </a:solidFill>
              </a:rPr>
              <a:t>www.councilforeconed.org </a:t>
            </a:r>
            <a:endParaRPr b="1">
              <a:solidFill>
                <a:srgbClr val="1578BC"/>
              </a:solidFill>
            </a:endParaRPr>
          </a:p>
        </p:txBody>
      </p:sp>
      <p:sp>
        <p:nvSpPr>
          <p:cNvPr id="93" name="Google Shape;93;p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94" name="Google Shape;94;p3"/>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r>
              <a:rPr lang="en-US" sz="2400" b="1" u="sng"/>
              <a:t>Unit CM.3: The Job Search Process</a:t>
            </a:r>
            <a:endParaRPr sz="2400" b="1" u="sng"/>
          </a:p>
          <a:p>
            <a:pPr marL="0" lvl="0" indent="0" algn="l" rtl="0">
              <a:spcBef>
                <a:spcPts val="0"/>
              </a:spcBef>
              <a:spcAft>
                <a:spcPts val="0"/>
              </a:spcAft>
              <a:buNone/>
            </a:pPr>
            <a:r>
              <a:rPr lang="en-US">
                <a:solidFill>
                  <a:srgbClr val="434343"/>
                </a:solidFill>
              </a:rPr>
              <a:t>This unit outlines the job seeking process and covers the following concepts</a:t>
            </a:r>
            <a:endParaRPr>
              <a:solidFill>
                <a:srgbClr val="434343"/>
              </a:solidFill>
            </a:endParaRPr>
          </a:p>
          <a:p>
            <a:pPr marL="914400" lvl="1" indent="-342900" algn="l" rtl="0">
              <a:spcBef>
                <a:spcPts val="0"/>
              </a:spcBef>
              <a:spcAft>
                <a:spcPts val="0"/>
              </a:spcAft>
              <a:buSzPts val="1800"/>
              <a:buChar char="»"/>
            </a:pPr>
            <a:r>
              <a:rPr lang="en-US"/>
              <a:t>Understanding the sources of job opportunities</a:t>
            </a:r>
            <a:endParaRPr/>
          </a:p>
          <a:p>
            <a:pPr marL="914400" marR="0" lvl="1" indent="-342900" algn="l" rtl="0">
              <a:lnSpc>
                <a:spcPct val="100000"/>
              </a:lnSpc>
              <a:spcBef>
                <a:spcPts val="0"/>
              </a:spcBef>
              <a:spcAft>
                <a:spcPts val="0"/>
              </a:spcAft>
              <a:buClr>
                <a:srgbClr val="004A80"/>
              </a:buClr>
              <a:buSzPts val="1800"/>
              <a:buFont typeface="Arial"/>
              <a:buChar char="»"/>
            </a:pPr>
            <a:r>
              <a:rPr lang="en-US"/>
              <a:t>Documents required to secure interviews</a:t>
            </a:r>
            <a:endParaRPr/>
          </a:p>
          <a:p>
            <a:pPr marL="914400" marR="0" lvl="1" indent="-342900" algn="l" rtl="0">
              <a:lnSpc>
                <a:spcPct val="100000"/>
              </a:lnSpc>
              <a:spcBef>
                <a:spcPts val="0"/>
              </a:spcBef>
              <a:spcAft>
                <a:spcPts val="0"/>
              </a:spcAft>
              <a:buSzPts val="1800"/>
              <a:buChar char="»"/>
            </a:pPr>
            <a:r>
              <a:rPr lang="en-US"/>
              <a:t>Interview skills</a:t>
            </a:r>
            <a:endParaRPr/>
          </a:p>
          <a:p>
            <a:pPr marL="914400" marR="0" lvl="1" indent="-342900" algn="l" rtl="0">
              <a:lnSpc>
                <a:spcPct val="100000"/>
              </a:lnSpc>
              <a:spcBef>
                <a:spcPts val="0"/>
              </a:spcBef>
              <a:spcAft>
                <a:spcPts val="0"/>
              </a:spcAft>
              <a:buSzPts val="1800"/>
              <a:buChar char="»"/>
            </a:pPr>
            <a:r>
              <a:rPr lang="en-US"/>
              <a:t>Evaluating the options after the interview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Resources</a:t>
            </a:r>
            <a:endParaRPr/>
          </a:p>
        </p:txBody>
      </p:sp>
      <p:sp>
        <p:nvSpPr>
          <p:cNvPr id="322" name="Google Shape;322;p12"/>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323" name="Google Shape;323;p1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324" name="Google Shape;324;p12"/>
          <p:cNvSpPr txBox="1">
            <a:spLocks noGrp="1"/>
          </p:cNvSpPr>
          <p:nvPr>
            <p:ph type="body" idx="1"/>
          </p:nvPr>
        </p:nvSpPr>
        <p:spPr>
          <a:xfrm>
            <a:off x="602125" y="1440875"/>
            <a:ext cx="7086600" cy="3657600"/>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rgbClr val="6EA92C"/>
              </a:buClr>
              <a:buSzPts val="1800"/>
              <a:buFont typeface="Arial"/>
              <a:buNone/>
            </a:pPr>
            <a:endParaRPr/>
          </a:p>
          <a:p>
            <a:pPr marL="342900" lvl="0" indent="-342900" algn="l" rtl="0">
              <a:spcBef>
                <a:spcPts val="360"/>
              </a:spcBef>
              <a:spcAft>
                <a:spcPts val="0"/>
              </a:spcAft>
              <a:buClr>
                <a:srgbClr val="0070C0"/>
              </a:buClr>
              <a:buSzPts val="1800"/>
              <a:buFont typeface="Arial"/>
              <a:buChar char="•"/>
            </a:pPr>
            <a:r>
              <a:rPr lang="en-US" u="sng">
                <a:solidFill>
                  <a:srgbClr val="0070C0"/>
                </a:solidFill>
                <a:hlinkClick r:id="rId3"/>
              </a:rPr>
              <a:t>www.econedlink.org</a:t>
            </a:r>
            <a:r>
              <a:rPr lang="en-US">
                <a:solidFill>
                  <a:srgbClr val="0070C0"/>
                </a:solidFill>
              </a:rPr>
              <a:t> resource:</a:t>
            </a:r>
            <a:endParaRPr>
              <a:solidFill>
                <a:srgbClr val="0070C0"/>
              </a:solidFill>
            </a:endParaRPr>
          </a:p>
          <a:p>
            <a:pPr marL="1143000" lvl="2" indent="-165100" algn="l" rtl="0">
              <a:spcBef>
                <a:spcPts val="360"/>
              </a:spcBef>
              <a:spcAft>
                <a:spcPts val="0"/>
              </a:spcAft>
              <a:buClr>
                <a:srgbClr val="0070C0"/>
              </a:buClr>
              <a:buSzPts val="1400"/>
              <a:buChar char="•"/>
            </a:pPr>
            <a:r>
              <a:rPr lang="en-US" sz="1400" u="sng">
                <a:solidFill>
                  <a:schemeClr val="hlink"/>
                </a:solidFill>
                <a:hlinkClick r:id="rId4"/>
              </a:rPr>
              <a:t>https://create.kahoot.it/share/what-are-all-these-deductions-from-my-paycheck/ffd94a29-c1ff-4936-9b12-f470012869f7</a:t>
            </a:r>
            <a:r>
              <a:rPr lang="en-US" sz="1400">
                <a:solidFill>
                  <a:srgbClr val="0070C0"/>
                </a:solidFill>
              </a:rPr>
              <a:t> </a:t>
            </a:r>
            <a:endParaRPr sz="1400">
              <a:solidFill>
                <a:srgbClr val="0070C0"/>
              </a:solidFill>
            </a:endParaRPr>
          </a:p>
          <a:p>
            <a:pPr marL="342900" lvl="0" indent="-342900" algn="l" rtl="0">
              <a:spcBef>
                <a:spcPts val="360"/>
              </a:spcBef>
              <a:spcAft>
                <a:spcPts val="0"/>
              </a:spcAft>
              <a:buClr>
                <a:srgbClr val="0070C0"/>
              </a:buClr>
              <a:buSzPts val="1800"/>
              <a:buChar char="•"/>
            </a:pPr>
            <a:r>
              <a:rPr lang="en-US" u="sng">
                <a:solidFill>
                  <a:srgbClr val="0070C0"/>
                </a:solidFill>
                <a:hlinkClick r:id="rId5"/>
              </a:rPr>
              <a:t>https://www.ngpf.org/</a:t>
            </a:r>
            <a:r>
              <a:rPr lang="en-US">
                <a:solidFill>
                  <a:srgbClr val="0070C0"/>
                </a:solidFill>
              </a:rPr>
              <a:t> resources:</a:t>
            </a:r>
            <a:endParaRPr>
              <a:solidFill>
                <a:srgbClr val="0070C0"/>
              </a:solidFill>
            </a:endParaRPr>
          </a:p>
          <a:p>
            <a:pPr marL="1143000" lvl="2" indent="-165100" algn="l" rtl="0">
              <a:spcBef>
                <a:spcPts val="360"/>
              </a:spcBef>
              <a:spcAft>
                <a:spcPts val="0"/>
              </a:spcAft>
              <a:buClr>
                <a:srgbClr val="0070C0"/>
              </a:buClr>
              <a:buSzPts val="1400"/>
              <a:buChar char="•"/>
            </a:pPr>
            <a:r>
              <a:rPr lang="en-US" sz="1400" u="sng">
                <a:solidFill>
                  <a:schemeClr val="hlink"/>
                </a:solidFill>
                <a:hlinkClick r:id="rId6"/>
              </a:rPr>
              <a:t>https://docs.google.com/document/d/1hIrmHQ06mPEKKsN__Y52Jar-aIu53-AUbSDdF6H_riE/edit</a:t>
            </a:r>
            <a:endParaRPr sz="1400">
              <a:solidFill>
                <a:srgbClr val="0070C0"/>
              </a:solidFill>
            </a:endParaRPr>
          </a:p>
          <a:p>
            <a:pPr marL="1143000" lvl="2" indent="-165100" algn="l" rtl="0">
              <a:spcBef>
                <a:spcPts val="360"/>
              </a:spcBef>
              <a:spcAft>
                <a:spcPts val="0"/>
              </a:spcAft>
              <a:buClr>
                <a:srgbClr val="0070C0"/>
              </a:buClr>
              <a:buSzPts val="1400"/>
              <a:buChar char="•"/>
            </a:pPr>
            <a:r>
              <a:rPr lang="en-US" sz="1400" u="sng">
                <a:solidFill>
                  <a:schemeClr val="hlink"/>
                </a:solidFill>
                <a:hlinkClick r:id="rId7"/>
              </a:rPr>
              <a:t>https://docs.google.com/document/d/1SlM8WyAeSjy6dExU8U4jEAjc0hnApfgBTNOViKDFE50/edit</a:t>
            </a:r>
            <a:endParaRPr sz="1400">
              <a:solidFill>
                <a:srgbClr val="0070C0"/>
              </a:solidFill>
            </a:endParaRPr>
          </a:p>
          <a:p>
            <a:pPr marL="1143000" lvl="2" indent="-165100" algn="l" rtl="0">
              <a:spcBef>
                <a:spcPts val="360"/>
              </a:spcBef>
              <a:spcAft>
                <a:spcPts val="0"/>
              </a:spcAft>
              <a:buClr>
                <a:srgbClr val="0070C0"/>
              </a:buClr>
              <a:buSzPts val="1400"/>
              <a:buChar char="•"/>
            </a:pPr>
            <a:r>
              <a:rPr lang="en-US" sz="1400" u="sng">
                <a:solidFill>
                  <a:schemeClr val="hlink"/>
                </a:solidFill>
                <a:hlinkClick r:id="rId8"/>
              </a:rPr>
              <a:t>https://docs.google.com/document/d/1llwd49oof_rmyXxdvBK40fzofoHJzFE8S15tiTDBOb4/edit#heading=h.3f5968a7natk</a:t>
            </a:r>
            <a:endParaRPr sz="1400">
              <a:solidFill>
                <a:srgbClr val="0070C0"/>
              </a:solidFill>
            </a:endParaRPr>
          </a:p>
          <a:p>
            <a:pPr marL="1143000" lvl="2" indent="-165100" algn="l" rtl="0">
              <a:spcBef>
                <a:spcPts val="360"/>
              </a:spcBef>
              <a:spcAft>
                <a:spcPts val="0"/>
              </a:spcAft>
              <a:buClr>
                <a:srgbClr val="0070C0"/>
              </a:buClr>
              <a:buSzPts val="1400"/>
              <a:buChar char="•"/>
            </a:pPr>
            <a:r>
              <a:rPr lang="en-US" sz="1400" u="sng">
                <a:solidFill>
                  <a:schemeClr val="hlink"/>
                </a:solidFill>
                <a:hlinkClick r:id="rId9"/>
              </a:rPr>
              <a:t>https://docs.google.com/document/d/1gs7_ZVMoM-NWl0RP-dVIbm2vCaRMCS8MXnlagQSw_PE/edit#heading=h.3f5968a7natk</a:t>
            </a:r>
            <a:r>
              <a:rPr lang="en-US" sz="1400">
                <a:solidFill>
                  <a:srgbClr val="0070C0"/>
                </a:solidFill>
              </a:rPr>
              <a:t> </a:t>
            </a:r>
            <a:endParaRPr sz="1400">
              <a:solidFill>
                <a:srgbClr val="0070C0"/>
              </a:solidFill>
            </a:endParaRPr>
          </a:p>
          <a:p>
            <a:pPr marL="342900" lvl="0" indent="-342900" algn="l" rtl="0">
              <a:spcBef>
                <a:spcPts val="360"/>
              </a:spcBef>
              <a:spcAft>
                <a:spcPts val="0"/>
              </a:spcAft>
              <a:buClr>
                <a:srgbClr val="6EA92C"/>
              </a:buClr>
              <a:buSzPts val="1800"/>
              <a:buFont typeface="Arial"/>
              <a:buChar char="•"/>
            </a:pPr>
            <a:r>
              <a:rPr lang="en-US" u="sng">
                <a:solidFill>
                  <a:srgbClr val="0070C0"/>
                </a:solidFill>
              </a:rPr>
              <a:t>Additional resources: </a:t>
            </a:r>
            <a:endParaRPr/>
          </a:p>
          <a:p>
            <a:pPr marL="1143000" lvl="0" indent="0" algn="l" rtl="0">
              <a:spcBef>
                <a:spcPts val="0"/>
              </a:spcBef>
              <a:spcAft>
                <a:spcPts val="0"/>
              </a:spcAft>
              <a:buNone/>
            </a:pPr>
            <a:endParaRPr sz="1000">
              <a:solidFill>
                <a:schemeClr val="dk1"/>
              </a:solidFill>
              <a:latin typeface="Arial"/>
              <a:ea typeface="Arial"/>
              <a:cs typeface="Arial"/>
              <a:sym typeface="Arial"/>
            </a:endParaRPr>
          </a:p>
          <a:p>
            <a:pPr marL="1143000" lvl="2" indent="-165100" algn="l" rtl="0">
              <a:spcBef>
                <a:spcPts val="0"/>
              </a:spcBef>
              <a:spcAft>
                <a:spcPts val="0"/>
              </a:spcAft>
              <a:buSzPts val="1400"/>
              <a:buChar char="•"/>
            </a:pPr>
            <a:r>
              <a:rPr lang="en-US" sz="1400" u="sng">
                <a:solidFill>
                  <a:schemeClr val="hlink"/>
                </a:solidFill>
                <a:hlinkClick r:id="rId10"/>
              </a:rPr>
              <a:t>https://www.investopedia.com/financial-edge/0711/9-different-ways-to-find-a-new-job.asp</a:t>
            </a:r>
            <a:r>
              <a:rPr lang="en-US" sz="1400">
                <a:solidFill>
                  <a:schemeClr val="dk1"/>
                </a:solidFill>
              </a:rPr>
              <a:t> x</a:t>
            </a:r>
            <a:endParaRPr sz="1400">
              <a:solidFill>
                <a:schemeClr val="dk1"/>
              </a:solidFill>
            </a:endParaRPr>
          </a:p>
          <a:p>
            <a:pPr marL="1143000" lvl="2" indent="-165100" algn="l" rtl="0">
              <a:spcBef>
                <a:spcPts val="0"/>
              </a:spcBef>
              <a:spcAft>
                <a:spcPts val="0"/>
              </a:spcAft>
              <a:buSzPts val="1400"/>
              <a:buChar char="•"/>
            </a:pPr>
            <a:r>
              <a:rPr lang="en-US" sz="1400" u="sng">
                <a:solidFill>
                  <a:schemeClr val="hlink"/>
                </a:solidFill>
                <a:hlinkClick r:id="rId11"/>
              </a:rPr>
              <a:t>https://www.mindtools.com/pages/article/evaluating-job-offer.htm</a:t>
            </a:r>
            <a:r>
              <a:rPr lang="en-US" sz="1400">
                <a:solidFill>
                  <a:schemeClr val="dk1"/>
                </a:solidFill>
              </a:rPr>
              <a:t> </a:t>
            </a:r>
            <a:endParaRPr sz="1400">
              <a:solidFill>
                <a:schemeClr val="dk1"/>
              </a:solidFill>
            </a:endParaRPr>
          </a:p>
          <a:p>
            <a:pPr marL="1143000" lvl="2" indent="-165100" algn="l" rtl="0">
              <a:spcBef>
                <a:spcPts val="0"/>
              </a:spcBef>
              <a:spcAft>
                <a:spcPts val="0"/>
              </a:spcAft>
              <a:buSzPts val="1400"/>
              <a:buChar char="•"/>
            </a:pPr>
            <a:r>
              <a:rPr lang="en-US" sz="1400" u="sng">
                <a:solidFill>
                  <a:schemeClr val="hlink"/>
                </a:solidFill>
                <a:hlinkClick r:id="rId12"/>
              </a:rPr>
              <a:t>https://www.quora.com/Why-are-interviewing-skills-important-How-can-someone-improve-theirs</a:t>
            </a:r>
            <a:endParaRPr sz="1400"/>
          </a:p>
          <a:p>
            <a:pPr marL="1143000" lvl="2" indent="-165100" algn="l" rtl="0">
              <a:spcBef>
                <a:spcPts val="0"/>
              </a:spcBef>
              <a:spcAft>
                <a:spcPts val="0"/>
              </a:spcAft>
              <a:buSzPts val="1400"/>
              <a:buChar char="•"/>
            </a:pPr>
            <a:endParaRPr sz="1400"/>
          </a:p>
          <a:p>
            <a:pPr marL="342900" lvl="0" indent="0" algn="l" rtl="0">
              <a:spcBef>
                <a:spcPts val="360"/>
              </a:spcBef>
              <a:spcAft>
                <a:spcPts val="0"/>
              </a:spcAft>
              <a:buNone/>
            </a:pPr>
            <a:endParaRPr/>
          </a:p>
          <a:p>
            <a:pPr marL="342900" lvl="0" indent="0" algn="l" rtl="0">
              <a:spcBef>
                <a:spcPts val="36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3"/>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Clr>
                <a:srgbClr val="6EA92C"/>
              </a:buClr>
              <a:buSzPts val="2800"/>
              <a:buNone/>
            </a:pPr>
            <a:r>
              <a:rPr lang="en-US" sz="2800"/>
              <a:t>If you have any questions, feel free to contact me at: </a:t>
            </a:r>
            <a:endParaRPr/>
          </a:p>
          <a:p>
            <a:pPr marL="342900" lvl="0" indent="-342900" algn="l" rtl="0">
              <a:spcBef>
                <a:spcPts val="560"/>
              </a:spcBef>
              <a:spcAft>
                <a:spcPts val="0"/>
              </a:spcAft>
              <a:buClr>
                <a:srgbClr val="6EA92C"/>
              </a:buClr>
              <a:buSzPts val="2800"/>
              <a:buFont typeface="Arial"/>
              <a:buChar char="•"/>
            </a:pPr>
            <a:r>
              <a:rPr lang="en-US" sz="2800"/>
              <a:t>Email: jcobbbrown@gmail.com</a:t>
            </a:r>
            <a:endParaRPr/>
          </a:p>
          <a:p>
            <a:pPr marL="342900" lvl="0" indent="0" algn="l" rtl="0">
              <a:spcBef>
                <a:spcPts val="560"/>
              </a:spcBef>
              <a:spcAft>
                <a:spcPts val="0"/>
              </a:spcAft>
              <a:buNone/>
            </a:pPr>
            <a:endParaRPr/>
          </a:p>
          <a:p>
            <a:pPr marL="342900" lvl="0" indent="0" algn="l" rtl="0">
              <a:spcBef>
                <a:spcPts val="560"/>
              </a:spcBef>
              <a:spcAft>
                <a:spcPts val="0"/>
              </a:spcAft>
              <a:buNone/>
            </a:pPr>
            <a:endParaRPr sz="2800"/>
          </a:p>
        </p:txBody>
      </p:sp>
      <p:sp>
        <p:nvSpPr>
          <p:cNvPr id="330" name="Google Shape;330;p1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a:t>
            </a:r>
            <a:endParaRPr/>
          </a:p>
        </p:txBody>
      </p:sp>
      <p:sp>
        <p:nvSpPr>
          <p:cNvPr id="331" name="Google Shape;331;p1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332" name="Google Shape;332;p1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98b8fca1_0_3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Agenda </a:t>
            </a:r>
            <a:endParaRPr/>
          </a:p>
        </p:txBody>
      </p:sp>
      <p:sp>
        <p:nvSpPr>
          <p:cNvPr id="100" name="Google Shape;100;g5d98b8fca1_0_3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solidFill>
                  <a:srgbClr val="1578BC"/>
                </a:solidFill>
              </a:rPr>
              <a:t>www.councilforeconed.org </a:t>
            </a:r>
            <a:endParaRPr b="1">
              <a:solidFill>
                <a:srgbClr val="1578BC"/>
              </a:solidFill>
            </a:endParaRPr>
          </a:p>
        </p:txBody>
      </p:sp>
      <p:sp>
        <p:nvSpPr>
          <p:cNvPr id="101" name="Google Shape;101;g5d98b8fca1_0_3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102" name="Google Shape;102;g5d98b8fca1_0_30"/>
          <p:cNvSpPr txBox="1">
            <a:spLocks noGrp="1"/>
          </p:cNvSpPr>
          <p:nvPr>
            <p:ph type="body" idx="1"/>
          </p:nvPr>
        </p:nvSpPr>
        <p:spPr>
          <a:xfrm>
            <a:off x="219300" y="1752600"/>
            <a:ext cx="8467500" cy="3657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sz="2400" b="1" u="sng"/>
              <a:t>Address Various Lesson Components and Activities:</a:t>
            </a:r>
            <a:endParaRPr sz="2400" b="1" u="sng"/>
          </a:p>
          <a:p>
            <a:pPr marL="914400" lvl="0" indent="-342900" algn="l" rtl="0">
              <a:spcBef>
                <a:spcPts val="0"/>
              </a:spcBef>
              <a:spcAft>
                <a:spcPts val="0"/>
              </a:spcAft>
              <a:buClr>
                <a:srgbClr val="000000"/>
              </a:buClr>
              <a:buSzPts val="1800"/>
              <a:buChar char="•"/>
            </a:pPr>
            <a:r>
              <a:rPr lang="en-US">
                <a:solidFill>
                  <a:srgbClr val="000000"/>
                </a:solidFill>
              </a:rPr>
              <a:t>Essential Questions and Aims</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Key Terms</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Lesson Objectives </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Lesson Activities</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Project Ideas</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Other topics covered</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Additional resources</a:t>
            </a:r>
            <a:endParaRPr>
              <a:solidFill>
                <a:srgbClr val="000000"/>
              </a:solidFill>
            </a:endParaRPr>
          </a:p>
          <a:p>
            <a:pPr marL="914400" lvl="0" indent="-342900" algn="l" rtl="0">
              <a:spcBef>
                <a:spcPts val="0"/>
              </a:spcBef>
              <a:spcAft>
                <a:spcPts val="0"/>
              </a:spcAft>
              <a:buClr>
                <a:srgbClr val="000000"/>
              </a:buClr>
              <a:buSzPts val="1800"/>
              <a:buChar char="•"/>
            </a:pPr>
            <a:r>
              <a:rPr lang="en-US">
                <a:solidFill>
                  <a:srgbClr val="000000"/>
                </a:solidFill>
              </a:rPr>
              <a:t>Extensions</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5d977f09a8_0_8"/>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Essential Questions or Aims </a:t>
            </a:r>
            <a:endParaRPr sz="2400" b="1" u="sng"/>
          </a:p>
          <a:p>
            <a:pPr marL="457200" lvl="0" indent="-381000" algn="l" rtl="0">
              <a:spcBef>
                <a:spcPts val="0"/>
              </a:spcBef>
              <a:spcAft>
                <a:spcPts val="0"/>
              </a:spcAft>
              <a:buSzPts val="2400"/>
              <a:buChar char="•"/>
            </a:pPr>
            <a:r>
              <a:rPr lang="en-US" sz="2400"/>
              <a:t>How do you find job openings in your area of interests?</a:t>
            </a:r>
            <a:endParaRPr sz="2400"/>
          </a:p>
          <a:p>
            <a:pPr marL="457200" lvl="0" indent="-381000" algn="l" rtl="0">
              <a:spcBef>
                <a:spcPts val="0"/>
              </a:spcBef>
              <a:spcAft>
                <a:spcPts val="0"/>
              </a:spcAft>
              <a:buSzPts val="2400"/>
              <a:buChar char="•"/>
            </a:pPr>
            <a:r>
              <a:rPr lang="en-US" sz="2400"/>
              <a:t>How do you fill out a job application correctly?</a:t>
            </a:r>
            <a:endParaRPr sz="2400"/>
          </a:p>
          <a:p>
            <a:pPr marL="457200" lvl="0" indent="-381000" algn="l" rtl="0">
              <a:spcBef>
                <a:spcPts val="0"/>
              </a:spcBef>
              <a:spcAft>
                <a:spcPts val="0"/>
              </a:spcAft>
              <a:buSzPts val="2400"/>
              <a:buChar char="•"/>
            </a:pPr>
            <a:r>
              <a:rPr lang="en-US" sz="2400"/>
              <a:t>How is a job application different from a resume?</a:t>
            </a:r>
            <a:endParaRPr sz="2400"/>
          </a:p>
          <a:p>
            <a:pPr marL="457200" lvl="0" indent="-381000" algn="l" rtl="0">
              <a:spcBef>
                <a:spcPts val="0"/>
              </a:spcBef>
              <a:spcAft>
                <a:spcPts val="0"/>
              </a:spcAft>
              <a:buSzPts val="2400"/>
              <a:buChar char="•"/>
            </a:pPr>
            <a:r>
              <a:rPr lang="en-US" sz="2400"/>
              <a:t>Why is having a professional resume important?</a:t>
            </a:r>
            <a:endParaRPr sz="2400"/>
          </a:p>
          <a:p>
            <a:pPr marL="457200" lvl="0" indent="-381000" algn="l" rtl="0">
              <a:spcBef>
                <a:spcPts val="0"/>
              </a:spcBef>
              <a:spcAft>
                <a:spcPts val="0"/>
              </a:spcAft>
              <a:buSzPts val="2400"/>
              <a:buChar char="•"/>
            </a:pPr>
            <a:r>
              <a:rPr lang="en-US" sz="2400"/>
              <a:t>Why are references needed for a job application?</a:t>
            </a:r>
            <a:endParaRPr sz="2400"/>
          </a:p>
          <a:p>
            <a:pPr marL="457200" lvl="0" indent="-381000" algn="l" rtl="0">
              <a:spcBef>
                <a:spcPts val="0"/>
              </a:spcBef>
              <a:spcAft>
                <a:spcPts val="0"/>
              </a:spcAft>
              <a:buSzPts val="2400"/>
              <a:buChar char="•"/>
            </a:pPr>
            <a:r>
              <a:rPr lang="en-US" sz="2400"/>
              <a:t>How should you select references?</a:t>
            </a:r>
            <a:endParaRPr sz="2400"/>
          </a:p>
          <a:p>
            <a:pPr marL="457200" lvl="0" indent="-381000" algn="l" rtl="0">
              <a:spcBef>
                <a:spcPts val="0"/>
              </a:spcBef>
              <a:spcAft>
                <a:spcPts val="0"/>
              </a:spcAft>
              <a:buSzPts val="2400"/>
              <a:buChar char="•"/>
            </a:pPr>
            <a:r>
              <a:rPr lang="en-US" sz="2400"/>
              <a:t>How can interview skills help you get a job?</a:t>
            </a:r>
            <a:endParaRPr sz="2400"/>
          </a:p>
          <a:p>
            <a:pPr marL="457200" lvl="0" indent="-381000" algn="l" rtl="0">
              <a:spcBef>
                <a:spcPts val="0"/>
              </a:spcBef>
              <a:spcAft>
                <a:spcPts val="0"/>
              </a:spcAft>
              <a:buSzPts val="2400"/>
              <a:buChar char="•"/>
            </a:pPr>
            <a:r>
              <a:rPr lang="en-US" sz="2400"/>
              <a:t>Why are first impressions important during the interview process?</a:t>
            </a:r>
            <a:endParaRPr sz="2400"/>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108" name="Google Shape;108;g5d977f09a8_0_8"/>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Unit: The Job Search Process</a:t>
            </a:r>
            <a:endParaRPr/>
          </a:p>
        </p:txBody>
      </p:sp>
      <p:sp>
        <p:nvSpPr>
          <p:cNvPr id="109" name="Google Shape;109;g5d977f09a8_0_8"/>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10" name="Google Shape;110;g5d977f09a8_0_8"/>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Unit Key Terms:</a:t>
            </a:r>
            <a:r>
              <a:rPr lang="en-US" sz="2400"/>
              <a:t> </a:t>
            </a:r>
            <a:endParaRPr sz="2400"/>
          </a:p>
          <a:p>
            <a:pPr marL="342900" lvl="0" indent="-190500" algn="l" rtl="0">
              <a:spcBef>
                <a:spcPts val="0"/>
              </a:spcBef>
              <a:spcAft>
                <a:spcPts val="0"/>
              </a:spcAft>
              <a:buClr>
                <a:srgbClr val="6EA92C"/>
              </a:buClr>
              <a:buSzPts val="2400"/>
              <a:buFont typeface="Arial"/>
              <a:buNone/>
            </a:pPr>
            <a:endParaRPr sz="2400"/>
          </a:p>
          <a:p>
            <a:pPr marL="0" lvl="0" indent="457200" algn="l" rtl="0">
              <a:spcBef>
                <a:spcPts val="0"/>
              </a:spcBef>
              <a:spcAft>
                <a:spcPts val="0"/>
              </a:spcAft>
              <a:buNone/>
            </a:pPr>
            <a:r>
              <a:rPr lang="en-US">
                <a:solidFill>
                  <a:srgbClr val="000000"/>
                </a:solidFill>
              </a:rPr>
              <a:t>Cover Letter 	Full-Time Employment	Part-Time Employment</a:t>
            </a:r>
            <a:endParaRPr>
              <a:solidFill>
                <a:srgbClr val="000000"/>
              </a:solidFill>
            </a:endParaRPr>
          </a:p>
          <a:p>
            <a:pPr marL="0" lvl="0" indent="0" algn="l" rtl="0">
              <a:spcBef>
                <a:spcPts val="0"/>
              </a:spcBef>
              <a:spcAft>
                <a:spcPts val="0"/>
              </a:spcAft>
              <a:buNone/>
            </a:pPr>
            <a:r>
              <a:rPr lang="en-US">
                <a:solidFill>
                  <a:srgbClr val="000000"/>
                </a:solidFill>
              </a:rPr>
              <a:t> </a:t>
            </a:r>
            <a:endParaRPr>
              <a:solidFill>
                <a:srgbClr val="000000"/>
              </a:solidFill>
            </a:endParaRPr>
          </a:p>
          <a:p>
            <a:pPr marL="0" lvl="0" indent="0" algn="l" rtl="0">
              <a:spcBef>
                <a:spcPts val="0"/>
              </a:spcBef>
              <a:spcAft>
                <a:spcPts val="0"/>
              </a:spcAft>
              <a:buNone/>
            </a:pPr>
            <a:r>
              <a:rPr lang="en-US">
                <a:solidFill>
                  <a:srgbClr val="000000"/>
                </a:solidFill>
              </a:rPr>
              <a:t>     Intern	   Networking	     Paid Work	     Resume	Salary</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			Unpaid Work		Volunteer	Wage</a:t>
            </a:r>
            <a:endParaRPr>
              <a:solidFill>
                <a:srgbClr val="000000"/>
              </a:solidFill>
            </a:endParaRPr>
          </a:p>
        </p:txBody>
      </p:sp>
      <p:sp>
        <p:nvSpPr>
          <p:cNvPr id="116" name="Google Shape;116;p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Unit: The Job Search Process</a:t>
            </a:r>
            <a:endParaRPr/>
          </a:p>
        </p:txBody>
      </p:sp>
      <p:sp>
        <p:nvSpPr>
          <p:cNvPr id="117" name="Google Shape;117;p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18" name="Google Shape;118;p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d98b8fca1_0_137"/>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How do I find a new job?</a:t>
            </a:r>
            <a:endParaRPr sz="2400" b="1" u="sng"/>
          </a:p>
          <a:p>
            <a:pPr marL="152400" lvl="0" indent="0" algn="l" rtl="0">
              <a:spcBef>
                <a:spcPts val="0"/>
              </a:spcBef>
              <a:spcAft>
                <a:spcPts val="0"/>
              </a:spcAft>
              <a:buClr>
                <a:srgbClr val="6EA92C"/>
              </a:buClr>
              <a:buSzPts val="2400"/>
              <a:buFont typeface="Arial"/>
              <a:buNone/>
            </a:pPr>
            <a:endParaRPr sz="2400"/>
          </a:p>
          <a:p>
            <a:pPr marL="342900" lvl="0" indent="-190500" algn="l" rtl="0">
              <a:spcBef>
                <a:spcPts val="0"/>
              </a:spcBef>
              <a:spcAft>
                <a:spcPts val="0"/>
              </a:spcAft>
              <a:buClr>
                <a:srgbClr val="6EA92C"/>
              </a:buClr>
              <a:buSzPts val="2400"/>
              <a:buFont typeface="Arial"/>
              <a:buNone/>
            </a:pPr>
            <a:r>
              <a:rPr lang="en-US">
                <a:solidFill>
                  <a:srgbClr val="000000"/>
                </a:solidFill>
              </a:rPr>
              <a:t>Effective strategies include: </a:t>
            </a:r>
            <a:endParaRPr>
              <a:solidFill>
                <a:srgbClr val="000000"/>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Networking</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Referrals</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Job Boards or Career Website</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Job Fairs</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Company Websites</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Cold Calling</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Internships or Temping</a:t>
            </a:r>
            <a:endParaRPr>
              <a:solidFill>
                <a:schemeClr val="dk1"/>
              </a:solidFill>
            </a:endParaRPr>
          </a:p>
          <a:p>
            <a:pPr marL="914400" lvl="0" indent="-342900" algn="l" rtl="0">
              <a:lnSpc>
                <a:spcPct val="115000"/>
              </a:lnSpc>
              <a:spcBef>
                <a:spcPts val="0"/>
              </a:spcBef>
              <a:spcAft>
                <a:spcPts val="0"/>
              </a:spcAft>
              <a:buClr>
                <a:schemeClr val="dk1"/>
              </a:buClr>
              <a:buSzPts val="1800"/>
              <a:buChar char="•"/>
            </a:pPr>
            <a:r>
              <a:rPr lang="en-US">
                <a:solidFill>
                  <a:schemeClr val="dk1"/>
                </a:solidFill>
              </a:rPr>
              <a:t>Recruiters</a:t>
            </a:r>
            <a:endParaRPr>
              <a:solidFill>
                <a:schemeClr val="dk1"/>
              </a:solidFill>
            </a:endParaRPr>
          </a:p>
          <a:p>
            <a:pPr marL="914400" lvl="0" indent="0" algn="l" rtl="0">
              <a:lnSpc>
                <a:spcPct val="115000"/>
              </a:lnSpc>
              <a:spcBef>
                <a:spcPts val="0"/>
              </a:spcBef>
              <a:spcAft>
                <a:spcPts val="0"/>
              </a:spcAft>
              <a:buNone/>
            </a:pPr>
            <a:endParaRPr>
              <a:solidFill>
                <a:schemeClr val="dk1"/>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124" name="Google Shape;124;g5d98b8fca1_0_13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Key idea: Sources of Job Opportunities</a:t>
            </a:r>
            <a:endParaRPr/>
          </a:p>
        </p:txBody>
      </p:sp>
      <p:sp>
        <p:nvSpPr>
          <p:cNvPr id="125" name="Google Shape;125;g5d98b8fca1_0_137"/>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26" name="Google Shape;126;g5d98b8fca1_0_137"/>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127" name="Google Shape;127;g5d98b8fca1_0_137"/>
          <p:cNvSpPr txBox="1"/>
          <p:nvPr/>
        </p:nvSpPr>
        <p:spPr>
          <a:xfrm>
            <a:off x="1004400" y="5629475"/>
            <a:ext cx="72900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https://www.investopedia.com/financial-edge/0711/9-different-ways-to-find-a-new-job.aspx</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5d995dcad7_0_11"/>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Lesson Objectives</a:t>
            </a:r>
            <a:r>
              <a:rPr lang="en-US" sz="2400"/>
              <a:t> </a:t>
            </a:r>
            <a:endParaRPr sz="2400"/>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Students will be able to</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Identify potential first job opportunities</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Understand the information required to complete a job application</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Identify potential references for a job application</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Successfully complete a job application with the proper information</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Describe strategies to be successful in a first job interview</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133" name="Google Shape;133;g5d995dcad7_0_1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How Do I Get My First Job </a:t>
            </a:r>
            <a:endParaRPr/>
          </a:p>
        </p:txBody>
      </p:sp>
      <p:sp>
        <p:nvSpPr>
          <p:cNvPr id="134" name="Google Shape;134;g5d995dcad7_0_1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35" name="Google Shape;135;g5d995dcad7_0_1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5d98b8fca1_0_0"/>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b="1" u="sng"/>
              <a:t>Lesson Activities</a:t>
            </a:r>
            <a:r>
              <a:rPr lang="en-US" sz="2400"/>
              <a:t> </a:t>
            </a:r>
            <a:endParaRPr sz="2400"/>
          </a:p>
          <a:p>
            <a:pPr marL="457200" lvl="0" indent="-342900" algn="l" rtl="0">
              <a:spcBef>
                <a:spcPts val="0"/>
              </a:spcBef>
              <a:spcAft>
                <a:spcPts val="0"/>
              </a:spcAft>
              <a:buClr>
                <a:srgbClr val="000000"/>
              </a:buClr>
              <a:buSzPts val="1800"/>
              <a:buChar char="•"/>
            </a:pPr>
            <a:r>
              <a:rPr lang="en-US">
                <a:solidFill>
                  <a:srgbClr val="000000"/>
                </a:solidFill>
              </a:rPr>
              <a:t>Discussion Prompts</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What Your First Job Can Teach About Life</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How to Find a Job with No Experience</a:t>
            </a:r>
            <a:endParaRPr>
              <a:solidFill>
                <a:srgbClr val="000000"/>
              </a:solidFill>
            </a:endParaRPr>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solidFill>
                <a:srgbClr val="004A80"/>
              </a:solidFill>
            </a:endParaRPr>
          </a:p>
          <a:p>
            <a:pPr marL="457200" lvl="0" indent="0" algn="l" rtl="0">
              <a:spcBef>
                <a:spcPts val="0"/>
              </a:spcBef>
              <a:spcAft>
                <a:spcPts val="0"/>
              </a:spcAft>
              <a:buNone/>
            </a:pPr>
            <a:endParaRPr sz="2400"/>
          </a:p>
          <a:p>
            <a:pPr marL="457200" lvl="0" indent="0" algn="l" rtl="0">
              <a:spcBef>
                <a:spcPts val="0"/>
              </a:spcBef>
              <a:spcAft>
                <a:spcPts val="0"/>
              </a:spcAft>
              <a:buNone/>
            </a:pPr>
            <a:endParaRPr sz="2400"/>
          </a:p>
        </p:txBody>
      </p:sp>
      <p:sp>
        <p:nvSpPr>
          <p:cNvPr id="141" name="Google Shape;141;g5d98b8fca1_0_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How Do I Get My First Job </a:t>
            </a:r>
            <a:endParaRPr/>
          </a:p>
        </p:txBody>
      </p:sp>
      <p:sp>
        <p:nvSpPr>
          <p:cNvPr id="142" name="Google Shape;142;g5d98b8fca1_0_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43" name="Google Shape;143;g5d98b8fca1_0_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pic>
        <p:nvPicPr>
          <p:cNvPr id="144" name="Google Shape;144;g5d98b8fca1_0_0"/>
          <p:cNvPicPr preferRelativeResize="0"/>
          <p:nvPr/>
        </p:nvPicPr>
        <p:blipFill>
          <a:blip r:embed="rId3">
            <a:alphaModFix/>
          </a:blip>
          <a:stretch>
            <a:fillRect/>
          </a:stretch>
        </p:blipFill>
        <p:spPr>
          <a:xfrm>
            <a:off x="2526625" y="3429000"/>
            <a:ext cx="4413400" cy="259225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F2AE84-9DCC-4F81-B0BC-D012B1336604}"/>
</file>

<file path=customXml/itemProps2.xml><?xml version="1.0" encoding="utf-8"?>
<ds:datastoreItem xmlns:ds="http://schemas.openxmlformats.org/officeDocument/2006/customXml" ds:itemID="{3B4B7CE7-235F-4286-97D3-FF717AC24FC9}"/>
</file>

<file path=customXml/itemProps3.xml><?xml version="1.0" encoding="utf-8"?>
<ds:datastoreItem xmlns:ds="http://schemas.openxmlformats.org/officeDocument/2006/customXml" ds:itemID="{FF6042F0-748E-48CD-8F39-D27B712707A0}"/>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On-screen Show (4:3)</PresentationFormat>
  <Paragraphs>334</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Gill Sans</vt:lpstr>
      <vt:lpstr>Calibri</vt:lpstr>
      <vt:lpstr>Arial</vt:lpstr>
      <vt:lpstr>Blank Presentation</vt:lpstr>
      <vt:lpstr>Career and Financial Management:  The Job Search Process </vt:lpstr>
      <vt:lpstr>Joi Cobb: Bio</vt:lpstr>
      <vt:lpstr>Key Ideas</vt:lpstr>
      <vt:lpstr>Agenda </vt:lpstr>
      <vt:lpstr>Unit: The Job Search Process</vt:lpstr>
      <vt:lpstr>Unit: The Job Search Process</vt:lpstr>
      <vt:lpstr>Key idea: Sources of Job Opportunities</vt:lpstr>
      <vt:lpstr>Lesson: How Do I Get My First Job </vt:lpstr>
      <vt:lpstr>Lesson: How Do I Get My First Job </vt:lpstr>
      <vt:lpstr>Lesson: How Do I Get My First Job </vt:lpstr>
      <vt:lpstr>Lesson: How Do I Get My First Job </vt:lpstr>
      <vt:lpstr>Lesson: How Do I Get My First Job </vt:lpstr>
      <vt:lpstr>Lesson: How Do I Get My First Job </vt:lpstr>
      <vt:lpstr>Key Ideas: Interview Skills</vt:lpstr>
      <vt:lpstr>Lesson: Interviewing For a Job </vt:lpstr>
      <vt:lpstr>Lesson: Interviewing For a Job </vt:lpstr>
      <vt:lpstr>Lesson: Interviewing for a Job </vt:lpstr>
      <vt:lpstr>Lesson: Interviewing for a Job </vt:lpstr>
      <vt:lpstr>Lesson: Interviewing for a Job </vt:lpstr>
      <vt:lpstr>Lesson: Interviewing for a Job </vt:lpstr>
      <vt:lpstr>Lesson: Once You’ve Got the Job Offer  </vt:lpstr>
      <vt:lpstr>Key Idea:  Evaluating Options after the Interview</vt:lpstr>
      <vt:lpstr>Lesson: Once You’ve Got the Job Offer  </vt:lpstr>
      <vt:lpstr>Lesson: Once You’ve Got the Job Offer</vt:lpstr>
      <vt:lpstr>Lesson: Once You’ve Got the Job Offer</vt:lpstr>
      <vt:lpstr>Lesson: Once You’ve Got the Job Offer</vt:lpstr>
      <vt:lpstr>Lesson: Interviewing for a Job </vt:lpstr>
      <vt:lpstr>Unit: The Job Hunt Process</vt:lpstr>
      <vt:lpstr>Unit: The Job Hunt Process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Financial Management:  The Job Search Process </dc:title>
  <dc:creator>Office 2004 Test Drive User</dc:creator>
  <cp:lastModifiedBy>Jarvon Carson</cp:lastModifiedBy>
  <cp:revision>1</cp:revision>
  <dcterms:created xsi:type="dcterms:W3CDTF">2012-10-20T14:14:15Z</dcterms:created>
  <dcterms:modified xsi:type="dcterms:W3CDTF">2019-07-22T14:32:20Z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