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82" r:id="rId5"/>
  </p:sldMasterIdLst>
  <p:notesMasterIdLst>
    <p:notesMasterId r:id="rId36"/>
  </p:notesMasterIdLst>
  <p:handoutMasterIdLst>
    <p:handoutMasterId r:id="rId37"/>
  </p:handoutMasterIdLst>
  <p:sldIdLst>
    <p:sldId id="256" r:id="rId6"/>
    <p:sldId id="314" r:id="rId7"/>
    <p:sldId id="265" r:id="rId8"/>
    <p:sldId id="298" r:id="rId9"/>
    <p:sldId id="303" r:id="rId10"/>
    <p:sldId id="334" r:id="rId11"/>
    <p:sldId id="336" r:id="rId12"/>
    <p:sldId id="335" r:id="rId13"/>
    <p:sldId id="316" r:id="rId14"/>
    <p:sldId id="337" r:id="rId15"/>
    <p:sldId id="351" r:id="rId16"/>
    <p:sldId id="339" r:id="rId17"/>
    <p:sldId id="356" r:id="rId18"/>
    <p:sldId id="340" r:id="rId19"/>
    <p:sldId id="341" r:id="rId20"/>
    <p:sldId id="342" r:id="rId21"/>
    <p:sldId id="343" r:id="rId22"/>
    <p:sldId id="349" r:id="rId23"/>
    <p:sldId id="345" r:id="rId24"/>
    <p:sldId id="347" r:id="rId25"/>
    <p:sldId id="348" r:id="rId26"/>
    <p:sldId id="352" r:id="rId27"/>
    <p:sldId id="350" r:id="rId28"/>
    <p:sldId id="354" r:id="rId29"/>
    <p:sldId id="353" r:id="rId30"/>
    <p:sldId id="355" r:id="rId31"/>
    <p:sldId id="329" r:id="rId32"/>
    <p:sldId id="330" r:id="rId33"/>
    <p:sldId id="331" r:id="rId34"/>
    <p:sldId id="292" r:id="rId35"/>
  </p:sldIdLst>
  <p:sldSz cx="9144000" cy="6858000" type="screen4x3"/>
  <p:notesSz cx="6954838"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evy" initials="c" lastIdx="1" clrIdx="0"/>
  <p:cmAuthor id="1" name="Doug Kramer" initials="DK" lastIdx="4" clrIdx="1">
    <p:extLst>
      <p:ext uri="{19B8F6BF-5375-455C-9EA6-DF929625EA0E}">
        <p15:presenceInfo xmlns:p15="http://schemas.microsoft.com/office/powerpoint/2012/main" userId="1c11ca07fd564d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0"/>
    <a:srgbClr val="79AC43"/>
    <a:srgbClr val="029602"/>
    <a:srgbClr val="1578BC"/>
    <a:srgbClr val="FFFF66"/>
    <a:srgbClr val="CC66FF"/>
    <a:srgbClr val="CCFFCC"/>
    <a:srgbClr val="CCFF99"/>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385" autoAdjust="0"/>
  </p:normalViewPr>
  <p:slideViewPr>
    <p:cSldViewPr>
      <p:cViewPr varScale="1">
        <p:scale>
          <a:sx n="88" d="100"/>
          <a:sy n="88" d="100"/>
        </p:scale>
        <p:origin x="1872"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5" d="100"/>
          <a:sy n="85" d="100"/>
        </p:scale>
        <p:origin x="3864" y="9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3763" cy="465455"/>
          </a:xfrm>
          <a:prstGeom prst="rect">
            <a:avLst/>
          </a:prstGeom>
        </p:spPr>
        <p:txBody>
          <a:bodyPr vert="horz" lIns="91660" tIns="45830" rIns="91660" bIns="45830" rtlCol="0"/>
          <a:lstStyle>
            <a:lvl1pPr algn="l">
              <a:defRPr sz="1200">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939471" y="0"/>
            <a:ext cx="3013763" cy="465455"/>
          </a:xfrm>
          <a:prstGeom prst="rect">
            <a:avLst/>
          </a:prstGeom>
        </p:spPr>
        <p:txBody>
          <a:bodyPr vert="horz" wrap="square" lIns="91660" tIns="45830" rIns="91660" bIns="45830" numCol="1" anchor="t" anchorCtr="0" compatLnSpc="1">
            <a:prstTxWarp prst="textNoShape">
              <a:avLst/>
            </a:prstTxWarp>
          </a:bodyPr>
          <a:lstStyle>
            <a:lvl1pPr algn="r">
              <a:defRPr sz="1200"/>
            </a:lvl1pPr>
          </a:lstStyle>
          <a:p>
            <a:fld id="{40E5B415-68C8-4A58-B2FB-027E28498B27}" type="datetime1">
              <a:rPr lang="en-US"/>
              <a:pPr/>
              <a:t>8/5/2019</a:t>
            </a:fld>
            <a:endParaRPr lang="en-US" dirty="0"/>
          </a:p>
        </p:txBody>
      </p:sp>
      <p:sp>
        <p:nvSpPr>
          <p:cNvPr id="4" name="Footer Placeholder 3"/>
          <p:cNvSpPr>
            <a:spLocks noGrp="1"/>
          </p:cNvSpPr>
          <p:nvPr>
            <p:ph type="ftr" sz="quarter" idx="2"/>
          </p:nvPr>
        </p:nvSpPr>
        <p:spPr>
          <a:xfrm>
            <a:off x="2" y="8842033"/>
            <a:ext cx="3013763" cy="465455"/>
          </a:xfrm>
          <a:prstGeom prst="rect">
            <a:avLst/>
          </a:prstGeom>
        </p:spPr>
        <p:txBody>
          <a:bodyPr vert="horz" lIns="91660" tIns="45830" rIns="91660" bIns="45830" rtlCol="0" anchor="b"/>
          <a:lstStyle>
            <a:lvl1pPr algn="l">
              <a:defRPr sz="1200">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939471" y="8842033"/>
            <a:ext cx="3013763" cy="465455"/>
          </a:xfrm>
          <a:prstGeom prst="rect">
            <a:avLst/>
          </a:prstGeom>
        </p:spPr>
        <p:txBody>
          <a:bodyPr vert="horz" wrap="square" lIns="91660" tIns="45830" rIns="91660" bIns="45830" numCol="1" anchor="b" anchorCtr="0" compatLnSpc="1">
            <a:prstTxWarp prst="textNoShape">
              <a:avLst/>
            </a:prstTxWarp>
          </a:bodyPr>
          <a:lstStyle>
            <a:lvl1pPr algn="r">
              <a:defRPr sz="1200"/>
            </a:lvl1pPr>
          </a:lstStyle>
          <a:p>
            <a:fld id="{0EEE3D93-84EA-4E8B-BF2A-F31F2C855D64}" type="slidenum">
              <a:rPr lang="en-US"/>
              <a:pPr/>
              <a:t>‹#›</a:t>
            </a:fld>
            <a:endParaRPr lang="en-US" dirty="0"/>
          </a:p>
        </p:txBody>
      </p:sp>
    </p:spTree>
    <p:extLst>
      <p:ext uri="{BB962C8B-B14F-4D97-AF65-F5344CB8AC3E}">
        <p14:creationId xmlns:p14="http://schemas.microsoft.com/office/powerpoint/2010/main" val="22065147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hdr" sz="quarter"/>
          </p:nvPr>
        </p:nvSpPr>
        <p:spPr bwMode="auto">
          <a:xfrm>
            <a:off x="2" y="0"/>
            <a:ext cx="3013763" cy="46545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lvl1pPr>
              <a:defRPr sz="1200">
                <a:cs typeface="ＭＳ Ｐゴシック" charset="-128"/>
              </a:defRPr>
            </a:lvl1pPr>
          </a:lstStyle>
          <a:p>
            <a:pPr>
              <a:defRPr/>
            </a:pPr>
            <a:endParaRPr lang="en-US" dirty="0"/>
          </a:p>
        </p:txBody>
      </p:sp>
      <p:sp>
        <p:nvSpPr>
          <p:cNvPr id="3075" name="Rectangle 1027"/>
          <p:cNvSpPr>
            <a:spLocks noGrp="1" noChangeArrowheads="1"/>
          </p:cNvSpPr>
          <p:nvPr>
            <p:ph type="dt" idx="1"/>
          </p:nvPr>
        </p:nvSpPr>
        <p:spPr bwMode="auto">
          <a:xfrm>
            <a:off x="3941078" y="0"/>
            <a:ext cx="3013763" cy="46545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lvl1pPr algn="r">
              <a:defRPr sz="1200">
                <a:cs typeface="ＭＳ Ｐゴシック" charset="-128"/>
              </a:defRPr>
            </a:lvl1pPr>
          </a:lstStyle>
          <a:p>
            <a:pPr>
              <a:defRPr/>
            </a:pPr>
            <a:endParaRPr lang="en-US" dirty="0"/>
          </a:p>
        </p:txBody>
      </p:sp>
      <p:sp>
        <p:nvSpPr>
          <p:cNvPr id="9220" name="Rectangle 1028"/>
          <p:cNvSpPr>
            <a:spLocks noGrp="1" noRot="1" noChangeAspect="1" noChangeArrowheads="1" noTextEdit="1"/>
          </p:cNvSpPr>
          <p:nvPr>
            <p:ph type="sldImg" idx="2"/>
          </p:nvPr>
        </p:nvSpPr>
        <p:spPr bwMode="auto">
          <a:xfrm>
            <a:off x="1149350" y="696913"/>
            <a:ext cx="4657725" cy="3494087"/>
          </a:xfrm>
          <a:prstGeom prst="rect">
            <a:avLst/>
          </a:prstGeom>
          <a:noFill/>
          <a:ln w="9525">
            <a:solidFill>
              <a:srgbClr val="000000"/>
            </a:solidFill>
            <a:miter lim="800000"/>
            <a:headEnd/>
            <a:tailEnd/>
          </a:ln>
        </p:spPr>
      </p:sp>
      <p:sp>
        <p:nvSpPr>
          <p:cNvPr id="3077" name="Rectangle 1029"/>
          <p:cNvSpPr>
            <a:spLocks noGrp="1" noChangeArrowheads="1"/>
          </p:cNvSpPr>
          <p:nvPr>
            <p:ph type="body" sz="quarter" idx="3"/>
          </p:nvPr>
        </p:nvSpPr>
        <p:spPr bwMode="auto">
          <a:xfrm>
            <a:off x="927312" y="4421827"/>
            <a:ext cx="5100215" cy="418909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1030"/>
          <p:cNvSpPr>
            <a:spLocks noGrp="1" noChangeArrowheads="1"/>
          </p:cNvSpPr>
          <p:nvPr>
            <p:ph type="ftr" sz="quarter" idx="4"/>
          </p:nvPr>
        </p:nvSpPr>
        <p:spPr bwMode="auto">
          <a:xfrm>
            <a:off x="2" y="8843645"/>
            <a:ext cx="3013763" cy="465455"/>
          </a:xfrm>
          <a:prstGeom prst="rect">
            <a:avLst/>
          </a:prstGeom>
          <a:noFill/>
          <a:ln w="9525">
            <a:noFill/>
            <a:miter lim="800000"/>
            <a:headEnd/>
            <a:tailEnd/>
          </a:ln>
        </p:spPr>
        <p:txBody>
          <a:bodyPr vert="horz" wrap="square" lIns="91660" tIns="45830" rIns="91660" bIns="45830" numCol="1" anchor="b" anchorCtr="0" compatLnSpc="1">
            <a:prstTxWarp prst="textNoShape">
              <a:avLst/>
            </a:prstTxWarp>
          </a:bodyPr>
          <a:lstStyle>
            <a:lvl1pPr>
              <a:defRPr sz="1200">
                <a:cs typeface="ＭＳ Ｐゴシック" charset="-128"/>
              </a:defRPr>
            </a:lvl1pPr>
          </a:lstStyle>
          <a:p>
            <a:pPr>
              <a:defRPr/>
            </a:pPr>
            <a:endParaRPr lang="en-US" dirty="0"/>
          </a:p>
        </p:txBody>
      </p:sp>
      <p:sp>
        <p:nvSpPr>
          <p:cNvPr id="3079" name="Rectangle 1031"/>
          <p:cNvSpPr>
            <a:spLocks noGrp="1" noChangeArrowheads="1"/>
          </p:cNvSpPr>
          <p:nvPr>
            <p:ph type="sldNum" sz="quarter" idx="5"/>
          </p:nvPr>
        </p:nvSpPr>
        <p:spPr bwMode="auto">
          <a:xfrm>
            <a:off x="3941078" y="8843645"/>
            <a:ext cx="3013763" cy="465455"/>
          </a:xfrm>
          <a:prstGeom prst="rect">
            <a:avLst/>
          </a:prstGeom>
          <a:noFill/>
          <a:ln w="9525">
            <a:noFill/>
            <a:miter lim="800000"/>
            <a:headEnd/>
            <a:tailEnd/>
          </a:ln>
        </p:spPr>
        <p:txBody>
          <a:bodyPr vert="horz" wrap="square" lIns="91660" tIns="45830" rIns="91660" bIns="45830" numCol="1" anchor="b" anchorCtr="0" compatLnSpc="1">
            <a:prstTxWarp prst="textNoShape">
              <a:avLst/>
            </a:prstTxWarp>
          </a:bodyPr>
          <a:lstStyle>
            <a:lvl1pPr algn="r">
              <a:defRPr sz="1200"/>
            </a:lvl1pPr>
          </a:lstStyle>
          <a:p>
            <a:fld id="{2C31D1C9-99ED-4BAE-B0EB-0468EAB0416D}" type="slidenum">
              <a:rPr lang="en-US"/>
              <a:pPr/>
              <a:t>‹#›</a:t>
            </a:fld>
            <a:endParaRPr lang="en-US" dirty="0"/>
          </a:p>
        </p:txBody>
      </p:sp>
    </p:spTree>
    <p:extLst>
      <p:ext uri="{BB962C8B-B14F-4D97-AF65-F5344CB8AC3E}">
        <p14:creationId xmlns:p14="http://schemas.microsoft.com/office/powerpoint/2010/main" val="29601975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31D1C9-99ED-4BAE-B0EB-0468EAB0416D}" type="slidenum">
              <a:rPr lang="en-US" smtClean="0"/>
              <a:pPr/>
              <a:t>1</a:t>
            </a:fld>
            <a:endParaRPr lang="en-US" dirty="0"/>
          </a:p>
        </p:txBody>
      </p:sp>
    </p:spTree>
    <p:extLst>
      <p:ext uri="{BB962C8B-B14F-4D97-AF65-F5344CB8AC3E}">
        <p14:creationId xmlns:p14="http://schemas.microsoft.com/office/powerpoint/2010/main" val="34180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10</a:t>
            </a:fld>
            <a:endParaRPr lang="en-US" dirty="0"/>
          </a:p>
        </p:txBody>
      </p:sp>
    </p:spTree>
    <p:extLst>
      <p:ext uri="{BB962C8B-B14F-4D97-AF65-F5344CB8AC3E}">
        <p14:creationId xmlns:p14="http://schemas.microsoft.com/office/powerpoint/2010/main" val="2922367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11</a:t>
            </a:fld>
            <a:endParaRPr lang="en-US" dirty="0"/>
          </a:p>
        </p:txBody>
      </p:sp>
    </p:spTree>
    <p:extLst>
      <p:ext uri="{BB962C8B-B14F-4D97-AF65-F5344CB8AC3E}">
        <p14:creationId xmlns:p14="http://schemas.microsoft.com/office/powerpoint/2010/main" val="225249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12</a:t>
            </a:fld>
            <a:endParaRPr lang="en-US" dirty="0"/>
          </a:p>
        </p:txBody>
      </p:sp>
    </p:spTree>
    <p:extLst>
      <p:ext uri="{BB962C8B-B14F-4D97-AF65-F5344CB8AC3E}">
        <p14:creationId xmlns:p14="http://schemas.microsoft.com/office/powerpoint/2010/main" val="378403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13</a:t>
            </a:fld>
            <a:endParaRPr lang="en-US" dirty="0"/>
          </a:p>
        </p:txBody>
      </p:sp>
    </p:spTree>
    <p:extLst>
      <p:ext uri="{BB962C8B-B14F-4D97-AF65-F5344CB8AC3E}">
        <p14:creationId xmlns:p14="http://schemas.microsoft.com/office/powerpoint/2010/main" val="107647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14</a:t>
            </a:fld>
            <a:endParaRPr lang="en-US" dirty="0"/>
          </a:p>
        </p:txBody>
      </p:sp>
    </p:spTree>
    <p:extLst>
      <p:ext uri="{BB962C8B-B14F-4D97-AF65-F5344CB8AC3E}">
        <p14:creationId xmlns:p14="http://schemas.microsoft.com/office/powerpoint/2010/main" val="2606548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15</a:t>
            </a:fld>
            <a:endParaRPr lang="en-US" dirty="0"/>
          </a:p>
        </p:txBody>
      </p:sp>
    </p:spTree>
    <p:extLst>
      <p:ext uri="{BB962C8B-B14F-4D97-AF65-F5344CB8AC3E}">
        <p14:creationId xmlns:p14="http://schemas.microsoft.com/office/powerpoint/2010/main" val="238273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16</a:t>
            </a:fld>
            <a:endParaRPr lang="en-US" dirty="0"/>
          </a:p>
        </p:txBody>
      </p:sp>
    </p:spTree>
    <p:extLst>
      <p:ext uri="{BB962C8B-B14F-4D97-AF65-F5344CB8AC3E}">
        <p14:creationId xmlns:p14="http://schemas.microsoft.com/office/powerpoint/2010/main" val="868567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17</a:t>
            </a:fld>
            <a:endParaRPr lang="en-US" dirty="0"/>
          </a:p>
        </p:txBody>
      </p:sp>
    </p:spTree>
    <p:extLst>
      <p:ext uri="{BB962C8B-B14F-4D97-AF65-F5344CB8AC3E}">
        <p14:creationId xmlns:p14="http://schemas.microsoft.com/office/powerpoint/2010/main" val="181099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18</a:t>
            </a:fld>
            <a:endParaRPr lang="en-US" dirty="0"/>
          </a:p>
        </p:txBody>
      </p:sp>
    </p:spTree>
    <p:extLst>
      <p:ext uri="{BB962C8B-B14F-4D97-AF65-F5344CB8AC3E}">
        <p14:creationId xmlns:p14="http://schemas.microsoft.com/office/powerpoint/2010/main" val="158734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19</a:t>
            </a:fld>
            <a:endParaRPr lang="en-US" dirty="0"/>
          </a:p>
        </p:txBody>
      </p:sp>
    </p:spTree>
    <p:extLst>
      <p:ext uri="{BB962C8B-B14F-4D97-AF65-F5344CB8AC3E}">
        <p14:creationId xmlns:p14="http://schemas.microsoft.com/office/powerpoint/2010/main" val="171484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background is more economics so I embed this in a non-AP economics course. I connect macro/micro concepts with personal finance. I use some in my AP class too.</a:t>
            </a:r>
          </a:p>
          <a:p>
            <a:endParaRPr lang="en-US" dirty="0"/>
          </a:p>
          <a:p>
            <a:r>
              <a:rPr lang="en-US" dirty="0"/>
              <a:t>For this presentation I stayed with the personal finance presentation but if you would like to hear ideas on how to incorporate these ideas in a more standard economics class, I’ll be happy to go over them in the Q&amp;A at the end.</a:t>
            </a:r>
          </a:p>
          <a:p>
            <a:endParaRPr lang="en-US" dirty="0"/>
          </a:p>
          <a:p>
            <a:r>
              <a:rPr lang="en-US" dirty="0"/>
              <a:t>Lastly, most plans and resources are targeted to grades 9-12. Most of the resources I will go through have younger categories available. These, especially pieces are great for lesson differentiation. </a:t>
            </a:r>
          </a:p>
        </p:txBody>
      </p:sp>
      <p:sp>
        <p:nvSpPr>
          <p:cNvPr id="4" name="Slide Number Placeholder 3"/>
          <p:cNvSpPr>
            <a:spLocks noGrp="1"/>
          </p:cNvSpPr>
          <p:nvPr>
            <p:ph type="sldNum" sz="quarter" idx="5"/>
          </p:nvPr>
        </p:nvSpPr>
        <p:spPr/>
        <p:txBody>
          <a:bodyPr/>
          <a:lstStyle/>
          <a:p>
            <a:fld id="{2C31D1C9-99ED-4BAE-B0EB-0468EAB0416D}" type="slidenum">
              <a:rPr lang="en-US" smtClean="0"/>
              <a:pPr/>
              <a:t>2</a:t>
            </a:fld>
            <a:endParaRPr lang="en-US" dirty="0"/>
          </a:p>
        </p:txBody>
      </p:sp>
    </p:spTree>
    <p:extLst>
      <p:ext uri="{BB962C8B-B14F-4D97-AF65-F5344CB8AC3E}">
        <p14:creationId xmlns:p14="http://schemas.microsoft.com/office/powerpoint/2010/main" val="811863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20</a:t>
            </a:fld>
            <a:endParaRPr lang="en-US" dirty="0"/>
          </a:p>
        </p:txBody>
      </p:sp>
    </p:spTree>
    <p:extLst>
      <p:ext uri="{BB962C8B-B14F-4D97-AF65-F5344CB8AC3E}">
        <p14:creationId xmlns:p14="http://schemas.microsoft.com/office/powerpoint/2010/main" val="217262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21</a:t>
            </a:fld>
            <a:endParaRPr lang="en-US" dirty="0"/>
          </a:p>
        </p:txBody>
      </p:sp>
    </p:spTree>
    <p:extLst>
      <p:ext uri="{BB962C8B-B14F-4D97-AF65-F5344CB8AC3E}">
        <p14:creationId xmlns:p14="http://schemas.microsoft.com/office/powerpoint/2010/main" val="3998840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22</a:t>
            </a:fld>
            <a:endParaRPr lang="en-US" dirty="0"/>
          </a:p>
        </p:txBody>
      </p:sp>
    </p:spTree>
    <p:extLst>
      <p:ext uri="{BB962C8B-B14F-4D97-AF65-F5344CB8AC3E}">
        <p14:creationId xmlns:p14="http://schemas.microsoft.com/office/powerpoint/2010/main" val="3766248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23</a:t>
            </a:fld>
            <a:endParaRPr lang="en-US" dirty="0"/>
          </a:p>
        </p:txBody>
      </p:sp>
    </p:spTree>
    <p:extLst>
      <p:ext uri="{BB962C8B-B14F-4D97-AF65-F5344CB8AC3E}">
        <p14:creationId xmlns:p14="http://schemas.microsoft.com/office/powerpoint/2010/main" val="1056032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31D1C9-99ED-4BAE-B0EB-0468EAB0416D}" type="slidenum">
              <a:rPr lang="en-US" smtClean="0"/>
              <a:pPr/>
              <a:t>27</a:t>
            </a:fld>
            <a:endParaRPr lang="en-US" dirty="0"/>
          </a:p>
        </p:txBody>
      </p:sp>
    </p:spTree>
    <p:extLst>
      <p:ext uri="{BB962C8B-B14F-4D97-AF65-F5344CB8AC3E}">
        <p14:creationId xmlns:p14="http://schemas.microsoft.com/office/powerpoint/2010/main" val="16067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of budgeting is boring and tedious, so why?</a:t>
            </a:r>
          </a:p>
          <a:p>
            <a:r>
              <a:rPr lang="en-US" dirty="0"/>
              <a:t> Needs a hook to their reality or aspirations…</a:t>
            </a:r>
          </a:p>
        </p:txBody>
      </p:sp>
      <p:sp>
        <p:nvSpPr>
          <p:cNvPr id="4" name="Slide Number Placeholder 3"/>
          <p:cNvSpPr>
            <a:spLocks noGrp="1"/>
          </p:cNvSpPr>
          <p:nvPr>
            <p:ph type="sldNum" sz="quarter" idx="5"/>
          </p:nvPr>
        </p:nvSpPr>
        <p:spPr/>
        <p:txBody>
          <a:bodyPr/>
          <a:lstStyle/>
          <a:p>
            <a:fld id="{2C31D1C9-99ED-4BAE-B0EB-0468EAB0416D}" type="slidenum">
              <a:rPr lang="en-US" smtClean="0"/>
              <a:pPr/>
              <a:t>3</a:t>
            </a:fld>
            <a:endParaRPr lang="en-US" dirty="0"/>
          </a:p>
        </p:txBody>
      </p:sp>
    </p:spTree>
    <p:extLst>
      <p:ext uri="{BB962C8B-B14F-4D97-AF65-F5344CB8AC3E}">
        <p14:creationId xmlns:p14="http://schemas.microsoft.com/office/powerpoint/2010/main" val="4101194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4</a:t>
            </a:fld>
            <a:endParaRPr lang="en-US" dirty="0"/>
          </a:p>
        </p:txBody>
      </p:sp>
    </p:spTree>
    <p:extLst>
      <p:ext uri="{BB962C8B-B14F-4D97-AF65-F5344CB8AC3E}">
        <p14:creationId xmlns:p14="http://schemas.microsoft.com/office/powerpoint/2010/main" val="174183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5</a:t>
            </a:fld>
            <a:endParaRPr lang="en-US" dirty="0"/>
          </a:p>
        </p:txBody>
      </p:sp>
    </p:spTree>
    <p:extLst>
      <p:ext uri="{BB962C8B-B14F-4D97-AF65-F5344CB8AC3E}">
        <p14:creationId xmlns:p14="http://schemas.microsoft.com/office/powerpoint/2010/main" val="353194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6</a:t>
            </a:fld>
            <a:endParaRPr lang="en-US" dirty="0"/>
          </a:p>
        </p:txBody>
      </p:sp>
    </p:spTree>
    <p:extLst>
      <p:ext uri="{BB962C8B-B14F-4D97-AF65-F5344CB8AC3E}">
        <p14:creationId xmlns:p14="http://schemas.microsoft.com/office/powerpoint/2010/main" val="45003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7</a:t>
            </a:fld>
            <a:endParaRPr lang="en-US" dirty="0"/>
          </a:p>
        </p:txBody>
      </p:sp>
    </p:spTree>
    <p:extLst>
      <p:ext uri="{BB962C8B-B14F-4D97-AF65-F5344CB8AC3E}">
        <p14:creationId xmlns:p14="http://schemas.microsoft.com/office/powerpoint/2010/main" val="414384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8</a:t>
            </a:fld>
            <a:endParaRPr lang="en-US" dirty="0"/>
          </a:p>
        </p:txBody>
      </p:sp>
    </p:spTree>
    <p:extLst>
      <p:ext uri="{BB962C8B-B14F-4D97-AF65-F5344CB8AC3E}">
        <p14:creationId xmlns:p14="http://schemas.microsoft.com/office/powerpoint/2010/main" val="68504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31D1C9-99ED-4BAE-B0EB-0468EAB0416D}" type="slidenum">
              <a:rPr lang="en-US" smtClean="0"/>
              <a:pPr/>
              <a:t>9</a:t>
            </a:fld>
            <a:endParaRPr lang="en-US" dirty="0"/>
          </a:p>
        </p:txBody>
      </p:sp>
    </p:spTree>
    <p:extLst>
      <p:ext uri="{BB962C8B-B14F-4D97-AF65-F5344CB8AC3E}">
        <p14:creationId xmlns:p14="http://schemas.microsoft.com/office/powerpoint/2010/main" val="2012594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990600" y="2286000"/>
            <a:ext cx="71628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5" name="Line 9"/>
          <p:cNvSpPr>
            <a:spLocks noChangeShapeType="1"/>
          </p:cNvSpPr>
          <p:nvPr userDrawn="1"/>
        </p:nvSpPr>
        <p:spPr bwMode="auto">
          <a:xfrm>
            <a:off x="990600" y="3657600"/>
            <a:ext cx="71628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2" name="Title 1"/>
          <p:cNvSpPr>
            <a:spLocks noGrp="1"/>
          </p:cNvSpPr>
          <p:nvPr>
            <p:ph type="ctrTitle" hasCustomPrompt="1"/>
          </p:nvPr>
        </p:nvSpPr>
        <p:spPr>
          <a:xfrm>
            <a:off x="1028699" y="2548219"/>
            <a:ext cx="7086600" cy="841375"/>
          </a:xfrm>
          <a:prstGeom prst="rect">
            <a:avLst/>
          </a:prstGeom>
        </p:spPr>
        <p:txBody>
          <a:bodyPr/>
          <a:lstStyle>
            <a:lvl1pPr algn="ctr">
              <a:defRPr b="1" baseline="0">
                <a:solidFill>
                  <a:srgbClr val="004A80"/>
                </a:solidFill>
                <a:latin typeface="Gill Sans"/>
                <a:cs typeface="Gill Sans"/>
              </a:defRPr>
            </a:lvl1pPr>
          </a:lstStyle>
          <a:p>
            <a:r>
              <a:rPr lang="en-US" dirty="0"/>
              <a:t>Webinar Title</a:t>
            </a:r>
            <a:br>
              <a:rPr lang="en-US" dirty="0"/>
            </a:br>
            <a:endParaRPr lang="en-US" dirty="0"/>
          </a:p>
        </p:txBody>
      </p:sp>
      <p:sp>
        <p:nvSpPr>
          <p:cNvPr id="7" name="Rectangle 6"/>
          <p:cNvSpPr/>
          <p:nvPr userDrawn="1"/>
        </p:nvSpPr>
        <p:spPr>
          <a:xfrm>
            <a:off x="1028699" y="3930196"/>
            <a:ext cx="7086600" cy="1569660"/>
          </a:xfrm>
          <a:prstGeom prst="rect">
            <a:avLst/>
          </a:prstGeom>
        </p:spPr>
        <p:txBody>
          <a:bodyPr wrap="square">
            <a:spAutoFit/>
          </a:bodyPr>
          <a:lstStyle/>
          <a:p>
            <a:pPr algn="ctr"/>
            <a:r>
              <a:rPr lang="en-US" sz="3200" b="1" dirty="0"/>
              <a:t>Date</a:t>
            </a:r>
          </a:p>
          <a:p>
            <a:pPr algn="ctr"/>
            <a:endParaRPr lang="en-US" sz="3200" b="1" dirty="0"/>
          </a:p>
          <a:p>
            <a:pPr algn="ctr"/>
            <a:r>
              <a:rPr lang="en-US" sz="3200" b="1" dirty="0"/>
              <a:t>Presenter:</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938553"/>
            <a:ext cx="3124200" cy="117090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2877146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www.councilforeconed.org </a:t>
            </a:r>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1961738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www.councilforeconed.org </a:t>
            </a:r>
          </a:p>
        </p:txBody>
      </p:sp>
      <p:sp>
        <p:nvSpPr>
          <p:cNvPr id="9" name="Slide Number Placeholder 8"/>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293500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www.councilforeconed.org </a:t>
            </a:r>
          </a:p>
        </p:txBody>
      </p:sp>
      <p:sp>
        <p:nvSpPr>
          <p:cNvPr id="5" name="Slide Number Placeholder 4"/>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91415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www.councilforeconed.org </a:t>
            </a:r>
          </a:p>
        </p:txBody>
      </p:sp>
      <p:sp>
        <p:nvSpPr>
          <p:cNvPr id="4" name="Slide Number Placeholder 3"/>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1395602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www.councilforeconed.org </a:t>
            </a:r>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3615435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www.councilforeconed.org </a:t>
            </a:r>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49248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2610972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225481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1028700" y="1752600"/>
            <a:ext cx="7086600" cy="3657600"/>
          </a:xfrm>
          <a:prstGeom prst="rect">
            <a:avLst/>
          </a:prstGeom>
        </p:spPr>
        <p:txBody>
          <a:bodyPr lIns="91440" rIns="91440"/>
          <a:lstStyle>
            <a:lvl1pPr>
              <a:buFont typeface="Arial"/>
              <a:buChar char="•"/>
              <a:defRPr sz="1800">
                <a:solidFill>
                  <a:srgbClr val="6EA92C"/>
                </a:solidFill>
                <a:latin typeface="Gill Sans"/>
                <a:cs typeface="Gill Sans"/>
              </a:defRPr>
            </a:lvl1pPr>
            <a:lvl2pPr marL="0" indent="-365760" algn="l">
              <a:buClr>
                <a:srgbClr val="004A80"/>
              </a:buClr>
              <a:buFont typeface="BankGothic Md BT"/>
              <a:buChar char="»"/>
              <a:defRPr sz="18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r>
              <a:rPr lang="en-US" dirty="0"/>
              <a:t>Click to edit Master text styles</a:t>
            </a:r>
          </a:p>
          <a:p>
            <a:pPr lvl="1"/>
            <a:r>
              <a:rPr lang="en-US" dirty="0"/>
              <a:t>Second level</a:t>
            </a: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10" name="Footer Placeholder 4"/>
          <p:cNvSpPr>
            <a:spLocks noGrp="1"/>
          </p:cNvSpPr>
          <p:nvPr>
            <p:ph type="ftr" sz="quarter" idx="16"/>
          </p:nvPr>
        </p:nvSpPr>
        <p:spPr>
          <a:xfrm>
            <a:off x="755945" y="6324600"/>
            <a:ext cx="7896131" cy="457200"/>
          </a:xfrm>
        </p:spPr>
        <p:txBody>
          <a:bodyPr/>
          <a:lstStyle>
            <a:lvl1pPr>
              <a:defRPr/>
            </a:lvl1pPr>
          </a:lstStyle>
          <a:p>
            <a:pPr>
              <a:defRPr/>
            </a:pPr>
            <a:r>
              <a:rPr lang="en-US" b="1" dirty="0"/>
              <a:t>www.councilforeconed.org </a:t>
            </a:r>
            <a:endParaRPr lang="en-US" b="1" dirty="0">
              <a:solidFill>
                <a:srgbClr val="1578BC"/>
              </a:solidFill>
            </a:endParaRPr>
          </a:p>
        </p:txBody>
      </p:sp>
      <p:sp>
        <p:nvSpPr>
          <p:cNvPr id="11" name="Slide Number Placeholder 8"/>
          <p:cNvSpPr>
            <a:spLocks noGrp="1"/>
          </p:cNvSpPr>
          <p:nvPr>
            <p:ph type="sldNum" sz="quarter" idx="17"/>
          </p:nvPr>
        </p:nvSpPr>
        <p:spPr>
          <a:xfrm>
            <a:off x="6553200" y="6477000"/>
            <a:ext cx="1905000" cy="457200"/>
          </a:xfrm>
        </p:spPr>
        <p:txBody>
          <a:bodyPr/>
          <a:lstStyle>
            <a:lvl1pPr>
              <a:defRPr/>
            </a:lvl1pPr>
          </a:lstStyle>
          <a:p>
            <a:fld id="{736A2A04-44CB-4FD5-A22C-EC7DA5CF840D}" type="slidenum">
              <a:rPr lang="en-US"/>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1800" y="481217"/>
            <a:ext cx="1905000" cy="7139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dirty="0"/>
              <a:t>www.councilforeconed.org </a:t>
            </a:r>
          </a:p>
        </p:txBody>
      </p:sp>
      <p:sp>
        <p:nvSpPr>
          <p:cNvPr id="4" name="Slide Number Placeholder 3"/>
          <p:cNvSpPr>
            <a:spLocks noGrp="1"/>
          </p:cNvSpPr>
          <p:nvPr>
            <p:ph type="sldNum" sz="quarter" idx="11"/>
          </p:nvPr>
        </p:nvSpPr>
        <p:spPr/>
        <p:txBody>
          <a:bodyPr/>
          <a:lstStyle/>
          <a:p>
            <a:fld id="{60921177-3047-4604-B14F-505EA243D6B1}" type="slidenum">
              <a:rPr lang="en-US" smtClean="0"/>
              <a:pPr/>
              <a:t>‹#›</a:t>
            </a:fld>
            <a:endParaRPr lang="en-US" dirty="0"/>
          </a:p>
        </p:txBody>
      </p:sp>
      <p:sp>
        <p:nvSpPr>
          <p:cNvPr id="5" name="Date Placeholder 4"/>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46654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nopoly Cards w/o Subhead">
    <p:spTree>
      <p:nvGrpSpPr>
        <p:cNvPr id="1" name=""/>
        <p:cNvGrpSpPr/>
        <p:nvPr/>
      </p:nvGrpSpPr>
      <p:grpSpPr>
        <a:xfrm>
          <a:off x="0" y="0"/>
          <a:ext cx="0" cy="0"/>
          <a:chOff x="0" y="0"/>
          <a:chExt cx="0" cy="0"/>
        </a:xfrm>
      </p:grpSpPr>
      <p:sp>
        <p:nvSpPr>
          <p:cNvPr id="10"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Text Placeholder 2"/>
          <p:cNvSpPr>
            <a:spLocks noGrp="1"/>
          </p:cNvSpPr>
          <p:nvPr>
            <p:ph type="body" idx="1"/>
          </p:nvPr>
        </p:nvSpPr>
        <p:spPr>
          <a:xfrm>
            <a:off x="457200" y="1535113"/>
            <a:ext cx="4038600" cy="598487"/>
          </a:xfrm>
          <a:prstGeom prst="rect">
            <a:avLst/>
          </a:prstGeom>
          <a:solidFill>
            <a:srgbClr val="215BAE"/>
          </a:solidFill>
        </p:spPr>
        <p:txBody>
          <a:bodyPr anchor="ctr"/>
          <a:lstStyle>
            <a:lvl1pPr marL="0" indent="0" algn="ctr">
              <a:buNone/>
              <a:defRPr sz="2000" b="1">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33600"/>
            <a:ext cx="4040188" cy="3951288"/>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2133600"/>
            <a:ext cx="4041775" cy="3951288"/>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idx="13"/>
          </p:nvPr>
        </p:nvSpPr>
        <p:spPr>
          <a:xfrm>
            <a:off x="4648200" y="1524000"/>
            <a:ext cx="4038600" cy="598487"/>
          </a:xfrm>
          <a:prstGeom prst="rect">
            <a:avLst/>
          </a:prstGeom>
          <a:solidFill>
            <a:srgbClr val="215BAE"/>
          </a:solidFill>
        </p:spPr>
        <p:txBody>
          <a:bodyPr anchor="ctr"/>
          <a:lstStyle>
            <a:lvl1pPr marL="0" indent="0" algn="ctr">
              <a:buNone/>
              <a:defRPr sz="2000" b="1">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itle 21"/>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15" name="Slide Number Placeholder 8"/>
          <p:cNvSpPr>
            <a:spLocks noGrp="1"/>
          </p:cNvSpPr>
          <p:nvPr>
            <p:ph type="sldNum" sz="quarter" idx="16"/>
          </p:nvPr>
        </p:nvSpPr>
        <p:spPr/>
        <p:txBody>
          <a:bodyPr/>
          <a:lstStyle>
            <a:lvl1pPr>
              <a:defRPr/>
            </a:lvl1pPr>
          </a:lstStyle>
          <a:p>
            <a:fld id="{736A2A04-44CB-4FD5-A22C-EC7DA5CF840D}" type="slidenum">
              <a:rPr lang="en-US"/>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6" name="Footer Placeholder 4"/>
          <p:cNvSpPr>
            <a:spLocks noGrp="1"/>
          </p:cNvSpPr>
          <p:nvPr>
            <p:ph type="ftr" sz="quarter" idx="17"/>
          </p:nvPr>
        </p:nvSpPr>
        <p:spPr>
          <a:xfrm>
            <a:off x="755945" y="6324600"/>
            <a:ext cx="7896131" cy="457200"/>
          </a:xfrm>
        </p:spPr>
        <p:txBody>
          <a:bodyPr/>
          <a:lstStyle>
            <a:lvl1pPr>
              <a:defRPr/>
            </a:lvl1pPr>
          </a:lstStyle>
          <a:p>
            <a:pPr>
              <a:defRPr/>
            </a:pPr>
            <a:r>
              <a:rPr lang="en-US" b="1" dirty="0"/>
              <a:t>www.councilforeconed.org </a:t>
            </a:r>
            <a:endParaRPr lang="en-US" b="1" dirty="0">
              <a:solidFill>
                <a:srgbClr val="1578BC"/>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nopoly Cards w/ Subhead">
    <p:spTree>
      <p:nvGrpSpPr>
        <p:cNvPr id="1" name=""/>
        <p:cNvGrpSpPr/>
        <p:nvPr/>
      </p:nvGrpSpPr>
      <p:grpSpPr>
        <a:xfrm>
          <a:off x="0" y="0"/>
          <a:ext cx="0" cy="0"/>
          <a:chOff x="0" y="0"/>
          <a:chExt cx="0" cy="0"/>
        </a:xfrm>
      </p:grpSpPr>
      <p:sp>
        <p:nvSpPr>
          <p:cNvPr id="8" name="Rectangle 7"/>
          <p:cNvSpPr/>
          <p:nvPr userDrawn="1"/>
        </p:nvSpPr>
        <p:spPr bwMode="auto">
          <a:xfrm>
            <a:off x="457200" y="2438400"/>
            <a:ext cx="4038600" cy="3657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9" name="Rectangle 8"/>
          <p:cNvSpPr/>
          <p:nvPr userDrawn="1"/>
        </p:nvSpPr>
        <p:spPr bwMode="auto">
          <a:xfrm>
            <a:off x="457200" y="1828800"/>
            <a:ext cx="4038600" cy="609600"/>
          </a:xfrm>
          <a:prstGeom prst="rect">
            <a:avLst/>
          </a:prstGeom>
          <a:solidFill>
            <a:srgbClr val="6EA92C"/>
          </a:solid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11"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12" name="Rectangle 11"/>
          <p:cNvSpPr/>
          <p:nvPr userDrawn="1"/>
        </p:nvSpPr>
        <p:spPr bwMode="auto">
          <a:xfrm>
            <a:off x="4648200" y="1828800"/>
            <a:ext cx="4038600" cy="609600"/>
          </a:xfrm>
          <a:prstGeom prst="rect">
            <a:avLst/>
          </a:prstGeom>
          <a:solidFill>
            <a:srgbClr val="6EA92C"/>
          </a:solid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13" name="Rectangle 12"/>
          <p:cNvSpPr/>
          <p:nvPr userDrawn="1"/>
        </p:nvSpPr>
        <p:spPr bwMode="auto">
          <a:xfrm>
            <a:off x="4648200" y="2438400"/>
            <a:ext cx="4038600" cy="3657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3" name="Text Placeholder 2"/>
          <p:cNvSpPr>
            <a:spLocks noGrp="1"/>
          </p:cNvSpPr>
          <p:nvPr>
            <p:ph type="body" idx="1"/>
          </p:nvPr>
        </p:nvSpPr>
        <p:spPr>
          <a:xfrm>
            <a:off x="457200" y="1839913"/>
            <a:ext cx="4038600" cy="598487"/>
          </a:xfrm>
          <a:prstGeom prst="rect">
            <a:avLst/>
          </a:prstGeom>
        </p:spPr>
        <p:txBody>
          <a:bodyPr anchor="ctr"/>
          <a:lstStyle>
            <a:lvl1pPr marL="0" indent="0">
              <a:buNone/>
              <a:defRPr sz="2000" b="0">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4040188" cy="3657600"/>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2438400"/>
            <a:ext cx="4041775" cy="3657600"/>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idx="13"/>
          </p:nvPr>
        </p:nvSpPr>
        <p:spPr>
          <a:xfrm>
            <a:off x="4648200" y="1828800"/>
            <a:ext cx="4038600" cy="598487"/>
          </a:xfrm>
          <a:prstGeom prst="rect">
            <a:avLst/>
          </a:prstGeom>
        </p:spPr>
        <p:txBody>
          <a:bodyPr anchor="ctr"/>
          <a:lstStyle>
            <a:lvl1pPr marL="0" indent="0">
              <a:buNone/>
              <a:defRPr sz="2000" b="0">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itle 20"/>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23"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Slide Number Placeholder 8"/>
          <p:cNvSpPr>
            <a:spLocks noGrp="1"/>
          </p:cNvSpPr>
          <p:nvPr>
            <p:ph type="sldNum" sz="quarter" idx="17"/>
          </p:nvPr>
        </p:nvSpPr>
        <p:spPr/>
        <p:txBody>
          <a:bodyPr/>
          <a:lstStyle>
            <a:lvl1pPr>
              <a:defRPr/>
            </a:lvl1pPr>
          </a:lstStyle>
          <a:p>
            <a:fld id="{CFEBA4D8-2E47-4345-BA21-5CD61A5A0BBD}" type="slidenum">
              <a:rPr lang="en-US"/>
              <a:pPr/>
              <a:t>‹#›</a:t>
            </a:fld>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9" name="Footer Placeholder 4"/>
          <p:cNvSpPr>
            <a:spLocks noGrp="1"/>
          </p:cNvSpPr>
          <p:nvPr>
            <p:ph type="ftr" sz="quarter" idx="18"/>
          </p:nvPr>
        </p:nvSpPr>
        <p:spPr>
          <a:xfrm>
            <a:off x="755945" y="6324600"/>
            <a:ext cx="7896131" cy="457200"/>
          </a:xfrm>
        </p:spPr>
        <p:txBody>
          <a:bodyPr/>
          <a:lstStyle>
            <a:lvl1pPr>
              <a:defRPr/>
            </a:lvl1pPr>
          </a:lstStyle>
          <a:p>
            <a:pPr>
              <a:defRPr/>
            </a:pPr>
            <a:r>
              <a:rPr lang="en-US" b="1" dirty="0"/>
              <a:t>www.councilforeconed.org </a:t>
            </a:r>
            <a:endParaRPr lang="en-US" b="1" dirty="0">
              <a:solidFill>
                <a:srgbClr val="1578BC"/>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857250" y="2133600"/>
            <a:ext cx="7429500" cy="3733800"/>
          </a:xfrm>
          <a:prstGeom prst="rect">
            <a:avLst/>
          </a:prstGeom>
        </p:spPr>
        <p:txBody>
          <a:bodyPr lIns="91440" rIns="91440"/>
          <a:lstStyle>
            <a:lvl1pPr>
              <a:buFont typeface="Arial"/>
              <a:buNone/>
              <a:defRPr sz="2400">
                <a:solidFill>
                  <a:srgbClr val="6EA92C"/>
                </a:solidFill>
                <a:latin typeface="Gill Sans"/>
                <a:cs typeface="Gill Sans"/>
              </a:defRPr>
            </a:lvl1pPr>
            <a:lvl2pPr marL="182880" indent="-374904" algn="l">
              <a:buClr>
                <a:srgbClr val="004A80"/>
              </a:buClr>
              <a:buFont typeface="BankGothic Md BT"/>
              <a:buChar char="»"/>
              <a:defRPr sz="24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endParaRPr lang="en-US" dirty="0"/>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3200"/>
            </a:lvl1pPr>
          </a:lstStyle>
          <a:p>
            <a:r>
              <a:rPr lang="en-US" dirty="0"/>
              <a:t>Click to edit Master title style</a:t>
            </a:r>
          </a:p>
        </p:txBody>
      </p:sp>
      <p:sp>
        <p:nvSpPr>
          <p:cNvPr id="9"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Slide Number Placeholder 5"/>
          <p:cNvSpPr>
            <a:spLocks noGrp="1"/>
          </p:cNvSpPr>
          <p:nvPr>
            <p:ph type="sldNum" sz="quarter" idx="17"/>
          </p:nvPr>
        </p:nvSpPr>
        <p:spPr>
          <a:xfrm>
            <a:off x="7848600" y="6248400"/>
            <a:ext cx="609600" cy="457200"/>
          </a:xfrm>
        </p:spPr>
        <p:txBody>
          <a:bodyPr/>
          <a:lstStyle>
            <a:lvl1pPr>
              <a:defRPr/>
            </a:lvl1pPr>
          </a:lstStyle>
          <a:p>
            <a:fld id="{0AAD9021-A74D-4FF0-868C-40F10C5CABE8}"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2" name="Footer Placeholder 4"/>
          <p:cNvSpPr>
            <a:spLocks noGrp="1"/>
          </p:cNvSpPr>
          <p:nvPr>
            <p:ph type="ftr" sz="quarter" idx="18"/>
          </p:nvPr>
        </p:nvSpPr>
        <p:spPr>
          <a:xfrm>
            <a:off x="755945" y="6324600"/>
            <a:ext cx="7896131" cy="457200"/>
          </a:xfrm>
        </p:spPr>
        <p:txBody>
          <a:bodyPr/>
          <a:lstStyle>
            <a:lvl1pPr>
              <a:defRPr/>
            </a:lvl1pPr>
          </a:lstStyle>
          <a:p>
            <a:pPr>
              <a:defRPr/>
            </a:pPr>
            <a:r>
              <a:rPr lang="en-US" b="1" dirty="0"/>
              <a:t>www.councilforeconed.org </a:t>
            </a:r>
            <a:endParaRPr lang="en-US" b="1" dirty="0">
              <a:solidFill>
                <a:srgbClr val="1578BC"/>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9"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p:cNvSpPr>
            <a:spLocks noGrp="1"/>
          </p:cNvSpPr>
          <p:nvPr>
            <p:ph idx="1"/>
          </p:nvPr>
        </p:nvSpPr>
        <p:spPr>
          <a:xfrm>
            <a:off x="609600" y="1905001"/>
            <a:ext cx="7924800" cy="4343400"/>
          </a:xfrm>
          <a:prstGeom prst="rect">
            <a:avLst/>
          </a:prstGeom>
        </p:spPr>
        <p:txBody>
          <a:bodyPr/>
          <a:lstStyle>
            <a:lvl1pPr>
              <a:defRPr sz="1800">
                <a:latin typeface="Gill Sans"/>
                <a:cs typeface="Gill Sans"/>
              </a:defRPr>
            </a:lvl1pPr>
            <a:lvl2pPr>
              <a:defRPr sz="1800">
                <a:latin typeface="Gill Sans"/>
                <a:cs typeface="Gill Sans"/>
              </a:defRPr>
            </a:lvl2pPr>
            <a:lvl3pPr>
              <a:defRPr sz="1800">
                <a:latin typeface="Gill Sans"/>
                <a:cs typeface="Gill Sans"/>
              </a:defRPr>
            </a:lvl3pPr>
            <a:lvl4pPr>
              <a:defRPr sz="1800">
                <a:latin typeface="Gill Sans"/>
                <a:cs typeface="Gill Sans"/>
              </a:defRPr>
            </a:lvl4pPr>
            <a:lvl5pPr>
              <a:defRPr sz="1800">
                <a:latin typeface="Gill Sans"/>
                <a:cs typeface="Gill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6"/>
          </p:nvPr>
        </p:nvSpPr>
        <p:spPr>
          <a:xfrm>
            <a:off x="609600" y="6400800"/>
            <a:ext cx="7896131" cy="457200"/>
          </a:xfrm>
        </p:spPr>
        <p:txBody>
          <a:bodyPr/>
          <a:lstStyle>
            <a:lvl1pPr>
              <a:defRPr/>
            </a:lvl1pPr>
          </a:lstStyle>
          <a:p>
            <a:pPr>
              <a:defRPr/>
            </a:pPr>
            <a:r>
              <a:rPr lang="en-US" b="1" dirty="0"/>
              <a:t>www.councilforeconed.org </a:t>
            </a:r>
            <a:endParaRPr lang="en-US" b="1" dirty="0">
              <a:solidFill>
                <a:srgbClr val="1578BC"/>
              </a:solidFill>
            </a:endParaRPr>
          </a:p>
        </p:txBody>
      </p:sp>
      <p:sp>
        <p:nvSpPr>
          <p:cNvPr id="10" name="Slide Number Placeholder 5"/>
          <p:cNvSpPr>
            <a:spLocks noGrp="1"/>
          </p:cNvSpPr>
          <p:nvPr>
            <p:ph type="sldNum" sz="quarter" idx="17"/>
          </p:nvPr>
        </p:nvSpPr>
        <p:spPr>
          <a:xfrm>
            <a:off x="7162800" y="6553200"/>
            <a:ext cx="1295400" cy="457200"/>
          </a:xfrm>
        </p:spPr>
        <p:txBody>
          <a:bodyPr/>
          <a:lstStyle>
            <a:lvl1pPr>
              <a:defRPr/>
            </a:lvl1pPr>
          </a:lstStyle>
          <a:p>
            <a:fld id="{9EBAAD4B-9DCB-4A12-AD43-92C60FC43709}" type="slidenum">
              <a:rPr lang="en-US"/>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129823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www.councilforeconed.org </a:t>
            </a:r>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dirty="0"/>
          </a:p>
        </p:txBody>
      </p:sp>
    </p:spTree>
    <p:extLst>
      <p:ext uri="{BB962C8B-B14F-4D97-AF65-F5344CB8AC3E}">
        <p14:creationId xmlns:p14="http://schemas.microsoft.com/office/powerpoint/2010/main" val="104081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3124200" y="64770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200">
                <a:latin typeface="Gill Sans" charset="0"/>
                <a:cs typeface="ＭＳ Ｐゴシック" charset="-128"/>
              </a:defRPr>
            </a:lvl1pPr>
          </a:lstStyle>
          <a:p>
            <a:pPr>
              <a:defRPr/>
            </a:pPr>
            <a:r>
              <a:rPr lang="en-US" dirty="0"/>
              <a:t>www.councilforeconed.org </a:t>
            </a:r>
          </a:p>
        </p:txBody>
      </p:sp>
      <p:sp>
        <p:nvSpPr>
          <p:cNvPr id="1030" name="Rectangle 6"/>
          <p:cNvSpPr>
            <a:spLocks noGrp="1" noChangeArrowheads="1"/>
          </p:cNvSpPr>
          <p:nvPr>
            <p:ph type="sldNum" sz="quarter" idx="4"/>
          </p:nvPr>
        </p:nvSpPr>
        <p:spPr bwMode="auto">
          <a:xfrm>
            <a:off x="65532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Gill Sans" charset="0"/>
              </a:defRPr>
            </a:lvl1pPr>
          </a:lstStyle>
          <a:p>
            <a:fld id="{60921177-3047-4604-B14F-505EA243D6B1}" type="slidenum">
              <a:rPr lang="en-US" smtClean="0"/>
              <a:pPr/>
              <a:t>‹#›</a:t>
            </a:fld>
            <a:endParaRPr lang="en-US" dirty="0"/>
          </a:p>
        </p:txBody>
      </p:sp>
      <p:sp>
        <p:nvSpPr>
          <p:cNvPr id="5" name="Date Placeholder 3"/>
          <p:cNvSpPr>
            <a:spLocks noGrp="1"/>
          </p:cNvSpPr>
          <p:nvPr>
            <p:ph type="dt" sz="half" idx="2"/>
          </p:nvPr>
        </p:nvSpPr>
        <p:spPr>
          <a:xfrm>
            <a:off x="685800" y="6477000"/>
            <a:ext cx="1905000" cy="457200"/>
          </a:xfrm>
          <a:prstGeom prst="rect">
            <a:avLst/>
          </a:prstGeom>
        </p:spPr>
        <p:txBody>
          <a:bodyPr/>
          <a:lstStyle>
            <a:lvl1pPr>
              <a:defRPr sz="1200"/>
            </a:lvl1pPr>
          </a:lstStyle>
          <a:p>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94" r:id="rId3"/>
    <p:sldLayoutId id="2147483678" r:id="rId4"/>
    <p:sldLayoutId id="2147483679" r:id="rId5"/>
    <p:sldLayoutId id="2147483680" r:id="rId6"/>
    <p:sldLayoutId id="2147483681" r:id="rId7"/>
  </p:sldLayoutIdLst>
  <p:hf hdr="0" dt="0"/>
  <p:txStyles>
    <p:titleStyle>
      <a:lvl1pPr algn="l" rtl="0" eaLnBrk="0" fontAlgn="base" hangingPunct="0">
        <a:spcBef>
          <a:spcPct val="0"/>
        </a:spcBef>
        <a:spcAft>
          <a:spcPct val="0"/>
        </a:spcAft>
        <a:defRPr sz="4400">
          <a:solidFill>
            <a:srgbClr val="004A80"/>
          </a:solidFill>
          <a:latin typeface="Gill Sans"/>
          <a:ea typeface="ＭＳ Ｐゴシック" charset="-128"/>
          <a:cs typeface="Gill Sans"/>
        </a:defRPr>
      </a:lvl1pPr>
      <a:lvl2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2pPr>
      <a:lvl3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3pPr>
      <a:lvl4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4pPr>
      <a:lvl5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www.councilforeconed.org </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F9695-8517-4318-9952-3DDF4D4F8C2B}" type="slidenum">
              <a:rPr lang="en-US" smtClean="0"/>
              <a:t>‹#›</a:t>
            </a:fld>
            <a:endParaRPr lang="en-US" dirty="0"/>
          </a:p>
        </p:txBody>
      </p:sp>
    </p:spTree>
    <p:extLst>
      <p:ext uri="{BB962C8B-B14F-4D97-AF65-F5344CB8AC3E}">
        <p14:creationId xmlns:p14="http://schemas.microsoft.com/office/powerpoint/2010/main" val="10280647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LYll6Q0BrX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calculatorsite.com/finance/calculators/compoundinterestcalculator.ph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reep.com/story/money/personal-finance/susan-tompor/2019/07/31/fed-cut-interest-rates/186680600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onsumer.ftc.gov/articles/0155-free-credit-repor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econedlink.org/resources/whats-the-cost-of-spending-and-savin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s://www.econedlink.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practicalmoneyskills.com/teach/lesson_plans/grades_9_12"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J48rIolDSOEoN7NRH958iaL-XnLQcwUe2ZqMcU8amEM/edit"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ata.bls.gov/cgi-bin/cpicalc.p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vice.com/en_us/article/nzkybd/what-the-price-of-a-slice-of-pizza-can-tell-you-about-new-york"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data.bls.gov/cgi-bin/cpicalc.p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YcgcWS_NBQ"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28700" y="2298579"/>
            <a:ext cx="7086600" cy="1414181"/>
          </a:xfrm>
        </p:spPr>
        <p:txBody>
          <a:bodyPr/>
          <a:lstStyle/>
          <a:p>
            <a:r>
              <a:rPr lang="fr-FR" b="0" dirty="0"/>
              <a:t>Financial Management, Module 4: </a:t>
            </a:r>
            <a:r>
              <a:rPr lang="fr-FR" b="0" dirty="0" err="1"/>
              <a:t>Interest</a:t>
            </a:r>
            <a:endParaRPr lang="en-US" sz="2400" dirty="0"/>
          </a:p>
        </p:txBody>
      </p:sp>
      <p:sp>
        <p:nvSpPr>
          <p:cNvPr id="10" name="TextBox 9"/>
          <p:cNvSpPr txBox="1"/>
          <p:nvPr/>
        </p:nvSpPr>
        <p:spPr>
          <a:xfrm>
            <a:off x="2895599" y="5588105"/>
            <a:ext cx="3352800" cy="646331"/>
          </a:xfrm>
          <a:prstGeom prst="rect">
            <a:avLst/>
          </a:prstGeom>
          <a:noFill/>
        </p:spPr>
        <p:txBody>
          <a:bodyPr wrap="square" rtlCol="0">
            <a:spAutoFit/>
          </a:bodyPr>
          <a:lstStyle/>
          <a:p>
            <a:pPr algn="ctr"/>
            <a:r>
              <a:rPr lang="en-US" sz="3600" b="1" dirty="0">
                <a:solidFill>
                  <a:schemeClr val="accent2"/>
                </a:solidFill>
              </a:rPr>
              <a:t>Doug Kramer</a:t>
            </a:r>
          </a:p>
        </p:txBody>
      </p:sp>
      <p:sp>
        <p:nvSpPr>
          <p:cNvPr id="11" name="TextBox 10"/>
          <p:cNvSpPr txBox="1"/>
          <p:nvPr/>
        </p:nvSpPr>
        <p:spPr>
          <a:xfrm>
            <a:off x="2819400" y="4419600"/>
            <a:ext cx="3352800" cy="461665"/>
          </a:xfrm>
          <a:prstGeom prst="rect">
            <a:avLst/>
          </a:prstGeom>
          <a:noFill/>
        </p:spPr>
        <p:txBody>
          <a:bodyPr wrap="square" rtlCol="0">
            <a:spAutoFit/>
          </a:bodyPr>
          <a:lstStyle/>
          <a:p>
            <a:pPr algn="ctr"/>
            <a:r>
              <a:rPr lang="en-US" b="1" dirty="0">
                <a:solidFill>
                  <a:schemeClr val="accent2"/>
                </a:solidFill>
              </a:rPr>
              <a:t>August 6, 2019</a:t>
            </a:r>
          </a:p>
        </p:txBody>
      </p:sp>
    </p:spTree>
    <p:extLst>
      <p:ext uri="{BB962C8B-B14F-4D97-AF65-F5344CB8AC3E}">
        <p14:creationId xmlns:p14="http://schemas.microsoft.com/office/powerpoint/2010/main" val="2398897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Simple vs Compound Interest</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10</a:t>
            </a:fld>
            <a:endParaRPr lang="en-US" dirty="0"/>
          </a:p>
        </p:txBody>
      </p:sp>
      <p:sp>
        <p:nvSpPr>
          <p:cNvPr id="13" name="TextBox 12">
            <a:extLst>
              <a:ext uri="{FF2B5EF4-FFF2-40B4-BE49-F238E27FC236}">
                <a16:creationId xmlns:a16="http://schemas.microsoft.com/office/drawing/2014/main" id="{8E9BB9ED-F29E-4163-91B3-2AFAE256EA4B}"/>
              </a:ext>
            </a:extLst>
          </p:cNvPr>
          <p:cNvSpPr txBox="1"/>
          <p:nvPr/>
        </p:nvSpPr>
        <p:spPr>
          <a:xfrm>
            <a:off x="838200" y="1600200"/>
            <a:ext cx="6781800" cy="914400"/>
          </a:xfrm>
          <a:prstGeom prst="rect">
            <a:avLst/>
          </a:prstGeom>
          <a:noFill/>
        </p:spPr>
        <p:txBody>
          <a:bodyPr wrap="square" rtlCol="0">
            <a:spAutoFit/>
          </a:bodyPr>
          <a:lstStyle/>
          <a:p>
            <a:endParaRPr lang="en-US" dirty="0"/>
          </a:p>
        </p:txBody>
      </p:sp>
      <p:pic>
        <p:nvPicPr>
          <p:cNvPr id="14" name="Picture 13">
            <a:hlinkClick r:id="rId3"/>
            <a:extLst>
              <a:ext uri="{FF2B5EF4-FFF2-40B4-BE49-F238E27FC236}">
                <a16:creationId xmlns:a16="http://schemas.microsoft.com/office/drawing/2014/main" id="{EBAC2FC5-7483-4FB0-8E59-5391DE0A17F9}"/>
              </a:ext>
            </a:extLst>
          </p:cNvPr>
          <p:cNvPicPr>
            <a:picLocks noChangeAspect="1"/>
          </p:cNvPicPr>
          <p:nvPr/>
        </p:nvPicPr>
        <p:blipFill>
          <a:blip r:embed="rId4"/>
          <a:stretch>
            <a:fillRect/>
          </a:stretch>
        </p:blipFill>
        <p:spPr>
          <a:xfrm>
            <a:off x="1623452" y="1295400"/>
            <a:ext cx="5920348" cy="4691974"/>
          </a:xfrm>
          <a:prstGeom prst="rect">
            <a:avLst/>
          </a:prstGeom>
        </p:spPr>
      </p:pic>
      <p:sp>
        <p:nvSpPr>
          <p:cNvPr id="15" name="Rectangle 14">
            <a:extLst>
              <a:ext uri="{FF2B5EF4-FFF2-40B4-BE49-F238E27FC236}">
                <a16:creationId xmlns:a16="http://schemas.microsoft.com/office/drawing/2014/main" id="{1BFD0D2A-8F85-4418-9067-685EA1FC58C4}"/>
              </a:ext>
            </a:extLst>
          </p:cNvPr>
          <p:cNvSpPr/>
          <p:nvPr/>
        </p:nvSpPr>
        <p:spPr>
          <a:xfrm>
            <a:off x="2743200" y="6001516"/>
            <a:ext cx="4572000" cy="261610"/>
          </a:xfrm>
          <a:prstGeom prst="rect">
            <a:avLst/>
          </a:prstGeom>
        </p:spPr>
        <p:txBody>
          <a:bodyPr>
            <a:spAutoFit/>
          </a:bodyPr>
          <a:lstStyle/>
          <a:p>
            <a:r>
              <a:rPr lang="en-US" sz="1100" dirty="0">
                <a:hlinkClick r:id="rId3"/>
              </a:rPr>
              <a:t>https://www.youtube.com/watch?v=LYll6Q0BrXY</a:t>
            </a:r>
            <a:endParaRPr lang="en-US" sz="1100" dirty="0"/>
          </a:p>
        </p:txBody>
      </p:sp>
    </p:spTree>
    <p:extLst>
      <p:ext uri="{BB962C8B-B14F-4D97-AF65-F5344CB8AC3E}">
        <p14:creationId xmlns:p14="http://schemas.microsoft.com/office/powerpoint/2010/main" val="3466528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Simple  vs Compound Interest</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11</a:t>
            </a:fld>
            <a:endParaRPr lang="en-US" dirty="0"/>
          </a:p>
        </p:txBody>
      </p:sp>
      <p:pic>
        <p:nvPicPr>
          <p:cNvPr id="2" name="hard-knocks-nassib-compounding-interest-mp4">
            <a:hlinkClick r:id="" action="ppaction://media"/>
            <a:extLst>
              <a:ext uri="{FF2B5EF4-FFF2-40B4-BE49-F238E27FC236}">
                <a16:creationId xmlns:a16="http://schemas.microsoft.com/office/drawing/2014/main" id="{4C444CA5-A537-44CD-A55D-891614FCE3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371600"/>
            <a:ext cx="6962775" cy="3913504"/>
          </a:xfrm>
          <a:prstGeom prst="rect">
            <a:avLst/>
          </a:prstGeom>
        </p:spPr>
      </p:pic>
      <p:sp>
        <p:nvSpPr>
          <p:cNvPr id="6" name="Rectangle 5">
            <a:extLst>
              <a:ext uri="{FF2B5EF4-FFF2-40B4-BE49-F238E27FC236}">
                <a16:creationId xmlns:a16="http://schemas.microsoft.com/office/drawing/2014/main" id="{ECAD664C-8B99-446C-98C5-F617D228D0FA}"/>
              </a:ext>
            </a:extLst>
          </p:cNvPr>
          <p:cNvSpPr/>
          <p:nvPr/>
        </p:nvSpPr>
        <p:spPr>
          <a:xfrm>
            <a:off x="1088959" y="5986790"/>
            <a:ext cx="7230102" cy="261610"/>
          </a:xfrm>
          <a:prstGeom prst="rect">
            <a:avLst/>
          </a:prstGeom>
        </p:spPr>
        <p:txBody>
          <a:bodyPr wrap="square">
            <a:spAutoFit/>
          </a:bodyPr>
          <a:lstStyle/>
          <a:p>
            <a:r>
              <a:rPr lang="en-US" sz="1100" dirty="0"/>
              <a:t>https://econ.video/2018/08/10/hard-knocks-carl-nassib-teaches-compound-interest/</a:t>
            </a:r>
          </a:p>
        </p:txBody>
      </p:sp>
    </p:spTree>
    <p:extLst>
      <p:ext uri="{BB962C8B-B14F-4D97-AF65-F5344CB8AC3E}">
        <p14:creationId xmlns:p14="http://schemas.microsoft.com/office/powerpoint/2010/main" val="42384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Simple  vs Compound Interest</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12</a:t>
            </a:fld>
            <a:endParaRPr lang="en-US" dirty="0"/>
          </a:p>
        </p:txBody>
      </p:sp>
      <p:sp>
        <p:nvSpPr>
          <p:cNvPr id="2" name="Rectangle 1">
            <a:extLst>
              <a:ext uri="{FF2B5EF4-FFF2-40B4-BE49-F238E27FC236}">
                <a16:creationId xmlns:a16="http://schemas.microsoft.com/office/drawing/2014/main" id="{D696552C-A633-4CD2-AE2C-357FB3C993C6}"/>
              </a:ext>
            </a:extLst>
          </p:cNvPr>
          <p:cNvSpPr/>
          <p:nvPr/>
        </p:nvSpPr>
        <p:spPr>
          <a:xfrm>
            <a:off x="1714500" y="6041395"/>
            <a:ext cx="5715000" cy="261610"/>
          </a:xfrm>
          <a:prstGeom prst="rect">
            <a:avLst/>
          </a:prstGeom>
        </p:spPr>
        <p:txBody>
          <a:bodyPr wrap="square">
            <a:spAutoFit/>
          </a:bodyPr>
          <a:lstStyle/>
          <a:p>
            <a:r>
              <a:rPr lang="en-US" sz="1100" dirty="0">
                <a:hlinkClick r:id="rId3"/>
              </a:rPr>
              <a:t>https://www.thecalculatorsite.com/finance/calculators/compoundinterestcalculator.php</a:t>
            </a:r>
            <a:endParaRPr lang="en-US" sz="1100" dirty="0"/>
          </a:p>
        </p:txBody>
      </p:sp>
      <p:pic>
        <p:nvPicPr>
          <p:cNvPr id="6" name="Picture 5">
            <a:hlinkClick r:id="rId3"/>
            <a:extLst>
              <a:ext uri="{FF2B5EF4-FFF2-40B4-BE49-F238E27FC236}">
                <a16:creationId xmlns:a16="http://schemas.microsoft.com/office/drawing/2014/main" id="{223CE765-FD7D-4820-8376-8F18618F0BAB}"/>
              </a:ext>
            </a:extLst>
          </p:cNvPr>
          <p:cNvPicPr>
            <a:picLocks noChangeAspect="1"/>
          </p:cNvPicPr>
          <p:nvPr/>
        </p:nvPicPr>
        <p:blipFill>
          <a:blip r:embed="rId4"/>
          <a:stretch>
            <a:fillRect/>
          </a:stretch>
        </p:blipFill>
        <p:spPr>
          <a:xfrm>
            <a:off x="1828417" y="1289844"/>
            <a:ext cx="5029583" cy="4706502"/>
          </a:xfrm>
          <a:prstGeom prst="rect">
            <a:avLst/>
          </a:prstGeom>
        </p:spPr>
      </p:pic>
    </p:spTree>
    <p:extLst>
      <p:ext uri="{BB962C8B-B14F-4D97-AF65-F5344CB8AC3E}">
        <p14:creationId xmlns:p14="http://schemas.microsoft.com/office/powerpoint/2010/main" val="3360497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Simple  vs Compound Interest</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13</a:t>
            </a:fld>
            <a:endParaRPr lang="en-US" dirty="0"/>
          </a:p>
        </p:txBody>
      </p:sp>
      <p:pic>
        <p:nvPicPr>
          <p:cNvPr id="7" name="Picture 6">
            <a:extLst>
              <a:ext uri="{FF2B5EF4-FFF2-40B4-BE49-F238E27FC236}">
                <a16:creationId xmlns:a16="http://schemas.microsoft.com/office/drawing/2014/main" id="{E184E43B-4E42-446E-A0E1-D5F2768F0A3F}"/>
              </a:ext>
            </a:extLst>
          </p:cNvPr>
          <p:cNvPicPr>
            <a:picLocks noChangeAspect="1"/>
          </p:cNvPicPr>
          <p:nvPr/>
        </p:nvPicPr>
        <p:blipFill>
          <a:blip r:embed="rId3"/>
          <a:stretch>
            <a:fillRect/>
          </a:stretch>
        </p:blipFill>
        <p:spPr>
          <a:xfrm>
            <a:off x="1201350" y="1524000"/>
            <a:ext cx="7005320" cy="4267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847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Simple  vs Compound Interest</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14</a:t>
            </a:fld>
            <a:endParaRPr lang="en-US" dirty="0"/>
          </a:p>
        </p:txBody>
      </p:sp>
      <p:pic>
        <p:nvPicPr>
          <p:cNvPr id="6" name="Picture 5">
            <a:extLst>
              <a:ext uri="{FF2B5EF4-FFF2-40B4-BE49-F238E27FC236}">
                <a16:creationId xmlns:a16="http://schemas.microsoft.com/office/drawing/2014/main" id="{7D1F3835-1EA2-4765-B27F-80B591ED3F33}"/>
              </a:ext>
            </a:extLst>
          </p:cNvPr>
          <p:cNvPicPr>
            <a:picLocks noChangeAspect="1"/>
          </p:cNvPicPr>
          <p:nvPr/>
        </p:nvPicPr>
        <p:blipFill>
          <a:blip r:embed="rId3"/>
          <a:stretch>
            <a:fillRect/>
          </a:stretch>
        </p:blipFill>
        <p:spPr>
          <a:xfrm>
            <a:off x="2218936" y="1267359"/>
            <a:ext cx="4970147" cy="5057241"/>
          </a:xfrm>
          <a:prstGeom prst="rect">
            <a:avLst/>
          </a:prstGeom>
        </p:spPr>
      </p:pic>
    </p:spTree>
    <p:extLst>
      <p:ext uri="{BB962C8B-B14F-4D97-AF65-F5344CB8AC3E}">
        <p14:creationId xmlns:p14="http://schemas.microsoft.com/office/powerpoint/2010/main" val="254468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15</a:t>
            </a:fld>
            <a:endParaRPr lang="en-US" dirty="0"/>
          </a:p>
        </p:txBody>
      </p:sp>
      <p:pic>
        <p:nvPicPr>
          <p:cNvPr id="2" name="Picture 1">
            <a:hlinkClick r:id="rId3"/>
            <a:extLst>
              <a:ext uri="{FF2B5EF4-FFF2-40B4-BE49-F238E27FC236}">
                <a16:creationId xmlns:a16="http://schemas.microsoft.com/office/drawing/2014/main" id="{50D9D3E4-D95E-451A-A39D-F51F1FA6A839}"/>
              </a:ext>
            </a:extLst>
          </p:cNvPr>
          <p:cNvPicPr>
            <a:picLocks noChangeAspect="1"/>
          </p:cNvPicPr>
          <p:nvPr/>
        </p:nvPicPr>
        <p:blipFill>
          <a:blip r:embed="rId4"/>
          <a:stretch>
            <a:fillRect/>
          </a:stretch>
        </p:blipFill>
        <p:spPr>
          <a:xfrm>
            <a:off x="1861759" y="2650076"/>
            <a:ext cx="5420481" cy="3648584"/>
          </a:xfrm>
          <a:prstGeom prst="rect">
            <a:avLst/>
          </a:prstGeom>
        </p:spPr>
      </p:pic>
      <p:pic>
        <p:nvPicPr>
          <p:cNvPr id="7" name="Picture 6">
            <a:extLst>
              <a:ext uri="{FF2B5EF4-FFF2-40B4-BE49-F238E27FC236}">
                <a16:creationId xmlns:a16="http://schemas.microsoft.com/office/drawing/2014/main" id="{89CDCE3F-5ECC-477C-A580-F5F749158758}"/>
              </a:ext>
            </a:extLst>
          </p:cNvPr>
          <p:cNvPicPr>
            <a:picLocks noChangeAspect="1"/>
          </p:cNvPicPr>
          <p:nvPr/>
        </p:nvPicPr>
        <p:blipFill>
          <a:blip r:embed="rId5"/>
          <a:stretch>
            <a:fillRect/>
          </a:stretch>
        </p:blipFill>
        <p:spPr>
          <a:xfrm>
            <a:off x="470704" y="1328153"/>
            <a:ext cx="8516539" cy="1276528"/>
          </a:xfrm>
          <a:prstGeom prst="rect">
            <a:avLst/>
          </a:prstGeom>
        </p:spPr>
      </p:pic>
    </p:spTree>
    <p:extLst>
      <p:ext uri="{BB962C8B-B14F-4D97-AF65-F5344CB8AC3E}">
        <p14:creationId xmlns:p14="http://schemas.microsoft.com/office/powerpoint/2010/main" val="98213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16</a:t>
            </a:fld>
            <a:endParaRPr lang="en-US" dirty="0"/>
          </a:p>
        </p:txBody>
      </p:sp>
      <p:sp>
        <p:nvSpPr>
          <p:cNvPr id="6" name="TextBox 5">
            <a:extLst>
              <a:ext uri="{FF2B5EF4-FFF2-40B4-BE49-F238E27FC236}">
                <a16:creationId xmlns:a16="http://schemas.microsoft.com/office/drawing/2014/main" id="{6031C52A-3E28-42EC-8DF6-17A59B9ED5DD}"/>
              </a:ext>
            </a:extLst>
          </p:cNvPr>
          <p:cNvSpPr txBox="1"/>
          <p:nvPr/>
        </p:nvSpPr>
        <p:spPr>
          <a:xfrm>
            <a:off x="755945" y="1600200"/>
            <a:ext cx="7896131" cy="3754874"/>
          </a:xfrm>
          <a:prstGeom prst="rect">
            <a:avLst/>
          </a:prstGeom>
          <a:noFill/>
        </p:spPr>
        <p:txBody>
          <a:bodyPr wrap="square" rtlCol="0">
            <a:spAutoFit/>
          </a:bodyPr>
          <a:lstStyle/>
          <a:p>
            <a:r>
              <a:rPr lang="en-US" dirty="0"/>
              <a:t>Supply &amp; Demand</a:t>
            </a:r>
          </a:p>
          <a:p>
            <a:pPr marL="800100" lvl="1" indent="-342900">
              <a:buFont typeface="Arial" panose="020B0604020202020204" pitchFamily="34" charset="0"/>
              <a:buChar char="•"/>
            </a:pPr>
            <a:r>
              <a:rPr lang="en-US" i="1" dirty="0">
                <a:highlight>
                  <a:srgbClr val="FFFF00"/>
                </a:highlight>
              </a:rPr>
              <a:t>Consumer Demand </a:t>
            </a:r>
          </a:p>
          <a:p>
            <a:pPr marL="800100" lvl="1" indent="-342900">
              <a:buFont typeface="Arial" panose="020B0604020202020204" pitchFamily="34" charset="0"/>
              <a:buChar char="•"/>
            </a:pPr>
            <a:endParaRPr lang="en-US" sz="1000" i="1" dirty="0">
              <a:highlight>
                <a:srgbClr val="FFFF00"/>
              </a:highlight>
            </a:endParaRPr>
          </a:p>
          <a:p>
            <a:pPr marL="800100" lvl="1" indent="-342900">
              <a:buFont typeface="Arial" panose="020B0604020202020204" pitchFamily="34" charset="0"/>
              <a:buChar char="•"/>
            </a:pPr>
            <a:r>
              <a:rPr lang="en-US" dirty="0"/>
              <a:t>Fed = Monetary Policy = Money </a:t>
            </a:r>
            <a:r>
              <a:rPr lang="en-US" i="1" dirty="0">
                <a:highlight>
                  <a:srgbClr val="FFFF00"/>
                </a:highlight>
              </a:rPr>
              <a:t>Supply</a:t>
            </a:r>
          </a:p>
          <a:p>
            <a:pPr lvl="1"/>
            <a:endParaRPr lang="en-US" i="1" dirty="0">
              <a:highlight>
                <a:srgbClr val="FFFF00"/>
              </a:highlight>
            </a:endParaRPr>
          </a:p>
          <a:p>
            <a:r>
              <a:rPr lang="en-US" sz="6000" i="1" dirty="0">
                <a:highlight>
                  <a:srgbClr val="FFFF00"/>
                </a:highlight>
              </a:rPr>
              <a:t>Risk</a:t>
            </a:r>
            <a:endParaRPr lang="en-US" sz="6000" dirty="0">
              <a:highlight>
                <a:srgbClr val="FFFF00"/>
              </a:highlight>
            </a:endParaRPr>
          </a:p>
          <a:p>
            <a:endParaRPr lang="en-US" i="1" dirty="0">
              <a:highlight>
                <a:srgbClr val="FFFF00"/>
              </a:highlight>
            </a:endParaRPr>
          </a:p>
          <a:p>
            <a:pPr marL="342900" indent="-342900">
              <a:buFont typeface="Arial" panose="020B0604020202020204" pitchFamily="34" charset="0"/>
              <a:buChar char="•"/>
            </a:pPr>
            <a:r>
              <a:rPr lang="en-US" dirty="0"/>
              <a:t>Simply put: The higher the perceived risk of a loan, the higher the rate.</a:t>
            </a:r>
          </a:p>
        </p:txBody>
      </p:sp>
    </p:spTree>
    <p:extLst>
      <p:ext uri="{BB962C8B-B14F-4D97-AF65-F5344CB8AC3E}">
        <p14:creationId xmlns:p14="http://schemas.microsoft.com/office/powerpoint/2010/main" val="38401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p:cTn id="25"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additive="base">
                                        <p:cTn id="3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17</a:t>
            </a:fld>
            <a:endParaRPr lang="en-US" dirty="0"/>
          </a:p>
        </p:txBody>
      </p:sp>
      <p:sp>
        <p:nvSpPr>
          <p:cNvPr id="2" name="TextBox 1">
            <a:extLst>
              <a:ext uri="{FF2B5EF4-FFF2-40B4-BE49-F238E27FC236}">
                <a16:creationId xmlns:a16="http://schemas.microsoft.com/office/drawing/2014/main" id="{9E4C94E3-1339-4C24-95E0-6302E22889ED}"/>
              </a:ext>
            </a:extLst>
          </p:cNvPr>
          <p:cNvSpPr txBox="1"/>
          <p:nvPr/>
        </p:nvSpPr>
        <p:spPr>
          <a:xfrm>
            <a:off x="609600" y="1752600"/>
            <a:ext cx="7924800" cy="3970318"/>
          </a:xfrm>
          <a:prstGeom prst="rect">
            <a:avLst/>
          </a:prstGeom>
          <a:noFill/>
        </p:spPr>
        <p:txBody>
          <a:bodyPr wrap="square" rtlCol="0">
            <a:spAutoFit/>
          </a:bodyPr>
          <a:lstStyle/>
          <a:p>
            <a:r>
              <a:rPr lang="en-US" dirty="0"/>
              <a:t>There are three components of any financial transaction:</a:t>
            </a:r>
          </a:p>
          <a:p>
            <a:endParaRPr lang="en-US" dirty="0"/>
          </a:p>
          <a:p>
            <a:endParaRPr lang="en-US" dirty="0"/>
          </a:p>
          <a:p>
            <a:r>
              <a:rPr lang="en-US" sz="6000" dirty="0"/>
              <a:t>	$ 	principal </a:t>
            </a:r>
            <a:r>
              <a:rPr lang="en-US" sz="4000" dirty="0"/>
              <a:t>[how much]</a:t>
            </a:r>
          </a:p>
          <a:p>
            <a:r>
              <a:rPr lang="en-US" sz="6000" dirty="0"/>
              <a:t>	%	rate </a:t>
            </a:r>
            <a:r>
              <a:rPr lang="en-US" sz="4000" dirty="0"/>
              <a:t>[how fast]</a:t>
            </a:r>
            <a:r>
              <a:rPr lang="en-US" sz="6000" dirty="0"/>
              <a:t> 		</a:t>
            </a:r>
          </a:p>
          <a:p>
            <a:r>
              <a:rPr lang="en-US" sz="6000" dirty="0"/>
              <a:t>	t	term </a:t>
            </a:r>
            <a:r>
              <a:rPr lang="en-US" sz="4000" dirty="0"/>
              <a:t>[time – how long]</a:t>
            </a:r>
          </a:p>
        </p:txBody>
      </p:sp>
    </p:spTree>
    <p:extLst>
      <p:ext uri="{BB962C8B-B14F-4D97-AF65-F5344CB8AC3E}">
        <p14:creationId xmlns:p14="http://schemas.microsoft.com/office/powerpoint/2010/main" val="40781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18</a:t>
            </a:fld>
            <a:endParaRPr lang="en-US" dirty="0"/>
          </a:p>
        </p:txBody>
      </p:sp>
      <p:sp>
        <p:nvSpPr>
          <p:cNvPr id="7" name="Rectangle 6">
            <a:extLst>
              <a:ext uri="{FF2B5EF4-FFF2-40B4-BE49-F238E27FC236}">
                <a16:creationId xmlns:a16="http://schemas.microsoft.com/office/drawing/2014/main" id="{4D6449A6-ADC9-4164-8684-C299D949F4FD}"/>
              </a:ext>
            </a:extLst>
          </p:cNvPr>
          <p:cNvSpPr/>
          <p:nvPr/>
        </p:nvSpPr>
        <p:spPr>
          <a:xfrm>
            <a:off x="609600" y="1600200"/>
            <a:ext cx="7620000" cy="3046988"/>
          </a:xfrm>
          <a:prstGeom prst="rect">
            <a:avLst/>
          </a:prstGeom>
        </p:spPr>
        <p:txBody>
          <a:bodyPr wrap="square">
            <a:spAutoFit/>
          </a:bodyPr>
          <a:lstStyle/>
          <a:p>
            <a:r>
              <a:rPr lang="en-US" sz="3200" dirty="0"/>
              <a:t>%	rate [how fast]</a:t>
            </a:r>
          </a:p>
          <a:p>
            <a:endParaRPr lang="en-US" sz="3200" dirty="0"/>
          </a:p>
          <a:p>
            <a:pPr marL="1485900" lvl="2" indent="-571500">
              <a:buFont typeface="Arial" panose="020B0604020202020204" pitchFamily="34" charset="0"/>
              <a:buChar char="•"/>
            </a:pPr>
            <a:r>
              <a:rPr lang="en-US" sz="3200" dirty="0"/>
              <a:t>The rate prices the risk.</a:t>
            </a:r>
          </a:p>
          <a:p>
            <a:pPr marL="1485900" lvl="2" indent="-571500">
              <a:buFont typeface="Arial" panose="020B0604020202020204" pitchFamily="34" charset="0"/>
              <a:buChar char="•"/>
            </a:pPr>
            <a:endParaRPr lang="en-US" sz="3200" dirty="0"/>
          </a:p>
          <a:p>
            <a:pPr marL="1485900" lvl="2" indent="-571500">
              <a:buFont typeface="Arial" panose="020B0604020202020204" pitchFamily="34" charset="0"/>
              <a:buChar char="•"/>
            </a:pPr>
            <a:r>
              <a:rPr lang="en-US" sz="3200" dirty="0">
                <a:highlight>
                  <a:srgbClr val="FFFF00"/>
                </a:highlight>
              </a:rPr>
              <a:t>The higher the risk, the higher the rate. </a:t>
            </a:r>
          </a:p>
        </p:txBody>
      </p:sp>
    </p:spTree>
    <p:extLst>
      <p:ext uri="{BB962C8B-B14F-4D97-AF65-F5344CB8AC3E}">
        <p14:creationId xmlns:p14="http://schemas.microsoft.com/office/powerpoint/2010/main" val="261920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19</a:t>
            </a:fld>
            <a:endParaRPr lang="en-US" dirty="0"/>
          </a:p>
        </p:txBody>
      </p:sp>
      <p:sp>
        <p:nvSpPr>
          <p:cNvPr id="2" name="TextBox 1">
            <a:extLst>
              <a:ext uri="{FF2B5EF4-FFF2-40B4-BE49-F238E27FC236}">
                <a16:creationId xmlns:a16="http://schemas.microsoft.com/office/drawing/2014/main" id="{9E4C94E3-1339-4C24-95E0-6302E22889ED}"/>
              </a:ext>
            </a:extLst>
          </p:cNvPr>
          <p:cNvSpPr txBox="1"/>
          <p:nvPr/>
        </p:nvSpPr>
        <p:spPr>
          <a:xfrm>
            <a:off x="609600" y="1676400"/>
            <a:ext cx="7924800" cy="5201424"/>
          </a:xfrm>
          <a:prstGeom prst="rect">
            <a:avLst/>
          </a:prstGeom>
          <a:noFill/>
        </p:spPr>
        <p:txBody>
          <a:bodyPr wrap="square" rtlCol="0">
            <a:spAutoFit/>
          </a:bodyPr>
          <a:lstStyle/>
          <a:p>
            <a:r>
              <a:rPr lang="en-US" sz="3200" dirty="0"/>
              <a:t>$ 	principal [how much]</a:t>
            </a:r>
          </a:p>
          <a:p>
            <a:endParaRPr lang="en-US" sz="3200" dirty="0"/>
          </a:p>
          <a:p>
            <a:pPr marL="1028700" lvl="1" indent="-571500">
              <a:buFont typeface="Arial" panose="020B0604020202020204" pitchFamily="34" charset="0"/>
              <a:buChar char="•"/>
            </a:pPr>
            <a:r>
              <a:rPr lang="en-US" sz="3200" dirty="0"/>
              <a:t>	All else the same, the larger the loan </a:t>
            </a:r>
            <a:r>
              <a:rPr lang="en-US" sz="3200" i="1" dirty="0"/>
              <a:t>the more at risk</a:t>
            </a:r>
            <a:r>
              <a:rPr lang="en-US" sz="3200" dirty="0"/>
              <a:t>, </a:t>
            </a:r>
            <a:r>
              <a:rPr lang="en-US" sz="3200" i="1" dirty="0"/>
              <a:t>the more expensive.</a:t>
            </a:r>
          </a:p>
          <a:p>
            <a:pPr marL="1028700" lvl="1" indent="-571500">
              <a:buFont typeface="Arial" panose="020B0604020202020204" pitchFamily="34" charset="0"/>
              <a:buChar char="•"/>
            </a:pPr>
            <a:endParaRPr lang="en-US" sz="3200" dirty="0"/>
          </a:p>
          <a:p>
            <a:pPr marL="1485900" lvl="2" indent="-571500">
              <a:buFont typeface="Arial" panose="020B0604020202020204" pitchFamily="34" charset="0"/>
              <a:buChar char="•"/>
            </a:pPr>
            <a:r>
              <a:rPr lang="en-US" sz="3200" dirty="0"/>
              <a:t>Ex: Jumbo Mortgage</a:t>
            </a:r>
          </a:p>
          <a:p>
            <a:pPr marL="571500" indent="-571500">
              <a:buFont typeface="Arial" panose="020B0604020202020204" pitchFamily="34" charset="0"/>
              <a:buChar char="•"/>
            </a:pPr>
            <a:endParaRPr lang="en-US" sz="4000" dirty="0"/>
          </a:p>
          <a:p>
            <a:r>
              <a:rPr lang="en-US" sz="6000" dirty="0"/>
              <a:t>	</a:t>
            </a:r>
            <a:endParaRPr lang="en-US" sz="4000" dirty="0"/>
          </a:p>
        </p:txBody>
      </p:sp>
    </p:spTree>
    <p:extLst>
      <p:ext uri="{BB962C8B-B14F-4D97-AF65-F5344CB8AC3E}">
        <p14:creationId xmlns:p14="http://schemas.microsoft.com/office/powerpoint/2010/main" val="20889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700" y="1752600"/>
            <a:ext cx="7086600" cy="4114800"/>
          </a:xfrm>
        </p:spPr>
        <p:txBody>
          <a:bodyPr/>
          <a:lstStyle/>
          <a:p>
            <a:r>
              <a:rPr lang="en-US" dirty="0"/>
              <a:t>Social Studies teacher at Herricks High School, in New Hyde Park, NY since 2001.</a:t>
            </a:r>
          </a:p>
          <a:p>
            <a:r>
              <a:rPr lang="en-US" dirty="0"/>
              <a:t>Before teaching I was Vice President of Portfolio Acquisitions and Regional Manager for Arbor Commercial Mortgage.</a:t>
            </a:r>
          </a:p>
          <a:p>
            <a:r>
              <a:rPr lang="en-US" dirty="0"/>
              <a:t>Helped develop the Career and Financial Management Resource Guide for the NYS Career and Management Curriculum Framework.</a:t>
            </a:r>
          </a:p>
          <a:p>
            <a:pPr lvl="0"/>
            <a:r>
              <a:rPr lang="en-US" dirty="0"/>
              <a:t>Co-Advisor of Euro Challenge and Fed Challenge Economic Competition Teams </a:t>
            </a:r>
          </a:p>
          <a:p>
            <a:pPr lvl="0"/>
            <a:r>
              <a:rPr lang="en-US" dirty="0"/>
              <a:t>I coach Cross Country in the fall and Girls Spring Track in the Spring</a:t>
            </a:r>
          </a:p>
          <a:p>
            <a:pPr lvl="0"/>
            <a:r>
              <a:rPr lang="en-US" dirty="0"/>
              <a:t>I enjoy traveling, playing volleyball and basketball, cycling, running.</a:t>
            </a:r>
          </a:p>
        </p:txBody>
      </p:sp>
      <p:sp>
        <p:nvSpPr>
          <p:cNvPr id="3" name="Title 2"/>
          <p:cNvSpPr>
            <a:spLocks noGrp="1"/>
          </p:cNvSpPr>
          <p:nvPr>
            <p:ph type="title"/>
          </p:nvPr>
        </p:nvSpPr>
        <p:spPr/>
        <p:txBody>
          <a:bodyPr/>
          <a:lstStyle/>
          <a:p>
            <a:r>
              <a:rPr lang="en-US" dirty="0"/>
              <a:t>Doug Kramer</a:t>
            </a:r>
          </a:p>
        </p:txBody>
      </p:sp>
      <p:sp>
        <p:nvSpPr>
          <p:cNvPr id="4" name="Footer Placeholder 3"/>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2</a:t>
            </a:fld>
            <a:endParaRPr lang="en-US" dirty="0"/>
          </a:p>
        </p:txBody>
      </p:sp>
    </p:spTree>
    <p:extLst>
      <p:ext uri="{BB962C8B-B14F-4D97-AF65-F5344CB8AC3E}">
        <p14:creationId xmlns:p14="http://schemas.microsoft.com/office/powerpoint/2010/main" val="264474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20</a:t>
            </a:fld>
            <a:endParaRPr lang="en-US" dirty="0"/>
          </a:p>
        </p:txBody>
      </p:sp>
      <p:sp>
        <p:nvSpPr>
          <p:cNvPr id="2" name="TextBox 1">
            <a:extLst>
              <a:ext uri="{FF2B5EF4-FFF2-40B4-BE49-F238E27FC236}">
                <a16:creationId xmlns:a16="http://schemas.microsoft.com/office/drawing/2014/main" id="{9E4C94E3-1339-4C24-95E0-6302E22889ED}"/>
              </a:ext>
            </a:extLst>
          </p:cNvPr>
          <p:cNvSpPr txBox="1"/>
          <p:nvPr/>
        </p:nvSpPr>
        <p:spPr>
          <a:xfrm>
            <a:off x="609600" y="1752600"/>
            <a:ext cx="7924800" cy="3046988"/>
          </a:xfrm>
          <a:prstGeom prst="rect">
            <a:avLst/>
          </a:prstGeom>
          <a:noFill/>
        </p:spPr>
        <p:txBody>
          <a:bodyPr wrap="square" rtlCol="0">
            <a:spAutoFit/>
          </a:bodyPr>
          <a:lstStyle/>
          <a:p>
            <a:r>
              <a:rPr lang="en-US" sz="3200" dirty="0"/>
              <a:t>t	term [time – how long]</a:t>
            </a:r>
          </a:p>
          <a:p>
            <a:endParaRPr lang="en-US" sz="3200" dirty="0"/>
          </a:p>
          <a:p>
            <a:pPr marL="1485900" lvl="2" indent="-571500">
              <a:buFont typeface="Arial" panose="020B0604020202020204" pitchFamily="34" charset="0"/>
              <a:buChar char="•"/>
            </a:pPr>
            <a:r>
              <a:rPr lang="en-US" sz="3200" dirty="0"/>
              <a:t>How long will it take to get my money back?</a:t>
            </a:r>
          </a:p>
          <a:p>
            <a:pPr lvl="2"/>
            <a:endParaRPr lang="en-US" sz="3200" dirty="0"/>
          </a:p>
          <a:p>
            <a:pPr marL="1485900" lvl="2" indent="-571500">
              <a:buFont typeface="Arial" panose="020B0604020202020204" pitchFamily="34" charset="0"/>
              <a:buChar char="•"/>
            </a:pPr>
            <a:r>
              <a:rPr lang="en-US" sz="3200" dirty="0"/>
              <a:t>Risk?</a:t>
            </a:r>
          </a:p>
        </p:txBody>
      </p:sp>
    </p:spTree>
    <p:extLst>
      <p:ext uri="{BB962C8B-B14F-4D97-AF65-F5344CB8AC3E}">
        <p14:creationId xmlns:p14="http://schemas.microsoft.com/office/powerpoint/2010/main" val="25527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1000"/>
                                        <p:tgtEl>
                                          <p:spTgt spid="2">
                                            <p:txEl>
                                              <p:pRg st="2" end="2"/>
                                            </p:txEl>
                                          </p:spTgt>
                                        </p:tgtEl>
                                      </p:cBhvr>
                                    </p:animEffect>
                                    <p:anim calcmode="lin" valueType="num">
                                      <p:cBhvr>
                                        <p:cTn id="1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21</a:t>
            </a:fld>
            <a:endParaRPr lang="en-US" dirty="0"/>
          </a:p>
        </p:txBody>
      </p:sp>
      <p:sp>
        <p:nvSpPr>
          <p:cNvPr id="2" name="TextBox 1">
            <a:extLst>
              <a:ext uri="{FF2B5EF4-FFF2-40B4-BE49-F238E27FC236}">
                <a16:creationId xmlns:a16="http://schemas.microsoft.com/office/drawing/2014/main" id="{9E4C94E3-1339-4C24-95E0-6302E22889ED}"/>
              </a:ext>
            </a:extLst>
          </p:cNvPr>
          <p:cNvSpPr txBox="1"/>
          <p:nvPr/>
        </p:nvSpPr>
        <p:spPr>
          <a:xfrm>
            <a:off x="609600" y="1752600"/>
            <a:ext cx="7924800" cy="4370427"/>
          </a:xfrm>
          <a:prstGeom prst="rect">
            <a:avLst/>
          </a:prstGeom>
          <a:noFill/>
        </p:spPr>
        <p:txBody>
          <a:bodyPr wrap="square" rtlCol="0">
            <a:spAutoFit/>
          </a:bodyPr>
          <a:lstStyle/>
          <a:p>
            <a:pPr lvl="2"/>
            <a:r>
              <a:rPr lang="en-US" dirty="0"/>
              <a:t>Nancy </a:t>
            </a:r>
            <a:r>
              <a:rPr lang="en-US" dirty="0" err="1"/>
              <a:t>Packes</a:t>
            </a:r>
            <a:r>
              <a:rPr lang="en-US" dirty="0"/>
              <a:t>, who heads Feathered Nest, a residential broker, said the Wall Street area ''has come of age'' because ''people no longer question whether or not to live there'' and choose to because ''it is well priced for its convenience to transportation and work.''</a:t>
            </a:r>
          </a:p>
          <a:p>
            <a:pPr lvl="2"/>
            <a:endParaRPr lang="en-US" dirty="0"/>
          </a:p>
          <a:p>
            <a:pPr marL="1485900" lvl="2" indent="-571500">
              <a:buFont typeface="Arial" panose="020B0604020202020204" pitchFamily="34" charset="0"/>
              <a:buChar char="•"/>
            </a:pPr>
            <a:r>
              <a:rPr lang="en-US" dirty="0"/>
              <a:t>NY Times Real Estate Section, February 2001</a:t>
            </a:r>
          </a:p>
          <a:p>
            <a:pPr lvl="2"/>
            <a:endParaRPr lang="en-US" sz="1400" dirty="0"/>
          </a:p>
          <a:p>
            <a:pPr marL="1485900" lvl="2" indent="-571500">
              <a:buFont typeface="Arial" panose="020B0604020202020204" pitchFamily="34" charset="0"/>
              <a:buChar char="•"/>
            </a:pPr>
            <a:r>
              <a:rPr lang="en-US" dirty="0"/>
              <a:t>Cannot predict the future.</a:t>
            </a:r>
          </a:p>
          <a:p>
            <a:pPr lvl="2"/>
            <a:endParaRPr lang="en-US" sz="1400" dirty="0"/>
          </a:p>
          <a:p>
            <a:pPr marL="1485900" lvl="2" indent="-571500">
              <a:buFont typeface="Arial" panose="020B0604020202020204" pitchFamily="34" charset="0"/>
              <a:buChar char="•"/>
            </a:pPr>
            <a:r>
              <a:rPr lang="en-US" i="1" dirty="0"/>
              <a:t>The longer the term, the greater the risk</a:t>
            </a:r>
            <a:r>
              <a:rPr lang="en-US" dirty="0"/>
              <a:t>.</a:t>
            </a:r>
          </a:p>
        </p:txBody>
      </p:sp>
    </p:spTree>
    <p:extLst>
      <p:ext uri="{BB962C8B-B14F-4D97-AF65-F5344CB8AC3E}">
        <p14:creationId xmlns:p14="http://schemas.microsoft.com/office/powerpoint/2010/main" val="420162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00"/>
                                        <p:tgtEl>
                                          <p:spTgt spid="2">
                                            <p:txEl>
                                              <p:pRg st="4" end="4"/>
                                            </p:txEl>
                                          </p:spTgt>
                                        </p:tgtEl>
                                      </p:cBhvr>
                                    </p:animEffect>
                                    <p:anim calcmode="lin" valueType="num">
                                      <p:cBhvr>
                                        <p:cTn id="1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1000"/>
                                        <p:tgtEl>
                                          <p:spTgt spid="2">
                                            <p:txEl>
                                              <p:pRg st="6" end="6"/>
                                            </p:txEl>
                                          </p:spTgt>
                                        </p:tgtEl>
                                      </p:cBhvr>
                                    </p:animEffect>
                                    <p:anim calcmode="lin" valueType="num">
                                      <p:cBhvr>
                                        <p:cTn id="2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22</a:t>
            </a:fld>
            <a:endParaRPr lang="en-US" dirty="0"/>
          </a:p>
        </p:txBody>
      </p:sp>
      <p:sp>
        <p:nvSpPr>
          <p:cNvPr id="2" name="TextBox 1">
            <a:extLst>
              <a:ext uri="{FF2B5EF4-FFF2-40B4-BE49-F238E27FC236}">
                <a16:creationId xmlns:a16="http://schemas.microsoft.com/office/drawing/2014/main" id="{9E4C94E3-1339-4C24-95E0-6302E22889ED}"/>
              </a:ext>
            </a:extLst>
          </p:cNvPr>
          <p:cNvSpPr txBox="1"/>
          <p:nvPr/>
        </p:nvSpPr>
        <p:spPr>
          <a:xfrm>
            <a:off x="372894" y="1413331"/>
            <a:ext cx="8466306" cy="4647426"/>
          </a:xfrm>
          <a:prstGeom prst="rect">
            <a:avLst/>
          </a:prstGeom>
          <a:noFill/>
        </p:spPr>
        <p:txBody>
          <a:bodyPr wrap="square" rtlCol="0">
            <a:spAutoFit/>
          </a:bodyPr>
          <a:lstStyle/>
          <a:p>
            <a:r>
              <a:rPr lang="en-US" sz="4000" b="1" dirty="0">
                <a:solidFill>
                  <a:schemeClr val="accent1">
                    <a:lumMod val="50000"/>
                  </a:schemeClr>
                </a:solidFill>
              </a:rPr>
              <a:t>YOU!</a:t>
            </a:r>
          </a:p>
          <a:p>
            <a:endParaRPr lang="en-US" sz="3200" dirty="0"/>
          </a:p>
          <a:p>
            <a:r>
              <a:rPr lang="en-US" sz="3200" dirty="0"/>
              <a:t>5 C’s</a:t>
            </a:r>
          </a:p>
          <a:p>
            <a:pPr marL="914400" lvl="1" indent="-457200">
              <a:buFont typeface="Arial" panose="020B0604020202020204" pitchFamily="34" charset="0"/>
              <a:buChar char="•"/>
            </a:pPr>
            <a:r>
              <a:rPr lang="en-US" sz="3200" dirty="0"/>
              <a:t>Character [credit score]</a:t>
            </a:r>
          </a:p>
          <a:p>
            <a:pPr marL="914400" lvl="1" indent="-457200">
              <a:buFont typeface="Arial" panose="020B0604020202020204" pitchFamily="34" charset="0"/>
              <a:buChar char="•"/>
            </a:pPr>
            <a:r>
              <a:rPr lang="en-US" sz="3200" dirty="0"/>
              <a:t>Capacity [do you have money to repay?]</a:t>
            </a:r>
          </a:p>
          <a:p>
            <a:pPr marL="914400" lvl="1" indent="-457200">
              <a:buFont typeface="Arial" panose="020B0604020202020204" pitchFamily="34" charset="0"/>
              <a:buChar char="•"/>
            </a:pPr>
            <a:r>
              <a:rPr lang="en-US" sz="3200" dirty="0"/>
              <a:t>Collateral [assets to secure debt]</a:t>
            </a:r>
          </a:p>
          <a:p>
            <a:pPr marL="914400" lvl="1" indent="-457200">
              <a:buFont typeface="Arial" panose="020B0604020202020204" pitchFamily="34" charset="0"/>
              <a:buChar char="•"/>
            </a:pPr>
            <a:r>
              <a:rPr lang="en-US" sz="3200" dirty="0"/>
              <a:t>Capital [Net worth]</a:t>
            </a:r>
          </a:p>
          <a:p>
            <a:pPr marL="914400" lvl="1" indent="-457200">
              <a:buFont typeface="Arial" panose="020B0604020202020204" pitchFamily="34" charset="0"/>
              <a:buChar char="•"/>
            </a:pPr>
            <a:r>
              <a:rPr lang="en-US" sz="3200" dirty="0"/>
              <a:t>Conditions [the overall economy]</a:t>
            </a:r>
          </a:p>
          <a:p>
            <a:endParaRPr lang="en-US" sz="3200" dirty="0"/>
          </a:p>
        </p:txBody>
      </p:sp>
    </p:spTree>
    <p:extLst>
      <p:ext uri="{BB962C8B-B14F-4D97-AF65-F5344CB8AC3E}">
        <p14:creationId xmlns:p14="http://schemas.microsoft.com/office/powerpoint/2010/main" val="71953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23</a:t>
            </a:fld>
            <a:endParaRPr lang="en-US" dirty="0"/>
          </a:p>
        </p:txBody>
      </p:sp>
      <p:sp>
        <p:nvSpPr>
          <p:cNvPr id="2" name="TextBox 1">
            <a:extLst>
              <a:ext uri="{FF2B5EF4-FFF2-40B4-BE49-F238E27FC236}">
                <a16:creationId xmlns:a16="http://schemas.microsoft.com/office/drawing/2014/main" id="{9E4C94E3-1339-4C24-95E0-6302E22889ED}"/>
              </a:ext>
            </a:extLst>
          </p:cNvPr>
          <p:cNvSpPr txBox="1"/>
          <p:nvPr/>
        </p:nvSpPr>
        <p:spPr>
          <a:xfrm>
            <a:off x="609600" y="1752600"/>
            <a:ext cx="8229600" cy="5170646"/>
          </a:xfrm>
          <a:prstGeom prst="rect">
            <a:avLst/>
          </a:prstGeom>
          <a:noFill/>
        </p:spPr>
        <p:txBody>
          <a:bodyPr wrap="square" rtlCol="0">
            <a:spAutoFit/>
          </a:bodyPr>
          <a:lstStyle/>
          <a:p>
            <a:r>
              <a:rPr lang="en-US" sz="2800" dirty="0"/>
              <a:t>Credit Score</a:t>
            </a:r>
          </a:p>
          <a:p>
            <a:pPr marL="914400" lvl="1" indent="-457200">
              <a:buFont typeface="Arial" panose="020B0604020202020204" pitchFamily="34" charset="0"/>
              <a:buChar char="•"/>
            </a:pPr>
            <a:r>
              <a:rPr lang="en-US" sz="2800" dirty="0"/>
              <a:t>Created by software [FICO –Fair Isaac Co.] that evaluates your financial data.</a:t>
            </a:r>
          </a:p>
          <a:p>
            <a:pPr lvl="1"/>
            <a:endParaRPr lang="en-US" sz="2800" dirty="0"/>
          </a:p>
          <a:p>
            <a:pPr marL="914400" lvl="1" indent="-457200">
              <a:buFont typeface="Arial" panose="020B0604020202020204" pitchFamily="34" charset="0"/>
              <a:buChar char="•"/>
            </a:pPr>
            <a:r>
              <a:rPr lang="en-US" sz="2800" dirty="0"/>
              <a:t>Three companies do this</a:t>
            </a:r>
          </a:p>
          <a:p>
            <a:pPr marL="1371600" lvl="2" indent="-457200">
              <a:buFont typeface="Arial" panose="020B0604020202020204" pitchFamily="34" charset="0"/>
              <a:buChar char="•"/>
            </a:pPr>
            <a:r>
              <a:rPr lang="en-US" sz="2800" dirty="0"/>
              <a:t>Equifax</a:t>
            </a:r>
          </a:p>
          <a:p>
            <a:pPr marL="1371600" lvl="2" indent="-457200">
              <a:buFont typeface="Arial" panose="020B0604020202020204" pitchFamily="34" charset="0"/>
              <a:buChar char="•"/>
            </a:pPr>
            <a:r>
              <a:rPr lang="en-US" sz="2800" dirty="0"/>
              <a:t>Transunion</a:t>
            </a:r>
          </a:p>
          <a:p>
            <a:pPr marL="1371600" lvl="2" indent="-457200">
              <a:buFont typeface="Arial" panose="020B0604020202020204" pitchFamily="34" charset="0"/>
              <a:buChar char="•"/>
            </a:pPr>
            <a:r>
              <a:rPr lang="en-US" sz="2800" dirty="0"/>
              <a:t>Experian</a:t>
            </a:r>
          </a:p>
          <a:p>
            <a:pPr marL="914400" lvl="1" indent="-457200">
              <a:buFont typeface="Arial" panose="020B0604020202020204" pitchFamily="34" charset="0"/>
              <a:buChar char="•"/>
            </a:pPr>
            <a:r>
              <a:rPr lang="en-US" sz="2800" dirty="0"/>
              <a:t>Get your </a:t>
            </a:r>
            <a:r>
              <a:rPr lang="en-US" sz="2800" i="1" dirty="0"/>
              <a:t>free report </a:t>
            </a:r>
          </a:p>
          <a:p>
            <a:pPr lvl="1"/>
            <a:r>
              <a:rPr lang="en-US" sz="1400" dirty="0">
                <a:hlinkClick r:id="rId3"/>
              </a:rPr>
              <a:t>https://www.consumer.ftc.gov/articles/0155-free-credit-reports</a:t>
            </a:r>
            <a:endParaRPr lang="en-US" sz="1400" dirty="0"/>
          </a:p>
          <a:p>
            <a:pPr lvl="2"/>
            <a:r>
              <a:rPr lang="en-US" sz="3200" dirty="0"/>
              <a:t>			</a:t>
            </a:r>
          </a:p>
          <a:p>
            <a:pPr lvl="2"/>
            <a:endParaRPr lang="en-US" sz="3200" dirty="0"/>
          </a:p>
        </p:txBody>
      </p:sp>
    </p:spTree>
    <p:extLst>
      <p:ext uri="{BB962C8B-B14F-4D97-AF65-F5344CB8AC3E}">
        <p14:creationId xmlns:p14="http://schemas.microsoft.com/office/powerpoint/2010/main" val="8892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E04FC5-6417-48D0-A244-318FC11BB102}"/>
              </a:ext>
            </a:extLst>
          </p:cNvPr>
          <p:cNvSpPr>
            <a:spLocks noGrp="1"/>
          </p:cNvSpPr>
          <p:nvPr>
            <p:ph type="title"/>
          </p:nvPr>
        </p:nvSpPr>
        <p:spPr/>
        <p:txBody>
          <a:bodyPr/>
          <a:lstStyle/>
          <a:p>
            <a:r>
              <a:rPr lang="en-US" dirty="0"/>
              <a:t>What Determines the Interest Rate?</a:t>
            </a:r>
          </a:p>
        </p:txBody>
      </p:sp>
      <p:sp>
        <p:nvSpPr>
          <p:cNvPr id="4" name="Footer Placeholder 3">
            <a:extLst>
              <a:ext uri="{FF2B5EF4-FFF2-40B4-BE49-F238E27FC236}">
                <a16:creationId xmlns:a16="http://schemas.microsoft.com/office/drawing/2014/main" id="{FF565721-4939-4AD1-A712-B60153BF187F}"/>
              </a:ext>
            </a:extLst>
          </p:cNvPr>
          <p:cNvSpPr>
            <a:spLocks noGrp="1"/>
          </p:cNvSpPr>
          <p:nvPr>
            <p:ph type="ftr" sz="quarter" idx="16"/>
          </p:nvPr>
        </p:nvSpPr>
        <p:spPr/>
        <p:txBody>
          <a:bodyPr/>
          <a:lstStyle/>
          <a:p>
            <a:pPr>
              <a:defRPr/>
            </a:pPr>
            <a:r>
              <a:rPr lang="en-US" b="1"/>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4E247CB0-E8AA-4DC2-AB78-4ED5C05B4493}"/>
              </a:ext>
            </a:extLst>
          </p:cNvPr>
          <p:cNvSpPr>
            <a:spLocks noGrp="1"/>
          </p:cNvSpPr>
          <p:nvPr>
            <p:ph type="sldNum" sz="quarter" idx="17"/>
          </p:nvPr>
        </p:nvSpPr>
        <p:spPr/>
        <p:txBody>
          <a:bodyPr/>
          <a:lstStyle/>
          <a:p>
            <a:fld id="{736A2A04-44CB-4FD5-A22C-EC7DA5CF840D}" type="slidenum">
              <a:rPr lang="en-US" smtClean="0"/>
              <a:pPr/>
              <a:t>24</a:t>
            </a:fld>
            <a:endParaRPr lang="en-US" dirty="0"/>
          </a:p>
        </p:txBody>
      </p:sp>
      <p:pic>
        <p:nvPicPr>
          <p:cNvPr id="6" name="Picture 5">
            <a:extLst>
              <a:ext uri="{FF2B5EF4-FFF2-40B4-BE49-F238E27FC236}">
                <a16:creationId xmlns:a16="http://schemas.microsoft.com/office/drawing/2014/main" id="{BA0A22FA-3E03-4622-B86B-AE294E8C2CAD}"/>
              </a:ext>
            </a:extLst>
          </p:cNvPr>
          <p:cNvPicPr>
            <a:picLocks noChangeAspect="1"/>
          </p:cNvPicPr>
          <p:nvPr/>
        </p:nvPicPr>
        <p:blipFill>
          <a:blip r:embed="rId2"/>
          <a:stretch>
            <a:fillRect/>
          </a:stretch>
        </p:blipFill>
        <p:spPr>
          <a:xfrm>
            <a:off x="952500" y="1257397"/>
            <a:ext cx="7239000" cy="4914803"/>
          </a:xfrm>
          <a:prstGeom prst="rect">
            <a:avLst/>
          </a:prstGeom>
        </p:spPr>
      </p:pic>
    </p:spTree>
    <p:extLst>
      <p:ext uri="{BB962C8B-B14F-4D97-AF65-F5344CB8AC3E}">
        <p14:creationId xmlns:p14="http://schemas.microsoft.com/office/powerpoint/2010/main" val="4103321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7B53D6-AFF9-410C-BF5D-6BC9D97EC6D9}"/>
              </a:ext>
            </a:extLst>
          </p:cNvPr>
          <p:cNvSpPr>
            <a:spLocks noGrp="1"/>
          </p:cNvSpPr>
          <p:nvPr>
            <p:ph idx="1"/>
          </p:nvPr>
        </p:nvSpPr>
        <p:spPr>
          <a:xfrm>
            <a:off x="466928" y="1447800"/>
            <a:ext cx="7686472" cy="4191000"/>
          </a:xfrm>
        </p:spPr>
        <p:txBody>
          <a:bodyPr/>
          <a:lstStyle/>
          <a:p>
            <a:r>
              <a:rPr lang="en-US" dirty="0"/>
              <a:t>Look at the details!</a:t>
            </a:r>
          </a:p>
          <a:p>
            <a:pPr lvl="2"/>
            <a:r>
              <a:rPr lang="en-US" sz="1800" dirty="0"/>
              <a:t>Compare Rates [APR]</a:t>
            </a:r>
          </a:p>
          <a:p>
            <a:pPr lvl="2"/>
            <a:r>
              <a:rPr lang="en-US" sz="1800" dirty="0"/>
              <a:t>Truth in Lending</a:t>
            </a:r>
          </a:p>
          <a:p>
            <a:r>
              <a:rPr lang="en-US" dirty="0"/>
              <a:t>Make a larger down payment.</a:t>
            </a:r>
          </a:p>
          <a:p>
            <a:r>
              <a:rPr lang="en-US" dirty="0"/>
              <a:t>Borrow for a shorter period of time.</a:t>
            </a:r>
          </a:p>
          <a:p>
            <a:r>
              <a:rPr lang="en-US" dirty="0"/>
              <a:t>Improve your credit score first.</a:t>
            </a:r>
          </a:p>
          <a:p>
            <a:r>
              <a:rPr lang="en-US" dirty="0"/>
              <a:t>Prepay your loan.</a:t>
            </a:r>
          </a:p>
          <a:p>
            <a:r>
              <a:rPr lang="en-US" dirty="0"/>
              <a:t>Pay on time</a:t>
            </a:r>
          </a:p>
          <a:p>
            <a:pPr lvl="2"/>
            <a:r>
              <a:rPr lang="en-US" sz="1800" dirty="0"/>
              <a:t>Many lenders will give you a discount if go on autopay from a checking account or a credit card.</a:t>
            </a:r>
          </a:p>
          <a:p>
            <a:endParaRPr lang="en-US" sz="1200" dirty="0"/>
          </a:p>
        </p:txBody>
      </p:sp>
      <p:sp>
        <p:nvSpPr>
          <p:cNvPr id="3" name="Title 2">
            <a:extLst>
              <a:ext uri="{FF2B5EF4-FFF2-40B4-BE49-F238E27FC236}">
                <a16:creationId xmlns:a16="http://schemas.microsoft.com/office/drawing/2014/main" id="{15E04FC5-6417-48D0-A244-318FC11BB102}"/>
              </a:ext>
            </a:extLst>
          </p:cNvPr>
          <p:cNvSpPr>
            <a:spLocks noGrp="1"/>
          </p:cNvSpPr>
          <p:nvPr>
            <p:ph type="title"/>
          </p:nvPr>
        </p:nvSpPr>
        <p:spPr/>
        <p:txBody>
          <a:bodyPr/>
          <a:lstStyle/>
          <a:p>
            <a:r>
              <a:rPr lang="en-US" dirty="0"/>
              <a:t>Ways to Pay Less Interest</a:t>
            </a:r>
            <a:br>
              <a:rPr lang="en-US" dirty="0"/>
            </a:br>
            <a:endParaRPr lang="en-US" dirty="0"/>
          </a:p>
        </p:txBody>
      </p:sp>
      <p:sp>
        <p:nvSpPr>
          <p:cNvPr id="4" name="Footer Placeholder 3">
            <a:extLst>
              <a:ext uri="{FF2B5EF4-FFF2-40B4-BE49-F238E27FC236}">
                <a16:creationId xmlns:a16="http://schemas.microsoft.com/office/drawing/2014/main" id="{FF565721-4939-4AD1-A712-B60153BF187F}"/>
              </a:ext>
            </a:extLst>
          </p:cNvPr>
          <p:cNvSpPr>
            <a:spLocks noGrp="1"/>
          </p:cNvSpPr>
          <p:nvPr>
            <p:ph type="ftr" sz="quarter" idx="16"/>
          </p:nvPr>
        </p:nvSpPr>
        <p:spPr/>
        <p:txBody>
          <a:bodyPr/>
          <a:lstStyle/>
          <a:p>
            <a:pPr>
              <a:defRPr/>
            </a:pPr>
            <a:r>
              <a:rPr lang="en-US" b="1"/>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4E247CB0-E8AA-4DC2-AB78-4ED5C05B4493}"/>
              </a:ext>
            </a:extLst>
          </p:cNvPr>
          <p:cNvSpPr>
            <a:spLocks noGrp="1"/>
          </p:cNvSpPr>
          <p:nvPr>
            <p:ph type="sldNum" sz="quarter" idx="17"/>
          </p:nvPr>
        </p:nvSpPr>
        <p:spPr/>
        <p:txBody>
          <a:bodyPr/>
          <a:lstStyle/>
          <a:p>
            <a:fld id="{736A2A04-44CB-4FD5-A22C-EC7DA5CF840D}" type="slidenum">
              <a:rPr lang="en-US" smtClean="0"/>
              <a:pPr/>
              <a:t>25</a:t>
            </a:fld>
            <a:endParaRPr lang="en-US" dirty="0"/>
          </a:p>
        </p:txBody>
      </p:sp>
    </p:spTree>
    <p:extLst>
      <p:ext uri="{BB962C8B-B14F-4D97-AF65-F5344CB8AC3E}">
        <p14:creationId xmlns:p14="http://schemas.microsoft.com/office/powerpoint/2010/main" val="41697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7B53D6-AFF9-410C-BF5D-6BC9D97EC6D9}"/>
              </a:ext>
            </a:extLst>
          </p:cNvPr>
          <p:cNvSpPr>
            <a:spLocks noGrp="1"/>
          </p:cNvSpPr>
          <p:nvPr>
            <p:ph idx="1"/>
          </p:nvPr>
        </p:nvSpPr>
        <p:spPr>
          <a:xfrm>
            <a:off x="457200" y="1382949"/>
            <a:ext cx="7086600" cy="3657600"/>
          </a:xfrm>
        </p:spPr>
        <p:txBody>
          <a:bodyPr/>
          <a:lstStyle/>
          <a:p>
            <a:pPr marL="0" indent="0">
              <a:buNone/>
            </a:pPr>
            <a:r>
              <a:rPr lang="en-US" dirty="0"/>
              <a:t>Amortization: How much of your payment pays interest and how much pays off principal.</a:t>
            </a:r>
          </a:p>
          <a:p>
            <a:pPr marL="0" indent="0">
              <a:buNone/>
            </a:pPr>
            <a:endParaRPr lang="en-US" dirty="0"/>
          </a:p>
        </p:txBody>
      </p:sp>
      <p:sp>
        <p:nvSpPr>
          <p:cNvPr id="3" name="Title 2">
            <a:extLst>
              <a:ext uri="{FF2B5EF4-FFF2-40B4-BE49-F238E27FC236}">
                <a16:creationId xmlns:a16="http://schemas.microsoft.com/office/drawing/2014/main" id="{15E04FC5-6417-48D0-A244-318FC11BB102}"/>
              </a:ext>
            </a:extLst>
          </p:cNvPr>
          <p:cNvSpPr>
            <a:spLocks noGrp="1"/>
          </p:cNvSpPr>
          <p:nvPr>
            <p:ph type="title"/>
          </p:nvPr>
        </p:nvSpPr>
        <p:spPr/>
        <p:txBody>
          <a:bodyPr/>
          <a:lstStyle/>
          <a:p>
            <a:r>
              <a:rPr lang="en-US" dirty="0"/>
              <a:t>Bonus: The 30 Year Mortgage</a:t>
            </a:r>
          </a:p>
        </p:txBody>
      </p:sp>
      <p:sp>
        <p:nvSpPr>
          <p:cNvPr id="4" name="Footer Placeholder 3">
            <a:extLst>
              <a:ext uri="{FF2B5EF4-FFF2-40B4-BE49-F238E27FC236}">
                <a16:creationId xmlns:a16="http://schemas.microsoft.com/office/drawing/2014/main" id="{FF565721-4939-4AD1-A712-B60153BF187F}"/>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4E247CB0-E8AA-4DC2-AB78-4ED5C05B4493}"/>
              </a:ext>
            </a:extLst>
          </p:cNvPr>
          <p:cNvSpPr>
            <a:spLocks noGrp="1"/>
          </p:cNvSpPr>
          <p:nvPr>
            <p:ph type="sldNum" sz="quarter" idx="17"/>
          </p:nvPr>
        </p:nvSpPr>
        <p:spPr/>
        <p:txBody>
          <a:bodyPr/>
          <a:lstStyle/>
          <a:p>
            <a:fld id="{736A2A04-44CB-4FD5-A22C-EC7DA5CF840D}" type="slidenum">
              <a:rPr lang="en-US" smtClean="0"/>
              <a:pPr/>
              <a:t>26</a:t>
            </a:fld>
            <a:endParaRPr lang="en-US" dirty="0"/>
          </a:p>
        </p:txBody>
      </p:sp>
      <p:pic>
        <p:nvPicPr>
          <p:cNvPr id="6" name="Picture 5">
            <a:extLst>
              <a:ext uri="{FF2B5EF4-FFF2-40B4-BE49-F238E27FC236}">
                <a16:creationId xmlns:a16="http://schemas.microsoft.com/office/drawing/2014/main" id="{334E6D23-0EEE-4277-AA05-F210430AA639}"/>
              </a:ext>
            </a:extLst>
          </p:cNvPr>
          <p:cNvPicPr>
            <a:picLocks noChangeAspect="1"/>
          </p:cNvPicPr>
          <p:nvPr/>
        </p:nvPicPr>
        <p:blipFill rotWithShape="1">
          <a:blip r:embed="rId2"/>
          <a:srcRect t="909" b="37273"/>
          <a:stretch/>
        </p:blipFill>
        <p:spPr>
          <a:xfrm>
            <a:off x="478277" y="2024975"/>
            <a:ext cx="4114801" cy="3657600"/>
          </a:xfrm>
          <a:prstGeom prst="rect">
            <a:avLst/>
          </a:prstGeom>
        </p:spPr>
      </p:pic>
      <p:pic>
        <p:nvPicPr>
          <p:cNvPr id="7" name="Picture 6">
            <a:extLst>
              <a:ext uri="{FF2B5EF4-FFF2-40B4-BE49-F238E27FC236}">
                <a16:creationId xmlns:a16="http://schemas.microsoft.com/office/drawing/2014/main" id="{4DDE631C-35CD-4C65-A2A8-BB363B8041CB}"/>
              </a:ext>
            </a:extLst>
          </p:cNvPr>
          <p:cNvPicPr>
            <a:picLocks noChangeAspect="1"/>
          </p:cNvPicPr>
          <p:nvPr/>
        </p:nvPicPr>
        <p:blipFill rotWithShape="1">
          <a:blip r:embed="rId3"/>
          <a:srcRect l="4610" t="4204" r="5745" b="39951"/>
          <a:stretch/>
        </p:blipFill>
        <p:spPr>
          <a:xfrm>
            <a:off x="4876800" y="1974716"/>
            <a:ext cx="3886202" cy="3594400"/>
          </a:xfrm>
          <a:prstGeom prst="rect">
            <a:avLst/>
          </a:prstGeom>
        </p:spPr>
      </p:pic>
      <p:sp>
        <p:nvSpPr>
          <p:cNvPr id="8" name="TextBox 7">
            <a:extLst>
              <a:ext uri="{FF2B5EF4-FFF2-40B4-BE49-F238E27FC236}">
                <a16:creationId xmlns:a16="http://schemas.microsoft.com/office/drawing/2014/main" id="{3EFBFDAE-BD2B-4DF1-A193-CDAEA178E3E1}"/>
              </a:ext>
            </a:extLst>
          </p:cNvPr>
          <p:cNvSpPr txBox="1"/>
          <p:nvPr/>
        </p:nvSpPr>
        <p:spPr>
          <a:xfrm>
            <a:off x="746217" y="5749476"/>
            <a:ext cx="7315200" cy="461665"/>
          </a:xfrm>
          <a:prstGeom prst="rect">
            <a:avLst/>
          </a:prstGeom>
          <a:noFill/>
        </p:spPr>
        <p:txBody>
          <a:bodyPr wrap="square" rtlCol="0">
            <a:spAutoFit/>
          </a:bodyPr>
          <a:lstStyle/>
          <a:p>
            <a:r>
              <a:rPr lang="en-US" dirty="0"/>
              <a:t>Note: Payment is not intuitive. Payment </a:t>
            </a:r>
            <a:r>
              <a:rPr lang="en-US" dirty="0">
                <a:solidFill>
                  <a:srgbClr val="C00000"/>
                </a:solidFill>
              </a:rPr>
              <a:t>   </a:t>
            </a:r>
            <a:r>
              <a:rPr lang="en-US" dirty="0"/>
              <a:t> Cost </a:t>
            </a:r>
          </a:p>
        </p:txBody>
      </p:sp>
      <p:cxnSp>
        <p:nvCxnSpPr>
          <p:cNvPr id="12" name="Straight Arrow Connector 11">
            <a:extLst>
              <a:ext uri="{FF2B5EF4-FFF2-40B4-BE49-F238E27FC236}">
                <a16:creationId xmlns:a16="http://schemas.microsoft.com/office/drawing/2014/main" id="{9B0653B5-08D2-4B25-B2D5-EF391648D527}"/>
              </a:ext>
            </a:extLst>
          </p:cNvPr>
          <p:cNvCxnSpPr>
            <a:cxnSpLocks/>
          </p:cNvCxnSpPr>
          <p:nvPr/>
        </p:nvCxnSpPr>
        <p:spPr bwMode="auto">
          <a:xfrm>
            <a:off x="6324600" y="5846722"/>
            <a:ext cx="0" cy="3141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A537012-D4F5-41B0-82E2-D5F23260810E}"/>
              </a:ext>
            </a:extLst>
          </p:cNvPr>
          <p:cNvCxnSpPr/>
          <p:nvPr/>
        </p:nvCxnSpPr>
        <p:spPr bwMode="auto">
          <a:xfrm flipV="1">
            <a:off x="7391400" y="5846292"/>
            <a:ext cx="0" cy="3145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61992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2400" dirty="0"/>
          </a:p>
          <a:p>
            <a:r>
              <a:rPr lang="en-US" dirty="0">
                <a:hlinkClick r:id="rId3"/>
              </a:rPr>
              <a:t>https://www.econedlink.org/resources/whats-the-cost-of-spending-and-saving/</a:t>
            </a:r>
            <a:endParaRPr lang="en-US" dirty="0"/>
          </a:p>
          <a:p>
            <a:r>
              <a:rPr lang="en-US" sz="1800" dirty="0">
                <a:solidFill>
                  <a:schemeClr val="accent1">
                    <a:lumMod val="50000"/>
                  </a:schemeClr>
                </a:solidFill>
              </a:rPr>
              <a:t>Cost of Spending [Rule of 72]</a:t>
            </a:r>
          </a:p>
          <a:p>
            <a:r>
              <a:rPr lang="en-US" sz="1800" dirty="0">
                <a:solidFill>
                  <a:schemeClr val="accent1">
                    <a:lumMod val="50000"/>
                  </a:schemeClr>
                </a:solidFill>
                <a:hlinkClick r:id="rId3">
                  <a:extLst>
                    <a:ext uri="{A12FA001-AC4F-418D-AE19-62706E023703}">
                      <ahyp:hlinkClr xmlns:ahyp="http://schemas.microsoft.com/office/drawing/2018/hyperlinkcolor" val="tx"/>
                    </a:ext>
                  </a:extLst>
                </a:hlinkClick>
              </a:rPr>
              <a:t>https://www.econedlink.org/resources/whats-the-cost-of-spending-and-saving/</a:t>
            </a:r>
            <a:endParaRPr lang="en-US" sz="1800" dirty="0">
              <a:solidFill>
                <a:schemeClr val="accent1">
                  <a:lumMod val="50000"/>
                </a:schemeClr>
              </a:solidFill>
            </a:endParaRPr>
          </a:p>
          <a:p>
            <a:endParaRPr lang="en-US" sz="1800" dirty="0">
              <a:solidFill>
                <a:schemeClr val="accent1">
                  <a:lumMod val="50000"/>
                </a:schemeClr>
              </a:solidFill>
            </a:endParaRPr>
          </a:p>
          <a:p>
            <a:r>
              <a:rPr lang="en-US" sz="1800" dirty="0">
                <a:solidFill>
                  <a:schemeClr val="accent1">
                    <a:lumMod val="50000"/>
                  </a:schemeClr>
                </a:solidFill>
              </a:rPr>
              <a:t>Credit for Beginners</a:t>
            </a:r>
          </a:p>
          <a:p>
            <a:r>
              <a:rPr lang="en-US" sz="1800" dirty="0">
                <a:solidFill>
                  <a:schemeClr val="accent1">
                    <a:lumMod val="50000"/>
                  </a:schemeClr>
                </a:solidFill>
              </a:rPr>
              <a:t>https://www.econedlink.org/resources/credit-for-beginners/</a:t>
            </a:r>
          </a:p>
          <a:p>
            <a:endParaRPr lang="en-US" dirty="0"/>
          </a:p>
        </p:txBody>
      </p:sp>
      <p:sp>
        <p:nvSpPr>
          <p:cNvPr id="3" name="Title 2"/>
          <p:cNvSpPr>
            <a:spLocks noGrp="1"/>
          </p:cNvSpPr>
          <p:nvPr>
            <p:ph type="title"/>
          </p:nvPr>
        </p:nvSpPr>
        <p:spPr/>
        <p:txBody>
          <a:bodyPr/>
          <a:lstStyle/>
          <a:p>
            <a:r>
              <a:rPr lang="en-US" sz="2400" dirty="0"/>
              <a:t>Lesson Ideas</a:t>
            </a:r>
          </a:p>
        </p:txBody>
      </p:sp>
      <p:sp>
        <p:nvSpPr>
          <p:cNvPr id="5" name="Slide Number Placeholder 4"/>
          <p:cNvSpPr>
            <a:spLocks noGrp="1"/>
          </p:cNvSpPr>
          <p:nvPr>
            <p:ph type="sldNum" sz="quarter" idx="17"/>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6A2A04-44CB-4FD5-A22C-EC7DA5CF840D}" type="slidenum">
              <a:rPr kumimoji="0" lang="en-US" sz="1200" b="0" i="0" u="none" strike="noStrike" kern="1200" cap="none" spc="0" normalizeH="0" baseline="0" noProof="0" smtClean="0">
                <a:ln>
                  <a:noFill/>
                </a:ln>
                <a:solidFill>
                  <a:srgbClr val="000000"/>
                </a:solidFill>
                <a:effectLst/>
                <a:uLnTx/>
                <a:uFillTx/>
                <a:latin typeface="Gill San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Gill Sans" charset="0"/>
              <a:ea typeface="ＭＳ Ｐゴシック" charset="-128"/>
              <a:cs typeface="+mn-cs"/>
            </a:endParaRPr>
          </a:p>
        </p:txBody>
      </p:sp>
      <p:sp>
        <p:nvSpPr>
          <p:cNvPr id="4" name="Footer Placeholder 3"/>
          <p:cNvSpPr>
            <a:spLocks noGrp="1"/>
          </p:cNvSpPr>
          <p:nvPr>
            <p:ph type="ftr" sz="quarter" idx="18"/>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charset="0"/>
                <a:ea typeface="ＭＳ Ｐゴシック" charset="-128"/>
              </a:rPr>
              <a:t>www.councilforeconed.org </a:t>
            </a:r>
            <a:endParaRPr kumimoji="0" lang="en-US" sz="1200" b="1" i="0" u="none" strike="noStrike" kern="1200" cap="none" spc="0" normalizeH="0" baseline="0" noProof="0" dirty="0">
              <a:ln>
                <a:noFill/>
              </a:ln>
              <a:solidFill>
                <a:srgbClr val="1578BC"/>
              </a:solidFill>
              <a:effectLst/>
              <a:uLnTx/>
              <a:uFillTx/>
              <a:latin typeface="Gill Sans" charset="0"/>
              <a:ea typeface="ＭＳ Ｐゴシック" charset="-128"/>
            </a:endParaRPr>
          </a:p>
        </p:txBody>
      </p:sp>
      <p:pic>
        <p:nvPicPr>
          <p:cNvPr id="7" name="Picture 6">
            <a:hlinkClick r:id="rId4"/>
            <a:extLst>
              <a:ext uri="{FF2B5EF4-FFF2-40B4-BE49-F238E27FC236}">
                <a16:creationId xmlns:a16="http://schemas.microsoft.com/office/drawing/2014/main" id="{1E8457A1-F827-4946-BA73-D5A4D90187B0}"/>
              </a:ext>
            </a:extLst>
          </p:cNvPr>
          <p:cNvPicPr>
            <a:picLocks noChangeAspect="1"/>
          </p:cNvPicPr>
          <p:nvPr/>
        </p:nvPicPr>
        <p:blipFill>
          <a:blip r:embed="rId5"/>
          <a:stretch>
            <a:fillRect/>
          </a:stretch>
        </p:blipFill>
        <p:spPr>
          <a:xfrm>
            <a:off x="857250" y="2171019"/>
            <a:ext cx="7137923" cy="1133888"/>
          </a:xfrm>
          <a:prstGeom prst="rect">
            <a:avLst/>
          </a:prstGeom>
        </p:spPr>
      </p:pic>
      <p:sp>
        <p:nvSpPr>
          <p:cNvPr id="8" name="Rectangle 7">
            <a:extLst>
              <a:ext uri="{FF2B5EF4-FFF2-40B4-BE49-F238E27FC236}">
                <a16:creationId xmlns:a16="http://schemas.microsoft.com/office/drawing/2014/main" id="{DC0BB85B-0D80-4BB0-B3FB-3B78B3A93552}"/>
              </a:ext>
            </a:extLst>
          </p:cNvPr>
          <p:cNvSpPr/>
          <p:nvPr/>
        </p:nvSpPr>
        <p:spPr>
          <a:xfrm>
            <a:off x="857250" y="4219307"/>
            <a:ext cx="7429500" cy="707886"/>
          </a:xfrm>
          <a:prstGeom prst="rect">
            <a:avLst/>
          </a:prstGeom>
        </p:spPr>
        <p:txBody>
          <a:bodyPr wrap="square">
            <a:spAutoFit/>
          </a:bodyPr>
          <a:lstStyle/>
          <a:p>
            <a:endParaRPr lang="en-US" sz="1600" dirty="0"/>
          </a:p>
          <a:p>
            <a:endParaRPr lang="en-US" dirty="0"/>
          </a:p>
        </p:txBody>
      </p:sp>
    </p:spTree>
    <p:extLst>
      <p:ext uri="{BB962C8B-B14F-4D97-AF65-F5344CB8AC3E}">
        <p14:creationId xmlns:p14="http://schemas.microsoft.com/office/powerpoint/2010/main" val="3764454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2400" dirty="0"/>
          </a:p>
          <a:p>
            <a:endParaRPr lang="en-US" dirty="0"/>
          </a:p>
        </p:txBody>
      </p:sp>
      <p:sp>
        <p:nvSpPr>
          <p:cNvPr id="3" name="Title 2"/>
          <p:cNvSpPr>
            <a:spLocks noGrp="1"/>
          </p:cNvSpPr>
          <p:nvPr>
            <p:ph type="title"/>
          </p:nvPr>
        </p:nvSpPr>
        <p:spPr/>
        <p:txBody>
          <a:bodyPr/>
          <a:lstStyle/>
          <a:p>
            <a:r>
              <a:rPr lang="en-US" sz="2400" dirty="0"/>
              <a:t>More Lesson Resources</a:t>
            </a:r>
          </a:p>
        </p:txBody>
      </p:sp>
      <p:pic>
        <p:nvPicPr>
          <p:cNvPr id="7" name="Picture 6">
            <a:hlinkClick r:id="rId2"/>
            <a:extLst>
              <a:ext uri="{FF2B5EF4-FFF2-40B4-BE49-F238E27FC236}">
                <a16:creationId xmlns:a16="http://schemas.microsoft.com/office/drawing/2014/main" id="{053A7F2B-E1CC-4BE2-8290-D7D67D792B46}"/>
              </a:ext>
            </a:extLst>
          </p:cNvPr>
          <p:cNvPicPr>
            <a:picLocks noChangeAspect="1"/>
          </p:cNvPicPr>
          <p:nvPr/>
        </p:nvPicPr>
        <p:blipFill>
          <a:blip r:embed="rId3"/>
          <a:stretch>
            <a:fillRect/>
          </a:stretch>
        </p:blipFill>
        <p:spPr>
          <a:xfrm>
            <a:off x="2105025" y="1993900"/>
            <a:ext cx="5508012" cy="749300"/>
          </a:xfrm>
          <a:prstGeom prst="rect">
            <a:avLst/>
          </a:prstGeom>
        </p:spPr>
      </p:pic>
      <p:sp>
        <p:nvSpPr>
          <p:cNvPr id="6" name="Text Placeholder 5"/>
          <p:cNvSpPr>
            <a:spLocks noGrp="1"/>
          </p:cNvSpPr>
          <p:nvPr>
            <p:ph type="body" idx="14"/>
          </p:nvPr>
        </p:nvSpPr>
        <p:spPr>
          <a:xfrm>
            <a:off x="457200" y="1447800"/>
            <a:ext cx="8229600" cy="4572000"/>
          </a:xfrm>
        </p:spPr>
        <p:txBody>
          <a:bodyPr/>
          <a:lstStyle/>
          <a:p>
            <a:endParaRPr lang="en-US" dirty="0"/>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7"/>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6A2A04-44CB-4FD5-A22C-EC7DA5CF840D}" type="slidenum">
              <a:rPr kumimoji="0" lang="en-US" sz="1200" b="0" i="0" u="none" strike="noStrike" kern="1200" cap="none" spc="0" normalizeH="0" baseline="0" noProof="0" smtClean="0">
                <a:ln>
                  <a:noFill/>
                </a:ln>
                <a:solidFill>
                  <a:srgbClr val="000000"/>
                </a:solidFill>
                <a:effectLst/>
                <a:uLnTx/>
                <a:uFillTx/>
                <a:latin typeface="Gill San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Gill Sans" charset="0"/>
              <a:ea typeface="ＭＳ Ｐゴシック" charset="-128"/>
              <a:cs typeface="+mn-cs"/>
            </a:endParaRPr>
          </a:p>
        </p:txBody>
      </p:sp>
      <p:sp>
        <p:nvSpPr>
          <p:cNvPr id="4" name="Footer Placeholder 3"/>
          <p:cNvSpPr>
            <a:spLocks noGrp="1"/>
          </p:cNvSpPr>
          <p:nvPr>
            <p:ph type="ftr" sz="quarter" idx="18"/>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charset="0"/>
                <a:ea typeface="ＭＳ Ｐゴシック" charset="-128"/>
              </a:rPr>
              <a:t>www.councilforeconed.org </a:t>
            </a:r>
            <a:endParaRPr kumimoji="0" lang="en-US" sz="1200" b="1" i="0" u="none" strike="noStrike" kern="1200" cap="none" spc="0" normalizeH="0" baseline="0" noProof="0" dirty="0">
              <a:ln>
                <a:noFill/>
              </a:ln>
              <a:solidFill>
                <a:srgbClr val="1578BC"/>
              </a:solidFill>
              <a:effectLst/>
              <a:uLnTx/>
              <a:uFillTx/>
              <a:latin typeface="Gill Sans" charset="0"/>
              <a:ea typeface="ＭＳ Ｐゴシック" charset="-128"/>
            </a:endParaRPr>
          </a:p>
        </p:txBody>
      </p:sp>
      <p:sp>
        <p:nvSpPr>
          <p:cNvPr id="9" name="TextBox 8">
            <a:extLst>
              <a:ext uri="{FF2B5EF4-FFF2-40B4-BE49-F238E27FC236}">
                <a16:creationId xmlns:a16="http://schemas.microsoft.com/office/drawing/2014/main" id="{482966D6-1004-4AE6-A763-F754EEDD8593}"/>
              </a:ext>
            </a:extLst>
          </p:cNvPr>
          <p:cNvSpPr txBox="1"/>
          <p:nvPr/>
        </p:nvSpPr>
        <p:spPr>
          <a:xfrm>
            <a:off x="755945" y="3124200"/>
            <a:ext cx="7530805" cy="2308324"/>
          </a:xfrm>
          <a:prstGeom prst="rect">
            <a:avLst/>
          </a:prstGeom>
          <a:noFill/>
        </p:spPr>
        <p:txBody>
          <a:bodyPr wrap="square" rtlCol="0">
            <a:spAutoFit/>
          </a:bodyPr>
          <a:lstStyle/>
          <a:p>
            <a:r>
              <a:rPr lang="en-US" dirty="0"/>
              <a:t>Credit Score</a:t>
            </a:r>
          </a:p>
          <a:p>
            <a:r>
              <a:rPr lang="en-US" dirty="0">
                <a:hlinkClick r:id="rId2"/>
              </a:rPr>
              <a:t>https://www.practicalmoneyskills.com/teach/lesson_plans/grades_9_12</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665727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2400" dirty="0"/>
          </a:p>
          <a:p>
            <a:endParaRPr lang="en-US" dirty="0"/>
          </a:p>
        </p:txBody>
      </p:sp>
      <p:sp>
        <p:nvSpPr>
          <p:cNvPr id="3" name="Title 2"/>
          <p:cNvSpPr>
            <a:spLocks noGrp="1"/>
          </p:cNvSpPr>
          <p:nvPr>
            <p:ph type="title"/>
          </p:nvPr>
        </p:nvSpPr>
        <p:spPr/>
        <p:txBody>
          <a:bodyPr/>
          <a:lstStyle/>
          <a:p>
            <a:r>
              <a:rPr lang="en-US" sz="2400" dirty="0"/>
              <a:t>More Lesson Resources</a:t>
            </a:r>
          </a:p>
        </p:txBody>
      </p:sp>
      <p:sp>
        <p:nvSpPr>
          <p:cNvPr id="5" name="Slide Number Placeholder 4"/>
          <p:cNvSpPr>
            <a:spLocks noGrp="1"/>
          </p:cNvSpPr>
          <p:nvPr>
            <p:ph type="sldNum" sz="quarter" idx="17"/>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6A2A04-44CB-4FD5-A22C-EC7DA5CF840D}" type="slidenum">
              <a:rPr kumimoji="0" lang="en-US" sz="1200" b="0" i="0" u="none" strike="noStrike" kern="1200" cap="none" spc="0" normalizeH="0" baseline="0" noProof="0" smtClean="0">
                <a:ln>
                  <a:noFill/>
                </a:ln>
                <a:solidFill>
                  <a:srgbClr val="000000"/>
                </a:solidFill>
                <a:effectLst/>
                <a:uLnTx/>
                <a:uFillTx/>
                <a:latin typeface="Gill San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Gill Sans" charset="0"/>
              <a:ea typeface="ＭＳ Ｐゴシック" charset="-128"/>
              <a:cs typeface="+mn-cs"/>
            </a:endParaRPr>
          </a:p>
        </p:txBody>
      </p:sp>
      <p:sp>
        <p:nvSpPr>
          <p:cNvPr id="4" name="Footer Placeholder 3"/>
          <p:cNvSpPr>
            <a:spLocks noGrp="1"/>
          </p:cNvSpPr>
          <p:nvPr>
            <p:ph type="ftr" sz="quarter" idx="18"/>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charset="0"/>
                <a:ea typeface="ＭＳ Ｐゴシック" charset="-128"/>
              </a:rPr>
              <a:t>www.councilforeconed.org </a:t>
            </a:r>
            <a:endParaRPr kumimoji="0" lang="en-US" sz="1200" b="1" i="0" u="none" strike="noStrike" kern="1200" cap="none" spc="0" normalizeH="0" baseline="0" noProof="0" dirty="0">
              <a:ln>
                <a:noFill/>
              </a:ln>
              <a:solidFill>
                <a:srgbClr val="1578BC"/>
              </a:solidFill>
              <a:effectLst/>
              <a:uLnTx/>
              <a:uFillTx/>
              <a:latin typeface="Gill Sans" charset="0"/>
              <a:ea typeface="ＭＳ Ｐゴシック" charset="-128"/>
            </a:endParaRPr>
          </a:p>
        </p:txBody>
      </p:sp>
      <p:pic>
        <p:nvPicPr>
          <p:cNvPr id="1026" name="Picture 2" descr="https://www.ngpf.org/aaa-content/user/files/images/logo/logo2.png">
            <a:extLst>
              <a:ext uri="{FF2B5EF4-FFF2-40B4-BE49-F238E27FC236}">
                <a16:creationId xmlns:a16="http://schemas.microsoft.com/office/drawing/2014/main" id="{21DFCFFD-5F88-4BF4-A3FF-3FF193713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28800"/>
            <a:ext cx="4096512"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4AAE5EC-478B-44CD-9022-D6B707D15945}"/>
              </a:ext>
            </a:extLst>
          </p:cNvPr>
          <p:cNvSpPr/>
          <p:nvPr/>
        </p:nvSpPr>
        <p:spPr>
          <a:xfrm>
            <a:off x="1572006" y="3644900"/>
            <a:ext cx="6286500" cy="1323439"/>
          </a:xfrm>
          <a:prstGeom prst="rect">
            <a:avLst/>
          </a:prstGeom>
        </p:spPr>
        <p:txBody>
          <a:bodyPr wrap="square">
            <a:spAutoFit/>
          </a:bodyPr>
          <a:lstStyle/>
          <a:p>
            <a:r>
              <a:rPr lang="en-US" sz="1600" dirty="0">
                <a:hlinkClick r:id="rId3"/>
              </a:rPr>
              <a:t>Credit Score</a:t>
            </a:r>
          </a:p>
          <a:p>
            <a:r>
              <a:rPr lang="en-US" sz="1600" dirty="0">
                <a:hlinkClick r:id="rId3"/>
              </a:rPr>
              <a:t>https://docs.google.com/document/d/1J48rIolDSOEoN7NRH958iaL-XnLQcwUe2ZqMcU8amEM/edit</a:t>
            </a:r>
            <a:endParaRPr lang="en-US" sz="1600" dirty="0"/>
          </a:p>
          <a:p>
            <a:endParaRPr lang="en-US" sz="1600" dirty="0"/>
          </a:p>
          <a:p>
            <a:endParaRPr lang="en-US" sz="1600" dirty="0"/>
          </a:p>
        </p:txBody>
      </p:sp>
      <p:sp>
        <p:nvSpPr>
          <p:cNvPr id="8" name="Text Placeholder 7">
            <a:extLst>
              <a:ext uri="{FF2B5EF4-FFF2-40B4-BE49-F238E27FC236}">
                <a16:creationId xmlns:a16="http://schemas.microsoft.com/office/drawing/2014/main" id="{41DBB59B-4CE2-47BB-ABF2-A17B3B55CB45}"/>
              </a:ext>
            </a:extLst>
          </p:cNvPr>
          <p:cNvSpPr>
            <a:spLocks noGrp="1"/>
          </p:cNvSpPr>
          <p:nvPr>
            <p:ph type="body" idx="14"/>
          </p:nvPr>
        </p:nvSpPr>
        <p:spPr/>
        <p:txBody>
          <a:bodyPr/>
          <a:lstStyle/>
          <a:p>
            <a:endParaRPr lang="en-US"/>
          </a:p>
        </p:txBody>
      </p:sp>
    </p:spTree>
    <p:extLst>
      <p:ext uri="{BB962C8B-B14F-4D97-AF65-F5344CB8AC3E}">
        <p14:creationId xmlns:p14="http://schemas.microsoft.com/office/powerpoint/2010/main" val="239379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Ideas </a:t>
            </a:r>
          </a:p>
        </p:txBody>
      </p:sp>
      <p:sp>
        <p:nvSpPr>
          <p:cNvPr id="4" name="Footer Placeholder 3"/>
          <p:cNvSpPr>
            <a:spLocks noGrp="1"/>
          </p:cNvSpPr>
          <p:nvPr>
            <p:ph type="ftr" sz="quarter" idx="16"/>
          </p:nvPr>
        </p:nvSpPr>
        <p:spPr/>
        <p:txBody>
          <a:bodyPr/>
          <a:lstStyle/>
          <a:p>
            <a:pPr>
              <a:defRPr/>
            </a:pPr>
            <a:r>
              <a:rPr lang="en-US" b="1" dirty="0">
                <a:solidFill>
                  <a:srgbClr val="1578BC"/>
                </a:solidFill>
              </a:rPr>
              <a:t>www.councilforeconed.org </a:t>
            </a:r>
          </a:p>
        </p:txBody>
      </p:sp>
      <p:sp>
        <p:nvSpPr>
          <p:cNvPr id="5" name="Slide Number Placeholder 4"/>
          <p:cNvSpPr>
            <a:spLocks noGrp="1"/>
          </p:cNvSpPr>
          <p:nvPr>
            <p:ph type="sldNum" sz="quarter" idx="17"/>
          </p:nvPr>
        </p:nvSpPr>
        <p:spPr/>
        <p:txBody>
          <a:bodyPr/>
          <a:lstStyle/>
          <a:p>
            <a:fld id="{736A2A04-44CB-4FD5-A22C-EC7DA5CF840D}" type="slidenum">
              <a:rPr lang="en-US" smtClean="0"/>
              <a:pPr/>
              <a:t>3</a:t>
            </a:fld>
            <a:endParaRPr lang="en-US" dirty="0"/>
          </a:p>
        </p:txBody>
      </p:sp>
      <p:sp>
        <p:nvSpPr>
          <p:cNvPr id="2" name="Content Placeholder 1"/>
          <p:cNvSpPr>
            <a:spLocks noGrp="1"/>
          </p:cNvSpPr>
          <p:nvPr>
            <p:ph idx="1"/>
          </p:nvPr>
        </p:nvSpPr>
        <p:spPr>
          <a:xfrm>
            <a:off x="1028700" y="1752600"/>
            <a:ext cx="7086600" cy="4267200"/>
          </a:xfrm>
        </p:spPr>
        <p:txBody>
          <a:bodyPr/>
          <a:lstStyle/>
          <a:p>
            <a:r>
              <a:rPr lang="en-US" dirty="0"/>
              <a:t>What is interest?</a:t>
            </a:r>
          </a:p>
          <a:p>
            <a:endParaRPr lang="en-US" dirty="0"/>
          </a:p>
          <a:p>
            <a:r>
              <a:rPr lang="en-US" dirty="0"/>
              <a:t>How Does Inflation Interfere With Our Money?</a:t>
            </a:r>
          </a:p>
          <a:p>
            <a:endParaRPr lang="en-US" dirty="0"/>
          </a:p>
          <a:p>
            <a:r>
              <a:rPr lang="en-US" dirty="0"/>
              <a:t>How is interest calculated?</a:t>
            </a:r>
          </a:p>
          <a:p>
            <a:endParaRPr lang="en-US" dirty="0"/>
          </a:p>
          <a:p>
            <a:r>
              <a:rPr lang="en-US" dirty="0"/>
              <a:t>How are interest rates determined?</a:t>
            </a:r>
          </a:p>
          <a:p>
            <a:endParaRPr lang="en-US" dirty="0"/>
          </a:p>
          <a:p>
            <a:r>
              <a:rPr lang="en-US" dirty="0"/>
              <a:t>Ways to pay less interest.</a:t>
            </a:r>
          </a:p>
          <a:p>
            <a:endParaRPr lang="en-US" dirty="0"/>
          </a:p>
          <a:p>
            <a:r>
              <a:rPr lang="en-US" dirty="0"/>
              <a:t>Bonus </a:t>
            </a:r>
            <a:r>
              <a:rPr lang="en-US" dirty="0">
                <a:sym typeface="Wingdings" panose="05000000000000000000" pitchFamily="2" charset="2"/>
              </a:rPr>
              <a:t></a:t>
            </a:r>
            <a:endParaRPr lang="en-US" dirty="0"/>
          </a:p>
          <a:p>
            <a:endParaRPr lang="en-US" dirty="0"/>
          </a:p>
          <a:p>
            <a:endParaRPr lang="en-US" dirty="0"/>
          </a:p>
        </p:txBody>
      </p:sp>
    </p:spTree>
    <p:extLst>
      <p:ext uri="{BB962C8B-B14F-4D97-AF65-F5344CB8AC3E}">
        <p14:creationId xmlns:p14="http://schemas.microsoft.com/office/powerpoint/2010/main" val="1581363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7848600" cy="3657600"/>
          </a:xfrm>
        </p:spPr>
        <p:txBody>
          <a:bodyPr/>
          <a:lstStyle/>
          <a:p>
            <a:pPr marL="0" indent="0">
              <a:buNone/>
            </a:pPr>
            <a:r>
              <a:rPr lang="en-US" sz="2800" dirty="0"/>
              <a:t>If you have any questions, feel free to contact me @</a:t>
            </a:r>
          </a:p>
          <a:p>
            <a:pPr marL="0" indent="0">
              <a:buNone/>
            </a:pPr>
            <a:endParaRPr lang="en-US" sz="2800" dirty="0"/>
          </a:p>
          <a:p>
            <a:pPr marL="0" indent="0">
              <a:buNone/>
            </a:pPr>
            <a:r>
              <a:rPr lang="en-US" sz="2800" dirty="0"/>
              <a:t>Dougkramer1@gmail.com</a:t>
            </a:r>
          </a:p>
        </p:txBody>
      </p:sp>
      <p:sp>
        <p:nvSpPr>
          <p:cNvPr id="3" name="Title 2"/>
          <p:cNvSpPr>
            <a:spLocks noGrp="1"/>
          </p:cNvSpPr>
          <p:nvPr>
            <p:ph type="title"/>
          </p:nvPr>
        </p:nvSpPr>
        <p:spPr/>
        <p:txBody>
          <a:bodyPr/>
          <a:lstStyle/>
          <a:p>
            <a:r>
              <a:rPr lang="en-US" dirty="0"/>
              <a:t>Thank you!</a:t>
            </a:r>
          </a:p>
        </p:txBody>
      </p:sp>
      <p:sp>
        <p:nvSpPr>
          <p:cNvPr id="4" name="Footer Placeholder 3"/>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30</a:t>
            </a:fld>
            <a:endParaRPr lang="en-US" dirty="0"/>
          </a:p>
        </p:txBody>
      </p:sp>
    </p:spTree>
    <p:extLst>
      <p:ext uri="{BB962C8B-B14F-4D97-AF65-F5344CB8AC3E}">
        <p14:creationId xmlns:p14="http://schemas.microsoft.com/office/powerpoint/2010/main" val="1995002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What is Interest?</a:t>
            </a:r>
          </a:p>
        </p:txBody>
      </p:sp>
      <p:sp>
        <p:nvSpPr>
          <p:cNvPr id="5" name="Slide Number Placeholder 4"/>
          <p:cNvSpPr>
            <a:spLocks noGrp="1"/>
          </p:cNvSpPr>
          <p:nvPr>
            <p:ph type="sldNum" sz="quarter" idx="17"/>
          </p:nvPr>
        </p:nvSpPr>
        <p:spPr/>
        <p:txBody>
          <a:bodyPr/>
          <a:lstStyle/>
          <a:p>
            <a:fld id="{736A2A04-44CB-4FD5-A22C-EC7DA5CF840D}" type="slidenum">
              <a:rPr lang="en-US" smtClean="0"/>
              <a:pPr/>
              <a:t>4</a:t>
            </a:fld>
            <a:endParaRPr lang="en-US" dirty="0"/>
          </a:p>
        </p:txBody>
      </p:sp>
      <p:sp>
        <p:nvSpPr>
          <p:cNvPr id="4" name="Footer Placeholder 3"/>
          <p:cNvSpPr>
            <a:spLocks noGrp="1"/>
          </p:cNvSpPr>
          <p:nvPr>
            <p:ph type="ftr" sz="quarter" idx="18"/>
          </p:nvPr>
        </p:nvSpPr>
        <p:spPr/>
        <p:txBody>
          <a:bodyPr/>
          <a:lstStyle/>
          <a:p>
            <a:pPr>
              <a:defRPr/>
            </a:pPr>
            <a:r>
              <a:rPr lang="en-US" b="1" dirty="0"/>
              <a:t>www.councilforeconed.org </a:t>
            </a:r>
            <a:endParaRPr lang="en-US" b="1" dirty="0">
              <a:solidFill>
                <a:srgbClr val="1578BC"/>
              </a:solidFill>
            </a:endParaRPr>
          </a:p>
        </p:txBody>
      </p:sp>
      <p:sp>
        <p:nvSpPr>
          <p:cNvPr id="2" name="TextBox 1">
            <a:extLst>
              <a:ext uri="{FF2B5EF4-FFF2-40B4-BE49-F238E27FC236}">
                <a16:creationId xmlns:a16="http://schemas.microsoft.com/office/drawing/2014/main" id="{B6E0F823-98D6-4B1E-9B38-256A6A1957E7}"/>
              </a:ext>
            </a:extLst>
          </p:cNvPr>
          <p:cNvSpPr txBox="1"/>
          <p:nvPr/>
        </p:nvSpPr>
        <p:spPr>
          <a:xfrm>
            <a:off x="990600" y="1600200"/>
            <a:ext cx="7239000" cy="3785652"/>
          </a:xfrm>
          <a:prstGeom prst="rect">
            <a:avLst/>
          </a:prstGeom>
          <a:noFill/>
        </p:spPr>
        <p:txBody>
          <a:bodyPr wrap="square" rtlCol="0">
            <a:spAutoFit/>
          </a:bodyPr>
          <a:lstStyle/>
          <a:p>
            <a:r>
              <a:rPr lang="en-US" dirty="0"/>
              <a:t>Interest is essentially a rental or leasing charge to the borrower for the use of an asset.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86B36365-B9F7-4BE4-9277-14319EEBBED3}"/>
              </a:ext>
            </a:extLst>
          </p:cNvPr>
          <p:cNvPicPr>
            <a:picLocks noChangeAspect="1"/>
          </p:cNvPicPr>
          <p:nvPr/>
        </p:nvPicPr>
        <p:blipFill>
          <a:blip r:embed="rId3"/>
          <a:stretch>
            <a:fillRect/>
          </a:stretch>
        </p:blipFill>
        <p:spPr>
          <a:xfrm>
            <a:off x="2514600" y="2590800"/>
            <a:ext cx="4572000" cy="3429000"/>
          </a:xfrm>
          <a:prstGeom prst="rect">
            <a:avLst/>
          </a:prstGeom>
        </p:spPr>
      </p:pic>
    </p:spTree>
    <p:extLst>
      <p:ext uri="{BB962C8B-B14F-4D97-AF65-F5344CB8AC3E}">
        <p14:creationId xmlns:p14="http://schemas.microsoft.com/office/powerpoint/2010/main" val="293373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Inflation Effects the Value of Money</a:t>
            </a:r>
          </a:p>
        </p:txBody>
      </p:sp>
      <p:sp>
        <p:nvSpPr>
          <p:cNvPr id="4" name="Footer Placeholder 3"/>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5</a:t>
            </a:fld>
            <a:endParaRPr lang="en-US" dirty="0"/>
          </a:p>
        </p:txBody>
      </p:sp>
      <p:pic>
        <p:nvPicPr>
          <p:cNvPr id="1026" name="Picture 2" descr="Image result for inflation humor">
            <a:extLst>
              <a:ext uri="{FF2B5EF4-FFF2-40B4-BE49-F238E27FC236}">
                <a16:creationId xmlns:a16="http://schemas.microsoft.com/office/drawing/2014/main" id="{38316376-654C-4150-8099-E4248DC10E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588848" cy="3657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516EB61-98D2-4514-8779-C1CBD10EC241}"/>
              </a:ext>
            </a:extLst>
          </p:cNvPr>
          <p:cNvSpPr txBox="1"/>
          <p:nvPr/>
        </p:nvSpPr>
        <p:spPr>
          <a:xfrm>
            <a:off x="4572000" y="1752600"/>
            <a:ext cx="41148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t>Inflation is the overall rise in prices.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Consequence is a reduced purchasing power in the future.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Scrooge </a:t>
            </a:r>
            <a:r>
              <a:rPr lang="en-US" dirty="0" err="1"/>
              <a:t>McDuck</a:t>
            </a:r>
            <a:r>
              <a:rPr lang="en-US" dirty="0"/>
              <a:t> </a:t>
            </a:r>
            <a:r>
              <a:rPr lang="en-US" i="1" dirty="0"/>
              <a:t>loses money </a:t>
            </a:r>
            <a:r>
              <a:rPr lang="en-US" dirty="0"/>
              <a:t>when it sits in his vault!</a:t>
            </a:r>
          </a:p>
        </p:txBody>
      </p:sp>
    </p:spTree>
    <p:extLst>
      <p:ext uri="{BB962C8B-B14F-4D97-AF65-F5344CB8AC3E}">
        <p14:creationId xmlns:p14="http://schemas.microsoft.com/office/powerpoint/2010/main" val="293773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Inflation Effects the Value of Money</a:t>
            </a:r>
          </a:p>
        </p:txBody>
      </p:sp>
      <p:sp>
        <p:nvSpPr>
          <p:cNvPr id="4" name="Footer Placeholder 3"/>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6</a:t>
            </a:fld>
            <a:endParaRPr lang="en-US" dirty="0"/>
          </a:p>
        </p:txBody>
      </p:sp>
      <p:pic>
        <p:nvPicPr>
          <p:cNvPr id="8" name="Picture 7">
            <a:hlinkClick r:id="rId3"/>
            <a:extLst>
              <a:ext uri="{FF2B5EF4-FFF2-40B4-BE49-F238E27FC236}">
                <a16:creationId xmlns:a16="http://schemas.microsoft.com/office/drawing/2014/main" id="{E5B3C2AE-0088-45E4-A222-3C35A8C14CDC}"/>
              </a:ext>
            </a:extLst>
          </p:cNvPr>
          <p:cNvPicPr>
            <a:picLocks noChangeAspect="1"/>
          </p:cNvPicPr>
          <p:nvPr/>
        </p:nvPicPr>
        <p:blipFill>
          <a:blip r:embed="rId4"/>
          <a:stretch>
            <a:fillRect/>
          </a:stretch>
        </p:blipFill>
        <p:spPr>
          <a:xfrm>
            <a:off x="2071027" y="1600200"/>
            <a:ext cx="5001946" cy="2590800"/>
          </a:xfrm>
          <a:prstGeom prst="rect">
            <a:avLst/>
          </a:prstGeom>
        </p:spPr>
      </p:pic>
      <p:pic>
        <p:nvPicPr>
          <p:cNvPr id="6" name="Picture 5">
            <a:hlinkClick r:id="rId5"/>
            <a:extLst>
              <a:ext uri="{FF2B5EF4-FFF2-40B4-BE49-F238E27FC236}">
                <a16:creationId xmlns:a16="http://schemas.microsoft.com/office/drawing/2014/main" id="{042898E7-FFF1-411A-8F56-60C48CE8AF46}"/>
              </a:ext>
            </a:extLst>
          </p:cNvPr>
          <p:cNvPicPr>
            <a:picLocks noChangeAspect="1"/>
          </p:cNvPicPr>
          <p:nvPr/>
        </p:nvPicPr>
        <p:blipFill>
          <a:blip r:embed="rId6"/>
          <a:stretch>
            <a:fillRect/>
          </a:stretch>
        </p:blipFill>
        <p:spPr>
          <a:xfrm>
            <a:off x="1295400" y="1316240"/>
            <a:ext cx="6400800" cy="5062442"/>
          </a:xfrm>
          <a:prstGeom prst="rect">
            <a:avLst/>
          </a:prstGeom>
        </p:spPr>
      </p:pic>
    </p:spTree>
    <p:extLst>
      <p:ext uri="{BB962C8B-B14F-4D97-AF65-F5344CB8AC3E}">
        <p14:creationId xmlns:p14="http://schemas.microsoft.com/office/powerpoint/2010/main" val="90958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Inflation Effects the Value of Money</a:t>
            </a:r>
          </a:p>
        </p:txBody>
      </p:sp>
      <p:sp>
        <p:nvSpPr>
          <p:cNvPr id="4" name="Footer Placeholder 3"/>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7</a:t>
            </a:fld>
            <a:endParaRPr lang="en-US" dirty="0"/>
          </a:p>
        </p:txBody>
      </p:sp>
      <p:pic>
        <p:nvPicPr>
          <p:cNvPr id="8" name="Picture 7">
            <a:hlinkClick r:id="rId3"/>
            <a:extLst>
              <a:ext uri="{FF2B5EF4-FFF2-40B4-BE49-F238E27FC236}">
                <a16:creationId xmlns:a16="http://schemas.microsoft.com/office/drawing/2014/main" id="{E5B3C2AE-0088-45E4-A222-3C35A8C14CDC}"/>
              </a:ext>
            </a:extLst>
          </p:cNvPr>
          <p:cNvPicPr>
            <a:picLocks noChangeAspect="1"/>
          </p:cNvPicPr>
          <p:nvPr/>
        </p:nvPicPr>
        <p:blipFill>
          <a:blip r:embed="rId4"/>
          <a:stretch>
            <a:fillRect/>
          </a:stretch>
        </p:blipFill>
        <p:spPr>
          <a:xfrm>
            <a:off x="2071027" y="1600200"/>
            <a:ext cx="5001946" cy="2590800"/>
          </a:xfrm>
          <a:prstGeom prst="rect">
            <a:avLst/>
          </a:prstGeom>
        </p:spPr>
      </p:pic>
    </p:spTree>
    <p:extLst>
      <p:ext uri="{BB962C8B-B14F-4D97-AF65-F5344CB8AC3E}">
        <p14:creationId xmlns:p14="http://schemas.microsoft.com/office/powerpoint/2010/main" val="29247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Inflation Effects Interest Rates</a:t>
            </a:r>
          </a:p>
        </p:txBody>
      </p:sp>
      <p:sp>
        <p:nvSpPr>
          <p:cNvPr id="4" name="Footer Placeholder 3"/>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8</a:t>
            </a:fld>
            <a:endParaRPr lang="en-US" dirty="0"/>
          </a:p>
        </p:txBody>
      </p:sp>
      <p:sp>
        <p:nvSpPr>
          <p:cNvPr id="7" name="TextBox 6">
            <a:extLst>
              <a:ext uri="{FF2B5EF4-FFF2-40B4-BE49-F238E27FC236}">
                <a16:creationId xmlns:a16="http://schemas.microsoft.com/office/drawing/2014/main" id="{2C8E27CA-8B68-4C6E-81E8-1D3DCAA22305}"/>
              </a:ext>
            </a:extLst>
          </p:cNvPr>
          <p:cNvSpPr txBox="1"/>
          <p:nvPr/>
        </p:nvSpPr>
        <p:spPr>
          <a:xfrm>
            <a:off x="533399" y="1447800"/>
            <a:ext cx="7854655" cy="4693593"/>
          </a:xfrm>
          <a:prstGeom prst="rect">
            <a:avLst/>
          </a:prstGeom>
          <a:noFill/>
        </p:spPr>
        <p:txBody>
          <a:bodyPr wrap="square" rtlCol="0">
            <a:spAutoFit/>
          </a:bodyPr>
          <a:lstStyle/>
          <a:p>
            <a:r>
              <a:rPr lang="en-US" dirty="0"/>
              <a:t>A minimum priority for a lender [any investor]…</a:t>
            </a:r>
          </a:p>
          <a:p>
            <a:endParaRPr lang="en-US" sz="1200" dirty="0"/>
          </a:p>
          <a:p>
            <a:r>
              <a:rPr lang="en-US" dirty="0">
                <a:solidFill>
                  <a:srgbClr val="00B050"/>
                </a:solidFill>
              </a:rPr>
              <a:t>Keep up with inflation!</a:t>
            </a:r>
          </a:p>
          <a:p>
            <a:endParaRPr lang="en-US" sz="1200" dirty="0">
              <a:solidFill>
                <a:srgbClr val="00B050"/>
              </a:solidFill>
            </a:endParaRPr>
          </a:p>
          <a:p>
            <a:r>
              <a:rPr lang="en-US" dirty="0"/>
              <a:t>Nominal vs Real Rates</a:t>
            </a:r>
          </a:p>
          <a:p>
            <a:endParaRPr lang="en-US" sz="1200" dirty="0"/>
          </a:p>
          <a:p>
            <a:pPr marL="342900" indent="-342900">
              <a:buFont typeface="Arial" panose="020B0604020202020204" pitchFamily="34" charset="0"/>
              <a:buChar char="•"/>
            </a:pPr>
            <a:r>
              <a:rPr lang="en-US" dirty="0"/>
              <a:t>Nominal is the </a:t>
            </a:r>
            <a:r>
              <a:rPr lang="en-US" i="1" dirty="0"/>
              <a:t>actual </a:t>
            </a:r>
            <a:r>
              <a:rPr lang="en-US" dirty="0"/>
              <a:t>number.</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dirty="0"/>
              <a:t>Real is the rate </a:t>
            </a:r>
            <a:r>
              <a:rPr lang="en-US" i="1" dirty="0"/>
              <a:t>adjusted </a:t>
            </a:r>
            <a:r>
              <a:rPr lang="en-US" dirty="0"/>
              <a:t>[taking out] for inflation.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1100" dirty="0">
                <a:hlinkClick r:id="rId3"/>
              </a:rPr>
              <a:t>https://www.youtube.com/watch?v=VYcgcWS_NBQ</a:t>
            </a:r>
            <a:endParaRPr lang="en-US" sz="11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2" name="Picture 1">
            <a:hlinkClick r:id="rId3"/>
            <a:extLst>
              <a:ext uri="{FF2B5EF4-FFF2-40B4-BE49-F238E27FC236}">
                <a16:creationId xmlns:a16="http://schemas.microsoft.com/office/drawing/2014/main" id="{B5D2D6AA-E365-4C85-A532-464ED4232272}"/>
              </a:ext>
            </a:extLst>
          </p:cNvPr>
          <p:cNvPicPr>
            <a:picLocks noChangeAspect="1"/>
          </p:cNvPicPr>
          <p:nvPr/>
        </p:nvPicPr>
        <p:blipFill>
          <a:blip r:embed="rId4"/>
          <a:stretch>
            <a:fillRect/>
          </a:stretch>
        </p:blipFill>
        <p:spPr>
          <a:xfrm>
            <a:off x="4460726" y="4277523"/>
            <a:ext cx="3333750" cy="1704975"/>
          </a:xfrm>
          <a:prstGeom prst="rect">
            <a:avLst/>
          </a:prstGeom>
        </p:spPr>
      </p:pic>
    </p:spTree>
    <p:extLst>
      <p:ext uri="{BB962C8B-B14F-4D97-AF65-F5344CB8AC3E}">
        <p14:creationId xmlns:p14="http://schemas.microsoft.com/office/powerpoint/2010/main" val="303292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 calcmode="lin" valueType="num">
                                      <p:cBhvr additive="base">
                                        <p:cTn id="2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anim calcmode="lin" valueType="num">
                                      <p:cBhvr additive="base">
                                        <p:cTn id="3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AF37E-2A01-4936-8E14-FDBDE7BD51A3}"/>
              </a:ext>
            </a:extLst>
          </p:cNvPr>
          <p:cNvSpPr>
            <a:spLocks noGrp="1"/>
          </p:cNvSpPr>
          <p:nvPr>
            <p:ph type="title"/>
          </p:nvPr>
        </p:nvSpPr>
        <p:spPr/>
        <p:txBody>
          <a:bodyPr/>
          <a:lstStyle/>
          <a:p>
            <a:r>
              <a:rPr lang="en-US" dirty="0"/>
              <a:t>Simple  vs Compound Interest</a:t>
            </a:r>
          </a:p>
        </p:txBody>
      </p:sp>
      <p:sp>
        <p:nvSpPr>
          <p:cNvPr id="4" name="Footer Placeholder 3">
            <a:extLst>
              <a:ext uri="{FF2B5EF4-FFF2-40B4-BE49-F238E27FC236}">
                <a16:creationId xmlns:a16="http://schemas.microsoft.com/office/drawing/2014/main" id="{71482682-6F8C-41DC-B8DC-C2D729EA299D}"/>
              </a:ext>
            </a:extLst>
          </p:cNvPr>
          <p:cNvSpPr>
            <a:spLocks noGrp="1"/>
          </p:cNvSpPr>
          <p:nvPr>
            <p:ph type="ftr" sz="quarter" idx="16"/>
          </p:nvPr>
        </p:nvSpPr>
        <p:spPr/>
        <p:txBody>
          <a:bodyPr/>
          <a:lstStyle/>
          <a:p>
            <a:pPr>
              <a:defRPr/>
            </a:pPr>
            <a:r>
              <a:rPr lang="en-US" b="1" dirty="0"/>
              <a:t>www.councilforeconed.org </a:t>
            </a:r>
            <a:endParaRPr lang="en-US" b="1" dirty="0">
              <a:solidFill>
                <a:srgbClr val="1578BC"/>
              </a:solidFill>
            </a:endParaRPr>
          </a:p>
        </p:txBody>
      </p:sp>
      <p:sp>
        <p:nvSpPr>
          <p:cNvPr id="5" name="Slide Number Placeholder 4">
            <a:extLst>
              <a:ext uri="{FF2B5EF4-FFF2-40B4-BE49-F238E27FC236}">
                <a16:creationId xmlns:a16="http://schemas.microsoft.com/office/drawing/2014/main" id="{1E61C72C-06EC-4354-965A-E3DF5FB9E271}"/>
              </a:ext>
            </a:extLst>
          </p:cNvPr>
          <p:cNvSpPr>
            <a:spLocks noGrp="1"/>
          </p:cNvSpPr>
          <p:nvPr>
            <p:ph type="sldNum" sz="quarter" idx="17"/>
          </p:nvPr>
        </p:nvSpPr>
        <p:spPr/>
        <p:txBody>
          <a:bodyPr/>
          <a:lstStyle/>
          <a:p>
            <a:fld id="{736A2A04-44CB-4FD5-A22C-EC7DA5CF840D}" type="slidenum">
              <a:rPr lang="en-US" smtClean="0"/>
              <a:pPr/>
              <a:t>9</a:t>
            </a:fld>
            <a:endParaRPr lang="en-US" dirty="0"/>
          </a:p>
        </p:txBody>
      </p:sp>
      <p:pic>
        <p:nvPicPr>
          <p:cNvPr id="8" name="Content Placeholder 7">
            <a:extLst>
              <a:ext uri="{FF2B5EF4-FFF2-40B4-BE49-F238E27FC236}">
                <a16:creationId xmlns:a16="http://schemas.microsoft.com/office/drawing/2014/main" id="{023F8773-29A8-4258-885B-5829FC6F60D3}"/>
              </a:ext>
            </a:extLst>
          </p:cNvPr>
          <p:cNvPicPr>
            <a:picLocks noGrp="1" noChangeAspect="1"/>
          </p:cNvPicPr>
          <p:nvPr>
            <p:ph idx="1"/>
          </p:nvPr>
        </p:nvPicPr>
        <p:blipFill>
          <a:blip r:embed="rId3"/>
          <a:stretch>
            <a:fillRect/>
          </a:stretch>
        </p:blipFill>
        <p:spPr>
          <a:xfrm>
            <a:off x="4918384" y="1555760"/>
            <a:ext cx="4217510" cy="3657600"/>
          </a:xfrm>
          <a:prstGeom prst="rect">
            <a:avLst/>
          </a:prstGeom>
        </p:spPr>
      </p:pic>
      <p:sp>
        <p:nvSpPr>
          <p:cNvPr id="10" name="TextBox 9">
            <a:extLst>
              <a:ext uri="{FF2B5EF4-FFF2-40B4-BE49-F238E27FC236}">
                <a16:creationId xmlns:a16="http://schemas.microsoft.com/office/drawing/2014/main" id="{6D8CA43B-C09A-47A6-82F1-B6EE4643BBE4}"/>
              </a:ext>
            </a:extLst>
          </p:cNvPr>
          <p:cNvSpPr txBox="1"/>
          <p:nvPr/>
        </p:nvSpPr>
        <p:spPr>
          <a:xfrm>
            <a:off x="457200" y="1555760"/>
            <a:ext cx="4217510" cy="3416320"/>
          </a:xfrm>
          <a:prstGeom prst="rect">
            <a:avLst/>
          </a:prstGeom>
          <a:noFill/>
        </p:spPr>
        <p:txBody>
          <a:bodyPr wrap="square" rtlCol="0">
            <a:spAutoFit/>
          </a:bodyPr>
          <a:lstStyle/>
          <a:p>
            <a:r>
              <a:rPr lang="en-US" b="1" dirty="0"/>
              <a:t>Simple interest</a:t>
            </a:r>
            <a:r>
              <a:rPr lang="en-US" dirty="0"/>
              <a:t> is based on the principal [amount of a loan or deposit].</a:t>
            </a:r>
          </a:p>
          <a:p>
            <a:endParaRPr lang="en-US" dirty="0"/>
          </a:p>
          <a:p>
            <a:endParaRPr lang="en-US" dirty="0"/>
          </a:p>
          <a:p>
            <a:r>
              <a:rPr lang="en-US" b="1" dirty="0"/>
              <a:t>Compound interest</a:t>
            </a:r>
            <a:r>
              <a:rPr lang="en-US" dirty="0"/>
              <a:t> is based on the principal amount </a:t>
            </a:r>
            <a:r>
              <a:rPr lang="en-US" b="1" i="1" dirty="0">
                <a:solidFill>
                  <a:srgbClr val="FF0000"/>
                </a:solidFill>
              </a:rPr>
              <a:t>and</a:t>
            </a:r>
            <a:r>
              <a:rPr lang="en-US" dirty="0"/>
              <a:t> the interest that accumulates on it in every period.</a:t>
            </a:r>
          </a:p>
        </p:txBody>
      </p:sp>
    </p:spTree>
    <p:extLst>
      <p:ext uri="{BB962C8B-B14F-4D97-AF65-F5344CB8AC3E}">
        <p14:creationId xmlns:p14="http://schemas.microsoft.com/office/powerpoint/2010/main" val="23544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 calcmode="lin" valueType="num">
                                      <p:cBhvr additive="base">
                                        <p:cTn id="1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2" ma:contentTypeDescription="Create a new document." ma:contentTypeScope="" ma:versionID="ad2fc0d4fa62e1968d7a1186eb6b8bba">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55f388ed21565ea9d77dc5deb097c60f"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475455f-c69b-4ff8-acf7-75612f4dc189">
      <UserInfo>
        <DisplayName/>
        <AccountId xsi:nil="true"/>
        <AccountType/>
      </UserInfo>
    </SharedWithUsers>
  </documentManagement>
</p:properties>
</file>

<file path=customXml/itemProps1.xml><?xml version="1.0" encoding="utf-8"?>
<ds:datastoreItem xmlns:ds="http://schemas.openxmlformats.org/officeDocument/2006/customXml" ds:itemID="{9DBDF5E3-2458-4BB7-A37F-EF9F8945C802}"/>
</file>

<file path=customXml/itemProps2.xml><?xml version="1.0" encoding="utf-8"?>
<ds:datastoreItem xmlns:ds="http://schemas.openxmlformats.org/officeDocument/2006/customXml" ds:itemID="{D4A96DE8-B18F-4B6A-93E2-2A40DA566421}">
  <ds:schemaRefs>
    <ds:schemaRef ds:uri="http://schemas.microsoft.com/sharepoint/v3/contenttype/forms"/>
  </ds:schemaRefs>
</ds:datastoreItem>
</file>

<file path=customXml/itemProps3.xml><?xml version="1.0" encoding="utf-8"?>
<ds:datastoreItem xmlns:ds="http://schemas.openxmlformats.org/officeDocument/2006/customXml" ds:itemID="{34297DD3-A2EA-4D53-B11C-2136071F829E}">
  <ds:schemaRefs>
    <ds:schemaRef ds:uri="http://purl.org/dc/elements/1.1/"/>
    <ds:schemaRef ds:uri="http://schemas.microsoft.com/office/2006/metadata/properties"/>
    <ds:schemaRef ds:uri="http://purl.org/dc/terms/"/>
    <ds:schemaRef ds:uri="http://schemas.openxmlformats.org/package/2006/metadata/core-properties"/>
    <ds:schemaRef ds:uri="f585725c-6fad-472e-a48b-c8f76591c91b"/>
    <ds:schemaRef ds:uri="http://schemas.microsoft.com/office/2006/documentManagement/types"/>
    <ds:schemaRef ds:uri="6f5f0874-9380-45e6-a4b7-6b39252ece02"/>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114326</TotalTime>
  <Words>1116</Words>
  <Application>Microsoft Office PowerPoint</Application>
  <PresentationFormat>On-screen Show (4:3)</PresentationFormat>
  <Paragraphs>256</Paragraphs>
  <Slides>30</Slides>
  <Notes>24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BankGothic Md BT</vt:lpstr>
      <vt:lpstr>Calibri</vt:lpstr>
      <vt:lpstr>Calibri Light</vt:lpstr>
      <vt:lpstr>Gill Sans</vt:lpstr>
      <vt:lpstr>Blank Presentation</vt:lpstr>
      <vt:lpstr>Custom Design</vt:lpstr>
      <vt:lpstr>Financial Management, Module 4: Interest</vt:lpstr>
      <vt:lpstr>Doug Kramer</vt:lpstr>
      <vt:lpstr>Key Ideas </vt:lpstr>
      <vt:lpstr>What is Interest?</vt:lpstr>
      <vt:lpstr>How Inflation Effects the Value of Money</vt:lpstr>
      <vt:lpstr>How Inflation Effects the Value of Money</vt:lpstr>
      <vt:lpstr>How Inflation Effects the Value of Money</vt:lpstr>
      <vt:lpstr>How Inflation Effects Interest Rates</vt:lpstr>
      <vt:lpstr>Simple  vs Compound Interest</vt:lpstr>
      <vt:lpstr>Simple vs Compound Interest</vt:lpstr>
      <vt:lpstr>Simple  vs Compound Interest</vt:lpstr>
      <vt:lpstr>Simple  vs Compound Interest</vt:lpstr>
      <vt:lpstr>Simple  vs Compound Interest</vt:lpstr>
      <vt:lpstr>Simple  vs Compound Interest</vt:lpstr>
      <vt:lpstr>What Determines the Interest Rate?</vt:lpstr>
      <vt:lpstr>What Determines the Interest Rate?</vt:lpstr>
      <vt:lpstr>What Determines the Interest Rate?</vt:lpstr>
      <vt:lpstr>What Determines the Interest Rate?</vt:lpstr>
      <vt:lpstr>What Determines the Interest Rate?</vt:lpstr>
      <vt:lpstr>What Determines the Interest Rate?</vt:lpstr>
      <vt:lpstr>What Determines the Interest Rate?</vt:lpstr>
      <vt:lpstr>What Determines the Interest Rate?</vt:lpstr>
      <vt:lpstr>What Determines the Interest Rate?</vt:lpstr>
      <vt:lpstr>What Determines the Interest Rate?</vt:lpstr>
      <vt:lpstr>Ways to Pay Less Interest </vt:lpstr>
      <vt:lpstr>Bonus: The 30 Year Mortgage</vt:lpstr>
      <vt:lpstr>Lesson Ideas</vt:lpstr>
      <vt:lpstr>More Lesson Resources</vt:lpstr>
      <vt:lpstr>More Lesson Resources</vt:lpstr>
      <vt:lpstr>Thank you!</vt:lpstr>
    </vt:vector>
  </TitlesOfParts>
  <Company>Office 2004 Test Drive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Office 2004 Test Drive User</dc:creator>
  <cp:lastModifiedBy>Jarvon Carson</cp:lastModifiedBy>
  <cp:revision>2970</cp:revision>
  <cp:lastPrinted>2015-12-16T17:04:17Z</cp:lastPrinted>
  <dcterms:created xsi:type="dcterms:W3CDTF">2012-10-20T14:14:15Z</dcterms:created>
  <dcterms:modified xsi:type="dcterms:W3CDTF">2019-08-05T15:05:04Z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Order">
    <vt:r8>200</vt:r8>
  </property>
  <property fmtid="{D5CDD505-2E9C-101B-9397-08002B2CF9AE}" pid="4" name="_CopySource">
    <vt:lpwstr>https://council4econed.sharepoint.com/CMT/Board Meeting Feb 8, 2013 v2 njm.pptx</vt:lpwstr>
  </property>
  <property fmtid="{D5CDD505-2E9C-101B-9397-08002B2CF9AE}" pid="5" name="xd_ProgID">
    <vt:lpwstr/>
  </property>
  <property fmtid="{D5CDD505-2E9C-101B-9397-08002B2CF9AE}" pid="6" name="TemplateUrl">
    <vt:lpwstr/>
  </property>
</Properties>
</file>