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61" r:id="rId3"/>
    <p:sldId id="324" r:id="rId4"/>
    <p:sldId id="401" r:id="rId5"/>
    <p:sldId id="476" r:id="rId6"/>
    <p:sldId id="402" r:id="rId7"/>
    <p:sldId id="404" r:id="rId8"/>
    <p:sldId id="443" r:id="rId9"/>
    <p:sldId id="405" r:id="rId10"/>
    <p:sldId id="455" r:id="rId11"/>
    <p:sldId id="444" r:id="rId12"/>
    <p:sldId id="478" r:id="rId13"/>
    <p:sldId id="447" r:id="rId14"/>
    <p:sldId id="446" r:id="rId15"/>
    <p:sldId id="448" r:id="rId16"/>
    <p:sldId id="449" r:id="rId17"/>
    <p:sldId id="450" r:id="rId18"/>
    <p:sldId id="479" r:id="rId19"/>
    <p:sldId id="452" r:id="rId20"/>
    <p:sldId id="456" r:id="rId21"/>
    <p:sldId id="457" r:id="rId22"/>
    <p:sldId id="458" r:id="rId23"/>
    <p:sldId id="466" r:id="rId24"/>
    <p:sldId id="467" r:id="rId25"/>
    <p:sldId id="483" r:id="rId26"/>
    <p:sldId id="469" r:id="rId27"/>
    <p:sldId id="471" r:id="rId28"/>
    <p:sldId id="460" r:id="rId29"/>
    <p:sldId id="459" r:id="rId30"/>
    <p:sldId id="461" r:id="rId31"/>
    <p:sldId id="462" r:id="rId32"/>
    <p:sldId id="484" r:id="rId33"/>
    <p:sldId id="463" r:id="rId34"/>
    <p:sldId id="464" r:id="rId35"/>
    <p:sldId id="465" r:id="rId36"/>
    <p:sldId id="413" r:id="rId37"/>
    <p:sldId id="438" r:id="rId38"/>
    <p:sldId id="441" r:id="rId39"/>
    <p:sldId id="440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4660"/>
  </p:normalViewPr>
  <p:slideViewPr>
    <p:cSldViewPr>
      <p:cViewPr varScale="1">
        <p:scale>
          <a:sx n="109" d="100"/>
          <a:sy n="109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ED43-8138-4A69-A686-4254D0679C3B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4E98-DC89-4D16-ACF4-B34096B47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BA6972-D014-4B45-AC6A-2681851877E8}" type="datetimeFigureOut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7F7BF2-1A4B-42D8-8FB2-14A7A1950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econedlink.org/resources/insurance-video-and-qui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uncilforeconed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chargetoday.arizona.edu/" TargetMode="External"/><Relationship Id="rId2" Type="http://schemas.openxmlformats.org/officeDocument/2006/relationships/hyperlink" Target="https://www.econedlink.org/resources/collection/fffl-9-1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uncilforeconed.org/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cilforecone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724400"/>
            <a:ext cx="5257800" cy="1219200"/>
          </a:xfrm>
        </p:spPr>
        <p:txBody>
          <a:bodyPr>
            <a:normAutofit/>
          </a:bodyPr>
          <a:lstStyle/>
          <a:p>
            <a:r>
              <a:rPr lang="en-US" sz="2800" i="1" dirty="0"/>
              <a:t>Date: August 21, 2019</a:t>
            </a:r>
          </a:p>
          <a:p>
            <a:r>
              <a:rPr lang="en-US" sz="2800" i="1" dirty="0"/>
              <a:t>Presenter: Kenneth Mengani</a:t>
            </a:r>
            <a:endParaRPr lang="en-US" sz="2800" dirty="0"/>
          </a:p>
        </p:txBody>
      </p:sp>
      <p:sp>
        <p:nvSpPr>
          <p:cNvPr id="17412" name="AutoShape 4" descr="data:image/jpeg;base64,/9j/4AAQSkZJRgABAQAAAQABAAD/2wCEAAkGBxMSERUUEhIWEhUVGRQZGBgYGRkdGRsYGBoaGxYcHhkYHiggGRwlHRwXITEhJSkrLi4uGSAzODcsNygtLisBCgoKDg0OGxAQGzQmICYuMTQ0NDAvLCwsNCw0Nyw0NDQsLywsLCwsLCw0NCwsLCwsLCwsLCwsLCwsLCwsLCwsLP/AABEIAIoBbQMBEQACEQEDEQH/xAAcAAEAAQUBAQAAAAAAAAAAAAAABgECAwQFBwj/xABLEAABAwIEAQgECwYEBAcBAAABAAIDBBEFEiExBgcTIkFRYXGRFDKBsjQ1QlJTc5KhscHRFSMzcoLhFiRi0kODk7M2RFR0hMLwF//EABoBAQACAwEAAAAAAAAAAAAAAAADBAECBQb/xAA0EQACAgECAwQKAgIDAQEAAAAAAQIDEQQSBSExE0FRcRQiMzRhgaGxwdEykRXwI0JS4XL/2gAMAwEAAhEDEQA/ANDFKuTn5f3j/wCJJ8o/OPevUVwjsXLuR5G6yXaS597Nb0yT6R/2j+q32R8CPtJ+LHpkn0j/ALR/VNkfAdpPxY9Mk+kf9o/qmyPgO0n4semSfSP+0f1TZHwHaT8WPTJPpH/aP6psj4DtJ+LHpkn0j/tH9U2R8B2k/Fj0yT6R/wBo/qmyPgO0n4semSfSP+0f1TZHwHaT8WPTJPpH/aP6psj4DtJ+LHpkn0j/ALR/VNkfAdpPxY9Mk+kf9o/qmyPgO0n4s9T5J5XOpZS5xceeO5J+QztXF4kkrFjw/LO/wpt0vPj+ibLnHTCAIAgCAIAgCAIAgCAIAgCAIAgCAIAgCAIAgCAIAgCAIAgCAIAgCAID55xX+PL9ZJ7xXqqv4R8kePu9pLzZqqQiCAIAgCAIAgCAIAgCA9X5I/gkv1zvcjXD4n7VeX5Z6HhPsX5/onK5p1AgCAIAgCAIAgCAIAgCAIAgCAIAgCAIAgCAIAgCAIAgCAIAgCAIAgCA+ecV/jy/WSe8V6qr+EfJHj7vaS82aqkIggCAIAgCAIAgCAIAgPV+SP4JL9c73I1w+J+1Xl+Weh4T7F+f6JyuadQ16+sbDG6R2zR7T2D2lR22KuDk+4w3hZOWMYmYWOmgyRvIAIdctzbZhZVvSbI4c4YT+P3NN7XVG5imJc0WNYznJJCQ1t7bbknqAU112zEYrLfQ2lLBipMTfzoinjEbnAlpa67XW3HcVpXfLfssWG+nejCk84ZmfXkVLYcuhYX5r66G1rLd2tXKvHdkzu9bANefSeZy6c3nzX13taydq+27PHdkbvWwauJY5zM7I3N6DgC59/VuSBp2Xso7tV2dii1y8TWU8PBttriagw5RYMD81+02tZSq3/l7PHdk23etg16vFJOdMUEYkcwAvLnWaL7DvKjnfLe4Vxy117kYcnnCM+E4hzwddhjex2V7TrY9x6wt6Lu0TysNdTMZZGEYgZhIS0NySPZve+UDX70oudu7K6PAjLJXDK8yulBbbm5HMGu9uvuSm52OSx0eBGWcm8pzY0sZrjBC6QDNltpe25AUOot7Ktz8DWUsLJhpqmqLgHwMa07kSXIHhbVaQne5LdFJef8A8MJy70W1uJv53mYIxI8AFxJs1oO1+09yxZfLf2day+/uSDk84RkwvEjK57Hs5uSO2Zt7ix2IPWFtTfvbjJYkjMZZ5M1P2tO6WVkUDXiJwBJflJvtuFF6RbKcowinj44/BrueWkjoYVXiePOGlpBLSD1EbqxTarY7sYNoyysm4pTYIAgCAIAgCAIAgCAIAgCA+ecV/jy/WSe8V6qr+EfJHj7vaS82aqkIggCAIAgCAIAgCAIAgPV+SP4JL9c73I1w+J+1Xl+Weh4T7F+f6JyuadQ5PFEDn0zsouWlrrDrDSCfuVXWRcqnjzNLFmJifxDEWsEX717y0Bg3F9ydNLLV6yDS2c2+79+RjtF3FuMv5qpgmd/DAexx6ml2xPcsah7LYWPpzXkJcpJmOapbUVcHNHOIs7nuGwuLAX7VrKcbr4bOeMtsw3uksF2JTCKtjkkOVhjc3N1B176nqWbZKvURnLphozJ4llijnbNXGSM5mNiylw2zF17A9aVzVmpcoc0lgJ5nlF1XTNlrHMeLtdBY/bWZwU73GXRx/IazLHwNLh9sjat0curo4soPzmhwLT5H7lDpd6vcZ9UsfI1hndhmzBVNp6qcTHIJcjmOOxsLEX7VJGyNN09/LOGjKe2TydLCsQ57O5rbMDrNd8/tNrbKxTd2uWlyzy+JvGWTS4V9Wo/9xL+DVBoek/8A9P8ABrX3+ZrYRiUUUlSJJGsJmeQCepR0X11zsU5JeszEZJN58SQwTNe0OYQ5p2I2K6EZKS3R6EieTl8XH/KS/wBPvBVte8USNbP4s2cOwxsRzB8jri1nvLh5KSqhVvKbfm8mYxwc1lQ2nrJjKcrZhGWOO3RBBF+rf7gq6nGnUTc+SljD8jTO2TyX4RJztVNMz+HlYwO6nEakjtt+izQ+0ulZHphLzMx5ybOe2hfLLWGOWRjmuFg11g42Ojh1/wB1B2UrJ27ZNNPu/Jptbbwdnhh7DTM5sZdw4def5V796t6NxdK2/wCvvJK8beR1VaNwgCAIAgCAIAgCAIAgCAIDxvDOD56yeVw/dxc5Jd7hv0jfKPlfh+C79mshTBLq8Ll+zzlehnfZJ9Fl8/0TvDeAaKIdJhmd2yH/AOosFzbNfdPo8eR1auHUQ6rPmdVvDlGP/KQf9Jh/EKD0i7/0/wC2T+jU/wDhf0jXquFaF3rU8TfABvu2WVrLo/8AY1lpKH1ijhV3JvSvuYZHxHsuHt8jr96tV8TsX8sMqWcKql/FtfUieL8AVcNyxonaOuO+a38h19gur9WvqnyfJ/E513Dbq+a5r4foiz2FpIIII3BFiPYVdTT5ooNNPDLVkwEAQBAEB6vyR/BJfrne5GuHxP2q8vyz0PCfYvz/AETlc06gQFjYmg3DQD2gC6wopcxgucAdDqsgoyMN2AHgLLCSXQB7ARYgEd6NJ9QGMAFgAB3Ikl0BXKL361kDKL3tqgKSRh3rAHxF1hpPqCoFttFkBrQNhZAWmJvzR5BYwhguAttosgOaDvqgKoC18YdoQD4i6w0n1BVrQBYCwWUsABo7N0Aa0DYWQFUAQBAEAQBAEAQBAEAQBAEBaxgAsAAOwbI3kwljoXIZIfxLxG4PMUJy5dHPG9+sDst2rk6vWyUnCv8Asgss7kRSR5cbuJce0kn8Vy22+pCVjkLfVJb4Ej8FlNrowdWi4kqI/l84Ox+v37/erNetuh358zdWSR0aiahxAZaiMRSbB+gPsf8Ak7RdnR8X2vGcfB9DW2qm9YmufiQzifgmalu9n76HfMB0mj/UOzvGngvT6fXQt5Pkzjarh86fWjzRFleOeEAQBAer8kfwSX653uRrh8T9qvL8s9Dwn2L8/wBE5XNOocXjGvkgo5JYjle3LY2B3cBsVY0tcZ2qMuhW1dkq6XKPU8/w7iPFp2l0N5ADYlrGaHe2y6lmm0lbxLl8zkV6rWWLMOfyJrwXUVr2yemtLSC3JdoGljfZc7VxpTXZHU0cr5J9siRSTNb6zg3xIH4qqk30LbaXUqx4IuCCO0LDWDKeQ94AuSAO0olkN4KRzNd6rg7wIP4LLTXUwmn0KueBuQPFYwM4LXztFruAvtcjVZSbGUZFgyYn1DAbF7QewkLKi33GNyMgKwZKCQdo81nDMZRSOVrvVcDbsIKNNdQmmI5Wu9VwdbsIP4I011CafQivFuH10kzTS1AiYGgEGQtubnWwHZZXdLZRGLVkcvyKGrr1EpJ1SwvMlqonQMQqWXtnbfsuLrO1+BjcvEyrBkIAgCAIAgCAIAgCAIAgCAIAgMVTJlY53Y1x8gtZvEWzD6HlBN9TqSvL9SmUQwZIoXO9VpdbsBP4LMYuXRGcZD4XDdrh4ghHGS6oYMd1rlGDs4LxDJB0XfvI/mncfyn8tlc0+snVyfNf70JI2NGLibg+OoYamgtc6uiGlz15R8l3+nY9Xf7DQcTjKKUnleP7KOr4ep/8lXXwPOXCxsdCN13DhtYKLJgID1fkj+CS/XO9yNcPiftV5flnoeE+xfn+icrmnUI5yhfF839HvBW9D7eJT4h7vI864S4nnpI3sig50OdmJs7Q2At0fBdbVaaFsk5SwcbR6qymLUY5PVsExF01KyaRmRzmkluulie3XqXEtrULHBM79NjnWptYPLcBw52K1cpnlcLAv013Ng0X0AF12brFpa0oI4VFb1lsnNkh4PwWso60syudTOLwXXGUgAljst7g3AHtVXVXU3VZ/wCxc0mnvou2/wDU5nG88lVibaUvLYw6NgHVd4DnOI6zrb2KbSRjVp+1xz5lfWyldqexzhcjR4iwt2FVMToJnEkZhfTY2INtwVJRatVW1NEepqejsi65Ej5WX3gpyNLucfNqqcMXryRc4q81xfxI9jvDwZh8FU6V8kj+aFj6rWOaS1oG4tYBW6dRm+VaWEslS/S7dPG1ybfL+iWYfiskeCCUOJe2Nwa46kdMtb5C3kqM6oy1e3uydCu6UdFvzzwRThjhP06CWd8zg9rnNFxe7g0Ou4nU3zBXdRq+wmoJcjn6XRekVynKXP8A3qd3klxKRwlhc4uawNc25vlvcEC+w0Gniq3E64rEkWuE2yalBvoRzAsM9KxGWIyPjaXTlxadS0P1b4HRW7reyoUsZ6FOirtdTKOcdegwDCi+vmo2TPjjLpWPLTq5kbjYHqubDXxS+1KmNrWXy+oopbvlSpNLn9Dd4PjNPjBhjccmaZhv1ta1xF++4Cj1T7TS7315M30idWs2RfLmvuZOVc/5uL6se85Y4b7J+Zniz/5V5Ek5UMSfDStbG4tMr8pI0OUAki/VfRVOHVxnY2+4v8TtlCrEe9kVh4Ec+hZUQvc+Zwa4RgAAgm2hJ3A1v3K69co3OuSwvEoLhzlQrIPMvA9A4MFQKVraprhIwlvSIJLfkkkE37PYuXquzdjdfQ62j7RVJWdUdxVi0EAQBAEAQBAEAQBAEAQBAEBZMzM0tPWCPNYksrAPJ5Iy0lp3BIPiNF5Zpp4ZSLUMGSCZzHBzHFrhsQsxk4vMXzMp4JpgXFDZLMmsx+wd8l3+0/cuxptcp+rZyf0LELc8mSJ8TTu0HxAXQcU+qJcEe4swdroc8bA10epygC7evbs39hVDW6dSr3RXNfYishyyiKYTib6d+Zh0+U3qcP8A91rl0XyqlmJBGTizb4u4cZWRel0g/ef8Rg3dbfT54+/yXsuGcRjKKTfL7FXXaNWx7Svr9/8A6eZr0BwAgPV+SP4JL9c73I1w+J+1Xl+Weh4T7F+f6JyuadQjnKF8Xzf0e8Fb0Pt4lPiHu8iEcB8WQUcMjJQ8lz8wygEWygdZHYujrdJO6ScfA5eg1ldEHGXiTzAuJIa4SthDxkAvmAHrXtsT2Fcy7TToacjq0aqGoTUO4874FxWOhqphUks6JZsTZzXC4IGvUV1tZVK+uOw4+huhp7JKzl3En4d4xnq6/mmNZ6P0zfKQ8MAOUk5rXLsvV1qlfo4VU7m/W+mS/p9dO6/bFer9SP8AFb/R8ZE0gOTNC8EDdoa0G3gQfJWtMu00m2PXminqn2Ws3y6cmYePsYjrp4RTZpLNy7EXc46AA6rfRUyohLfyNNffDUTiq+Z3uVllqenHY4jyaqvDHmci5xVYqiviY+K/iSk8Kf8A7ZWdN75P5/cxq/co/I2KOndJgBa0XOR5sP8ATIXH7gtJSUdbl+P4NoRctBheByOBuKKelpJo5S4PL3vaA0nMCxrQLjQG7TurGs0tltqlHpgr6HWV01OMuuTa5H6d2ad9ujZjb/6tSR5W8wtOKSWIo34RF5lLuNXgT42l/wDke+t9Z7rH5Gmh97l8yvCnx3N9ZV+85Y1PucfJGdL77LzZTBfj531lR7j1m33L5L8GlXv/AM39mU5V/hcX1Y95ycN9k/McW9qvI73K1TudSxvAuGSdLuDgQD52HtVbhkkrGvFFzisW6k13M51HxzFBh0bIjeoY1rQ1zTl0IzEkWFrXtr2KWWhlO9uX8WQx4jCvTpR/kiXcG4nNU0wmna1pc52XKCBlGgOpPXdUdVVCuzbA6GktnbXvn3ncVYtBAEAQBAEAQBAEAQBAEAQBAEBAeMcP5ufOB0ZNf6h6w/P2lcPX07LNy6P7la2OHk4CokQQG9g2HmeVrBtu49jRv+ntU2npds1H+/I2jHc8HpsbA0BoFgAAB3DZejSSWEXCpCyDzXH8O5iZzR6p6TPA9Xs2XndVT2VjXd3FScdrK4Dixp5L6ljtHju7R3hNNqHTPPd3iEtrNXlG4aDP83ABzb7GQDYF1rOHc4nz8V7vh2r3pQb8vI5nEtJt/wCWHTv/AN+JA11TkHq/JH8El+ud7ka4fE/ary/LPQ8J9i/P9E5XNOoYK2kZMwskaHsNrtOxtqtoTlB5i+ZrOEZrbJZRy/8ACND/AOlj8lN6Xd/6ZB6HR/5Ru4bhEFPm5mJsea2bL12vb8So7Lp2fyeSSumuv+CwYMT4cpah2aaBr3fO1DvaWkErevU21rEZGlulqt5zibOG4XDTtLYY2xg72Gp8TufatLLZ2PMnkkrqhWsQWBiWFw1DQ2aNsgG1xqPA7j2JXbOt5i8CyqFixNZNXDOG6Wndmhga13ztXEeBcSQt7NTbYsSkR1aWmrnCP+/M2sSwuGoAE0bZA03Ad1FaV2zr/i8EllULFiayW1GEQSRNhfE10bMuVh2GUWHkEjbOMnJPmJUwlHY1yM9HSMiYI42hjG3s0bC5uVrOcpvMnzNoQjBbYrkcuq4RopH53UzM25tdoJ7w0gFTx1d0VhSK8tFRJ5cTq0lKyJoZGxrGjYNFh9yglJyeZPJYjGMViKwjVpMDp4pDLHC1khvdw3ObU+a3lfZKO2T5GkaK4y3RXMU+CU8cpmZC1shLiXjcl3reaSuslHa3yEaK4y3pcxFgdO2bnmwtEtyc9tbuuCfbco77HHY3yMKitT3qPMpiGB087g6aFsjgLAkdW6QvsgsReBZRXY8zjk3pYmuaWuAc06EEXBHgo02nlErSawzit4OoQ7N6My/9WX7N8v3Kx6ZfjG4reg6fOdv++XQ7jWgAACwGgA2VYtdCqAIAgCAIAgCAIAgCAIAgCAIAgNLF8PbPEWHTraexw2KhvpVsHFmso7lg80qYHRvLHizmmxC87ODhJxl1KjWORjWpg9D4XwvmIruHTfYu7uxvs/Eld/R0dlDn1ZarjtR2VbJCIcS43JFUtEbtGNGYdRLtbEeFlydXqp13JRfQgsm1LkMRqo66DojLNHd2Q7kfKAPWLa+xZtshqq+X8l3CTU18SIrlEBL+Eatssb6aUBzbGwPW0+sPZf7+5djhmoa9TPNc0TQxKLhI8y4nwV1JUOiNy3djvnMOx8eo94XudPcrq1I83qtO6LHHu7j0Lkj+CS/XO9yNcriftV5flnY4T7F+f6JyuadQ5XE+JupqaSZrQ4sy2BvbUgdXiptPUrbFBkGptdVbmu4gkXKPVO1bSsd4B5/BdN8NqXWX2OWuKWy6Q+5LeDMemq2yGaIRFhaAAHC9wb+sqOqohU0ovJf0moncm5LBI1ULhC+GeMZamsfTujY1rRJqL36BsNyuhqNHGqpTT8DnabWyttdbXQmi550QgCAIAgCA1MVr2wQvleCWsFyBv7LreuDskorvI7bFXBzfcafDmPx1rHPja5oa7Kc1r3sD1E9qkv08qWlIj0+pjfFyicmOqxH9oZSz/KZzrlZ6uU2133sp3HT9hnPrYIFLU+kYx6nyJaqJfCAIAgCAIAgCAIAgCAIAgCAIAgCAIDj8NY22qY/bnInuY8eBIafAgX8x1KfUUuprwayV9PerU/FPDOwoCwEBxOJcDE7czNJWjT/UOw/kVT1el7VZX8kR2Q3Ef4UwcvmLpGkNiOx+eNh7N/JUNFpnKzdJcl9yKuGXzJ2u2WSjjYXPUgPK8Qqecle/5zifZ1fdZeYtnvm5eLKcnl5MLHkEEEgjUEbhaJtPKMFCboDbwiq5qeN/Y4X8Do77iVLRZ2dikZi8PJI+UnBefpTI0Xkgu4d7Pljy19i9noLuzs2voyPiNHaVbl1RqckfwSX653uRqTiftV5flkfCfYvz/ROVzTqEc5Qvi+b+j3greh9vEp8Q93kQDgzjBlDE9jonSZ35rggdQHX4LqavRu+SaeDkaLWxog4tZ5nqGG4uJqUVAaWgtc7KdTpfs8FxrKnCzszu13KdfaHmvC7azEJ5ZBVviLAHXuSLuJytDbgW0PkuvqOx08FHZnJxdL2+pslLfjBXk4BGJPDjd2Wa57TmFz5rGvx6OsfAcNz6TLPgzfpsQl/bvN86/m+ceMmY5bc247bbqOVcPQ92OePyTKyfp23PLP4LccxGZuNNjErwznIBlDjlsWsvptqs01wek3Nc8P8AJrdbNa3bl4yvsja5ScdnbNHTQvMeYAuLTYkuNmi+4GnV2qPQUQcHZNZJOI6ixTVUHjJy8SwzEcPfG+OeSfNe4bzjwLWuHNN7g338dlNXbp9QmnFL+kQ21arTyUoycv7ZMuJaysfSRmkjcJJQ0u2DmAtuR0tjfTu1VDTwqVr7R8l9To6mdzqTqXN/QguMYbWUkLJ5KxwkcRePnHZm3ub+tZ1uvTrXSqsptm4KHLxwcq6q+mCslPn4ZO3i9bU1WDslDwLZuf6s7W3btbcmxtoq9UK6tU4teRatstu0amn5/E0eS+mqS/OyQCna9wkZfUuyaG1v5evqUnEZVpYa9bHIh4ZG1vMX6uef9GWDEZv25zfOvyc68ZMxy2yHS17LV1w9D3Y54N1ZP07bl4z+DZ5RscnFRHSwPMeYNJINi5z3ENF9wBbq7VroKIbHbNZN+IX2doqoPGTjY3DW4XJE/wBKMmfMQLuLejlzAtduOkP7Kel06qLW3GCter9JKL35ySLlFxR/oVPLE90Zkc09FxGjmE2uN1U0NS7WUZLOP2XeI2y7CMovGX+CPYrT1noEVXJVvIORrWNLhZp0BLgRd2lzft3VuuVPbOpQ+ZTtjeqFa5+HIn3Atc+ehifI4ud0gXHc5XEAnvtZczWVxhc1HodXQ2SsoUpdTvqqWwgCAIAgCAIAgCAIAgCAIDxHC8ddR10kguWGSQSN+c3MfvG4/uvR2UK6lR78LB5ivUujUOXdl5PaKOqZKxskbg5jgCCOsLz0ouLcX1PSwmpxUo9DMtTYICgCAqgOXxNVc3TSHYuGUeLtPwuq2snspb+RpY8RPNl54qBAEAKwD1prbts4XuLEHw1Xqo5SRdxlcyNcCYd6O2qh6mVDrfymOMt+4hXdZZ2jhLxj+WU9FV2SnDwl+EShUy6RzlC+L5v6PeCt6H28SnxD3eRD+TzE6OKGQVLow4vuM7bm2Udx67q/rqrZzTrz0Odw62mEGrGupOYMUp6iCZlM9r8rHAhosBmDraWG+q5sqrK5p2LvOrG2uyDVbzyILyUV8cT6gSPbHmbGQXEAWaXZtT/MF0uJVyko7VnqcnhVkIOak8dDDydvBxSQg3BbMQe4uFltrljTr5GOHPOpk18fuXRzNZj5c9waBK+5JsNYyBqe8hYab0WF4fkzuS1+X4/gxYrVMlxtr43B7TLAA5puDZrAbHr1BW1cXHRtSXc/yR2TjLXZi8rK+yM3KV0cRie7RuWI37mvN1rw/nQ0vib8S5aiMn0wvuSbiPj6GnycxkqS698r7ZQLWvYHfXTuVOjQTszv9X5F7UcRhXjZ63zNXjvieaGmg5scy+obmcdywANJaD23da/ct9HpYTslu5pEeu1dkKo7eTl9CJ43hNPHRslNTz9VKWH172aQS7TfTa5+5XqbbJWuKjiKOffTXClTcsyeO/8A36kkwz/w+/8All/7hVSz35fL7F2n3B/P7jkmrY2xSRGRokdJdrCRmIyDYdex8k4nCTkpJcsDhNkVBxb55OVT/H//ADn+4VM/cvl+SFe//P8ABdyhnJikL3aNAhdfua838k0PraeSXXn9hr3t1UZPpy+5dyp4rDP6PzMrJMolLspvbNkte3gfJOHVThu3LHT8mOKXQs2bHnr+Da4/iLcMo2nQgxg/9IqPRPOom/P7k3EFjTQXl9i7HviGD/k/msU++y+Y1HuMfkSDk1+L4/GT3yq3EPbv5Frhvu6+f3JQqRfCAIAgCAIAgCAIAgCAIAgIZUcm1K97nmWe7iXGzo7XJuf+GuhHiVqSWF9f2c2XC6ZNtt/T9Hc4dwBlGwsjllewm4bIWkNPXbK0Wuq1+odzzJLPwLWn08aFti3j4nXUBYCAIAgNDF8KbUta17ntDTfokam1tbg96gv08bklJv5GsoqXU5X+DIPpJfNn+xVf8ZX4v6fo07GI/wAGQfSS+bP9if4yvxf0/Q7GI/wZB9JL5s/2J/jK/F/T9DsYl8XB8DXA55DYg2JbY26jZuyzHh1SaeX9P0OyiSFdAlMccIaXEbvIJ8QAPwAWW20kYSSbZkWDJqYrhzKiJ0Ulyx1r2Njob7+xb12Srluj1I7a42RcZdCO/wD86ofmyfbKt/5G/wAfoU/8Zp/D6nWwHhyCjz8yHDPlzZnX9W9vxKgu1M7sb+4sUaWunOzvOZPwBROlMha8XNywOsy/ha48AbKZa+5R25/ZBLh1Dnux8u43sK4UpqaYzRNc1xzC1+iA43IDeoKOzVWWQ2SfImq0lVU98VzNfGeCqWpl514e1xtmyOsHW01BB6uyy2q1ttUdq6Ed2gqtnvl1+BWLgmjbKyVjCxzC0tAcbXbsSOs9qPW3OLi31MrQUqSkl0OhjmBQVbQ2ZmbLfK4aOF97EezTuUVN86nmDJrtPXcsTRx8P5P6OJ4fZ8pBuBI4FvkAL+26nnxC6ax08itXw2iDz18zr4/gENYwNmB6Ju1zTZwvvY/kVBTqJ0vMSxfpoXxxM5EPJ7RNYWlr3E26Rd0tOywAHkrD4hc3nJXjw2hRxjJ2aLA4Yqc0waXREOBa430dcnX2qvO+cp9o+pZhRCFfZpcjl4VwPTU87Z4zJmbezS4FouCPm32PaprNdZZDZLBXq4fVXYrI5/BtN4VpxVelWdzuYuvmNrkW28Fp6VZ2fZ9xL6JX2va95s45gMFW0NmZfLfK4Gzhfex/JaU3zqeYM2u09dyxNHIw7k/o4nh+V8pBuBI4EX8AAD7bqeziF01jp5FerhtEHnr5nXx3A4axjWTBxDXZhY21sR+agpvnS8xLN9ELo7ZmOp4cgkpm0zg7mmZbDNr0dtVmOonGx2Lqay00JVqt9DawjDI6aIRRAhjbkXNzqbnVaW2yslul1JKqo1R2x6G6oyQIAgCAIAgCAIAgCAIAgCAIAgCAIAgCAIAgCAIAgCAIAgCAIAgCAIAgCAIAgCAIAgCAIAgCAIAgCAIAgCAIAgCAIAgCAIAgCAIAgCAIAgCAIAgCAIAgCAIAgCAIAgCAIAgCAIAgCAtc8DcgeKw2l1BQStOzgfaE3IZL1kBAEBTML2vr2JkFHPA3IF1hvALlkBAEBRzgBcmw70bwA1wIuDcdyJ5BVAEAQBAEAQBAUc4AXJsO9G8AqCgCAoHA7EG26xkFVkBAEAQBAEAQBAEAQBAEAQBAEAQBAEAQBAEAQBAc7HqeN0LnSNzBgc4XJ3tpsq+phB1tzWcGs0sczg4dHFTwQSlgdNJ6pLrDpX1JOgABHmqNUa6aoTx6z6EUcRSfedfD8Xc/nW5WOfGARkf0XXBt0jtsrdWoctywsrwfIkjPOTHTY4eccyUR2bGZC6N2YAA2IOm/9lrDVPe4zxyWeTyYU+eGZaTEJ3ljuYHNSdebpNadnEHS3cFvC62TT2+q/jz+ZlSk+45LK6Rj6qoYxrmhwbdzraM0sABruPuVRWzjKy2Kys4/oj3NZkjqTVQkmp2GMG7TLqTdlhpbtN9FalNTshFx+Pkbt5aRpv4hl5kzCJnNhxAJcbuGawsLKF6yfZuxRWM+JjtHjODdrcXeHyMiY0800OeXusBcXAFtzbrU1molucYL+K55Mub7jcwqpdLE2RzQ3Pq0Ak9E7Xv1qambsgpNdTaLysnJp4BWTyulu6KJ2RjLnKSPWJtuf1VSMVqLJOf8VySNEt7eTTpKn0V1XzYvGwsDWkm2c6Eef4KKE+wdu3osYXxNU9ucHVixSUTRxzRtaJAS0tcSQQLkHRWo3zVijNYz8Tfc84ZqnH5uaM4hZzTXEescxaDa4FlF6XZsdm1bU/HuMb3jODbqMWeXPbBG1/NtBeXGwuRcNFtzZSy1EnJqtZx1z9jLk+4wnH3O5nmos7pWucW3ta2m/Ze+q09Lk9myOXJDf0wjBBLM+tN2sHNMaHDMbAP1v3ndaxlZLUc+5c+fiYTbmZ/2870R1RkHrZWNudRmyj8/JbelvsHbjv5f3gzv9XJmlxOUzOijjY4sY1zi5xABOtttdFvK+faOEUuS8RuecI1JcV56miLog7n3hmUk2337epRPUdpTFuP8njBjdmK+JbG+V1c7K1uWFobbMbBrtQbfOt1InOWpeFyisf78Rz3mxSY26UQhrBnlzFwubMY0kE/ot69U5qCS5v6Iyp5wb9NhrW3uS6/sU8KVE2UcG8pjYIAgCAIAgCAIAgCAIAgCAIAgCAIAgCAIAgCAIDQx2kfNA6NhALrC57L3Kg1NcrK3GPeazTawjUxLCnkwujyEwgtyv9UggD8lHbRJuDhj1e59DWUXywYqzCpnxtH7q/OBzmNBa1zRs0kan+/ctLKLJQS5dctdFjwDi2ixuAPdz+YxsMjGtbkBDWga7eICx6JJ784WVhYMbHzN6ghqRbO6MNa3KGtBOYgaEk7eAU1Ubl/JrCXcbJS7zT/Yb/RBBduZz80hubEZrm2m+3kofRZdh2fx5/2a7HtwbMmHP56WQFusYjj307b9mqldMu0lP4YRtteWzCcFdzEEIItG5rn99iSbeJK09GfZQr8HzMbOSRwpahry+ciGW7uiyQkSWGgbkabeeqpOam3byfPkn18sEbeeZNoCS1pLcpsOj2abexdmPRE6OJFhtTC6QQOjySOLumDdpO+2/wDZUo03Vyl2bWG88+4j2yXQ08Sw7m2wwNdmkllzvc75RaLkkdm2ihtp2KFafNvLMSjjCNmvhka2Spnc0OZG9sbW3s0u0zXO5JUlsZxUrrHzSeMGWnzkzHRYTM+GKJ5Y2EZXOtfO75WU30Gu5WK9PZKuMJY2/V/AKLaSfQzuwmcOmbG5gjmcSXG+ZoOhAGx02W709iclFrEv7Q2vnjvNmhwkxz59MjY2xsHXpqSfbdSV6fZZu7ksI2UcPJZS4dK2SoJLLTXs7XMNLNFuwXWIUzUpt49YwovLNSDBp+bhjeYxHE8OIF7mxJvc/goo6a3bCEsYTMKEsJM3I8NkHpLrtzzHo6mwaBZt9O9SqiS7R98jO18/iWQ4O5rqUXGSBrs3aXkbj2/isR0zTr8I/cKHT4FtO000k0kz2NjldcOuc1/ktt4XWIrsJTnY1hsL1W2ynCuG82wyOBzSeqDuGXu0d1900VOyLm+r+wrjhZO8rpIEAQBAEAQBAEAQBAEAQBAEAQBAEAQBAEAQBAEAQBAEAQBAEAQBAEBYIm3vlF+22vmsbVnIL1kBAWlgJBsLjY9YWMLqA9gIsQCOwo0n1BcsgIAgCAIAgCAtcwHcA27VhpPqC5Z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MSERUUEhIWEhUVGRQZGBgYGRkdGRsYGBoaGxYcHhkYHiggGRwlHRwXITEhJSkrLi4uGSAzODcsNygtLisBCgoKDg0OGxAQGzQmICYuMTQ0NDAvLCwsNCw0Nyw0NDQsLywsLCwsLCw0NCwsLCwsLCwsLCwsLCwsLCwsLCwsLP/AABEIAIoBbQMBEQACEQEDEQH/xAAcAAEAAQUBAQAAAAAAAAAAAAAABgECAwQFBwj/xABLEAABAwIEAQgECwYEBAcBAAABAAIDBBEFEiExBgcTIkFRYXGRFDKBsjQ1QlJTc5KhscHRFSMzcoLhFiRi0kODk7M2RFR0hMLwF//EABoBAQACAwEAAAAAAAAAAAAAAAADBAECBQb/xAA0EQACAgECAwQKAgIDAQEAAAAAAQIDEQQSBSExE0FRcRQiMzRhgaGxwdEykRXwI0JS4XL/2gAMAwEAAhEDEQA/ANDFKuTn5f3j/wCJJ8o/OPevUVwjsXLuR5G6yXaS597Nb0yT6R/2j+q32R8CPtJ+LHpkn0j/ALR/VNkfAdpPxY9Mk+kf9o/qmyPgO0n4semSfSP+0f1TZHwHaT8WPTJPpH/aP6psj4DtJ+LHpkn0j/tH9U2R8B2k/Fj0yT6R/wBo/qmyPgO0n4semSfSP+0f1TZHwHaT8WPTJPpH/aP6psj4DtJ+LHpkn0j/ALR/VNkfAdpPxY9Mk+kf9o/qmyPgO0n4s9T5J5XOpZS5xceeO5J+QztXF4kkrFjw/LO/wpt0vPj+ibLnHTCAIAgCAIAgCAIAgCAIAgCAIAgCAIAgCAIAgCAIAgCAIAgCAIAgCAID55xX+PL9ZJ7xXqqv4R8kePu9pLzZqqQiCAIAgCAIAgCAIAgCA9X5I/gkv1zvcjXD4n7VeX5Z6HhPsX5/onK5p1AgCAIAgCAIAgCAIAgCAIAgCAIAgCAIAgCAIAgCAIAgCAIAgCAIAgCA+ecV/jy/WSe8V6qr+EfJHj7vaS82aqkIggCAIAgCAIAgCAIAgPV+SP4JL9c73I1w+J+1Xl+Weh4T7F+f6JyuadQ16+sbDG6R2zR7T2D2lR22KuDk+4w3hZOWMYmYWOmgyRvIAIdctzbZhZVvSbI4c4YT+P3NN7XVG5imJc0WNYznJJCQ1t7bbknqAU112zEYrLfQ2lLBipMTfzoinjEbnAlpa67XW3HcVpXfLfssWG+nejCk84ZmfXkVLYcuhYX5r66G1rLd2tXKvHdkzu9bANefSeZy6c3nzX13taydq+27PHdkbvWwauJY5zM7I3N6DgC59/VuSBp2Xso7tV2dii1y8TWU8PBttriagw5RYMD81+02tZSq3/l7PHdk23etg16vFJOdMUEYkcwAvLnWaL7DvKjnfLe4Vxy117kYcnnCM+E4hzwddhjex2V7TrY9x6wt6Lu0TysNdTMZZGEYgZhIS0NySPZve+UDX70oudu7K6PAjLJXDK8yulBbbm5HMGu9uvuSm52OSx0eBGWcm8pzY0sZrjBC6QDNltpe25AUOot7Ktz8DWUsLJhpqmqLgHwMa07kSXIHhbVaQne5LdFJef8A8MJy70W1uJv53mYIxI8AFxJs1oO1+09yxZfLf2day+/uSDk84RkwvEjK57Hs5uSO2Zt7ix2IPWFtTfvbjJYkjMZZ5M1P2tO6WVkUDXiJwBJflJvtuFF6RbKcowinj44/BrueWkjoYVXiePOGlpBLSD1EbqxTarY7sYNoyysm4pTYIAgCAIAgCAIAgCAIAgCA+ecV/jy/WSe8V6qr+EfJHj7vaS82aqkIggCAIAgCAIAgCAIAgPV+SP4JL9c73I1w+J+1Xl+Weh4T7F+f6JyuadQ5PFEDn0zsouWlrrDrDSCfuVXWRcqnjzNLFmJifxDEWsEX717y0Bg3F9ydNLLV6yDS2c2+79+RjtF3FuMv5qpgmd/DAexx6ml2xPcsah7LYWPpzXkJcpJmOapbUVcHNHOIs7nuGwuLAX7VrKcbr4bOeMtsw3uksF2JTCKtjkkOVhjc3N1B176nqWbZKvURnLphozJ4llijnbNXGSM5mNiylw2zF17A9aVzVmpcoc0lgJ5nlF1XTNlrHMeLtdBY/bWZwU73GXRx/IazLHwNLh9sjat0curo4soPzmhwLT5H7lDpd6vcZ9UsfI1hndhmzBVNp6qcTHIJcjmOOxsLEX7VJGyNN09/LOGjKe2TydLCsQ57O5rbMDrNd8/tNrbKxTd2uWlyzy+JvGWTS4V9Wo/9xL+DVBoek/8A9P8ABrX3+ZrYRiUUUlSJJGsJmeQCepR0X11zsU5JeszEZJN58SQwTNe0OYQ5p2I2K6EZKS3R6EieTl8XH/KS/wBPvBVte8USNbP4s2cOwxsRzB8jri1nvLh5KSqhVvKbfm8mYxwc1lQ2nrJjKcrZhGWOO3RBBF+rf7gq6nGnUTc+SljD8jTO2TyX4RJztVNMz+HlYwO6nEakjtt+izQ+0ulZHphLzMx5ybOe2hfLLWGOWRjmuFg11g42Ojh1/wB1B2UrJ27ZNNPu/Jptbbwdnhh7DTM5sZdw4def5V796t6NxdK2/wCvvJK8beR1VaNwgCAIAgCAIAgCAIAgCAIDxvDOD56yeVw/dxc5Jd7hv0jfKPlfh+C79mshTBLq8Ll+zzlehnfZJ9Fl8/0TvDeAaKIdJhmd2yH/AOosFzbNfdPo8eR1auHUQ6rPmdVvDlGP/KQf9Jh/EKD0i7/0/wC2T+jU/wDhf0jXquFaF3rU8TfABvu2WVrLo/8AY1lpKH1ijhV3JvSvuYZHxHsuHt8jr96tV8TsX8sMqWcKql/FtfUieL8AVcNyxonaOuO+a38h19gur9WvqnyfJ/E513Dbq+a5r4foiz2FpIIII3BFiPYVdTT5ooNNPDLVkwEAQBAEB6vyR/BJfrne5GuHxP2q8vyz0PCfYvz/AETlc06gQFjYmg3DQD2gC6wopcxgucAdDqsgoyMN2AHgLLCSXQB7ARYgEd6NJ9QGMAFgAB3Ikl0BXKL361kDKL3tqgKSRh3rAHxF1hpPqCoFttFkBrQNhZAWmJvzR5BYwhguAttosgOaDvqgKoC18YdoQD4i6w0n1BVrQBYCwWUsABo7N0Aa0DYWQFUAQBAEAQBAEAQBAEAQBAEBaxgAsAAOwbI3kwljoXIZIfxLxG4PMUJy5dHPG9+sDst2rk6vWyUnCv8Asgss7kRSR5cbuJce0kn8Vy22+pCVjkLfVJb4Ej8FlNrowdWi4kqI/l84Ox+v37/erNetuh358zdWSR0aiahxAZaiMRSbB+gPsf8Ak7RdnR8X2vGcfB9DW2qm9YmufiQzifgmalu9n76HfMB0mj/UOzvGngvT6fXQt5Pkzjarh86fWjzRFleOeEAQBAer8kfwSX653uRrh8T9qvL8s9Dwn2L8/wBE5XNOocXjGvkgo5JYjle3LY2B3cBsVY0tcZ2qMuhW1dkq6XKPU8/w7iPFp2l0N5ADYlrGaHe2y6lmm0lbxLl8zkV6rWWLMOfyJrwXUVr2yemtLSC3JdoGljfZc7VxpTXZHU0cr5J9siRSTNb6zg3xIH4qqk30LbaXUqx4IuCCO0LDWDKeQ94AuSAO0olkN4KRzNd6rg7wIP4LLTXUwmn0KueBuQPFYwM4LXztFruAvtcjVZSbGUZFgyYn1DAbF7QewkLKi33GNyMgKwZKCQdo81nDMZRSOVrvVcDbsIKNNdQmmI5Wu9VwdbsIP4I011CafQivFuH10kzTS1AiYGgEGQtubnWwHZZXdLZRGLVkcvyKGrr1EpJ1SwvMlqonQMQqWXtnbfsuLrO1+BjcvEyrBkIAgCAIAgCAIAgCAIAgCAIAgMVTJlY53Y1x8gtZvEWzD6HlBN9TqSvL9SmUQwZIoXO9VpdbsBP4LMYuXRGcZD4XDdrh4ghHGS6oYMd1rlGDs4LxDJB0XfvI/mncfyn8tlc0+snVyfNf70JI2NGLibg+OoYamgtc6uiGlz15R8l3+nY9Xf7DQcTjKKUnleP7KOr4ep/8lXXwPOXCxsdCN13DhtYKLJgID1fkj+CS/XO9yNcPiftV5flnoeE+xfn+icrmnUI5yhfF839HvBW9D7eJT4h7vI864S4nnpI3sig50OdmJs7Q2At0fBdbVaaFsk5SwcbR6qymLUY5PVsExF01KyaRmRzmkluulie3XqXEtrULHBM79NjnWptYPLcBw52K1cpnlcLAv013Ng0X0AF12brFpa0oI4VFb1lsnNkh4PwWso60syudTOLwXXGUgAljst7g3AHtVXVXU3VZ/wCxc0mnvou2/wDU5nG88lVibaUvLYw6NgHVd4DnOI6zrb2KbSRjVp+1xz5lfWyldqexzhcjR4iwt2FVMToJnEkZhfTY2INtwVJRatVW1NEepqejsi65Ej5WX3gpyNLucfNqqcMXryRc4q81xfxI9jvDwZh8FU6V8kj+aFj6rWOaS1oG4tYBW6dRm+VaWEslS/S7dPG1ybfL+iWYfiskeCCUOJe2Nwa46kdMtb5C3kqM6oy1e3uydCu6UdFvzzwRThjhP06CWd8zg9rnNFxe7g0Ou4nU3zBXdRq+wmoJcjn6XRekVynKXP8A3qd3klxKRwlhc4uawNc25vlvcEC+w0Gniq3E64rEkWuE2yalBvoRzAsM9KxGWIyPjaXTlxadS0P1b4HRW7reyoUsZ6FOirtdTKOcdegwDCi+vmo2TPjjLpWPLTq5kbjYHqubDXxS+1KmNrWXy+oopbvlSpNLn9Dd4PjNPjBhjccmaZhv1ta1xF++4Cj1T7TS7315M30idWs2RfLmvuZOVc/5uL6se85Y4b7J+Zniz/5V5Ek5UMSfDStbG4tMr8pI0OUAki/VfRVOHVxnY2+4v8TtlCrEe9kVh4Ec+hZUQvc+Zwa4RgAAgm2hJ3A1v3K69co3OuSwvEoLhzlQrIPMvA9A4MFQKVraprhIwlvSIJLfkkkE37PYuXquzdjdfQ62j7RVJWdUdxVi0EAQBAEAQBAEAQBAEAQBAEBZMzM0tPWCPNYksrAPJ5Iy0lp3BIPiNF5Zpp4ZSLUMGSCZzHBzHFrhsQsxk4vMXzMp4JpgXFDZLMmsx+wd8l3+0/cuxptcp+rZyf0LELc8mSJ8TTu0HxAXQcU+qJcEe4swdroc8bA10epygC7evbs39hVDW6dSr3RXNfYishyyiKYTib6d+Zh0+U3qcP8A91rl0XyqlmJBGTizb4u4cZWRel0g/ef8Rg3dbfT54+/yXsuGcRjKKTfL7FXXaNWx7Svr9/8A6eZr0BwAgPV+SP4JL9c73I1w+J+1Xl+Weh4T7F+f6JyuadQjnKF8Xzf0e8Fb0Pt4lPiHu8iEcB8WQUcMjJQ8lz8wygEWygdZHYujrdJO6ScfA5eg1ldEHGXiTzAuJIa4SthDxkAvmAHrXtsT2Fcy7TToacjq0aqGoTUO4874FxWOhqphUks6JZsTZzXC4IGvUV1tZVK+uOw4+huhp7JKzl3En4d4xnq6/mmNZ6P0zfKQ8MAOUk5rXLsvV1qlfo4VU7m/W+mS/p9dO6/bFer9SP8AFb/R8ZE0gOTNC8EDdoa0G3gQfJWtMu00m2PXminqn2Ws3y6cmYePsYjrp4RTZpLNy7EXc46AA6rfRUyohLfyNNffDUTiq+Z3uVllqenHY4jyaqvDHmci5xVYqiviY+K/iSk8Kf8A7ZWdN75P5/cxq/co/I2KOndJgBa0XOR5sP8ATIXH7gtJSUdbl+P4NoRctBheByOBuKKelpJo5S4PL3vaA0nMCxrQLjQG7TurGs0tltqlHpgr6HWV01OMuuTa5H6d2ad9ujZjb/6tSR5W8wtOKSWIo34RF5lLuNXgT42l/wDke+t9Z7rH5Gmh97l8yvCnx3N9ZV+85Y1PucfJGdL77LzZTBfj531lR7j1m33L5L8GlXv/AM39mU5V/hcX1Y95ycN9k/McW9qvI73K1TudSxvAuGSdLuDgQD52HtVbhkkrGvFFzisW6k13M51HxzFBh0bIjeoY1rQ1zTl0IzEkWFrXtr2KWWhlO9uX8WQx4jCvTpR/kiXcG4nNU0wmna1pc52XKCBlGgOpPXdUdVVCuzbA6GktnbXvn3ncVYtBAEAQBAEAQBAEAQBAEAQBAEBAeMcP5ufOB0ZNf6h6w/P2lcPX07LNy6P7la2OHk4CokQQG9g2HmeVrBtu49jRv+ntU2npds1H+/I2jHc8HpsbA0BoFgAAB3DZejSSWEXCpCyDzXH8O5iZzR6p6TPA9Xs2XndVT2VjXd3FScdrK4Dixp5L6ljtHju7R3hNNqHTPPd3iEtrNXlG4aDP83ABzb7GQDYF1rOHc4nz8V7vh2r3pQb8vI5nEtJt/wCWHTv/AN+JA11TkHq/JH8El+ud7ka4fE/ary/LPQ8J9i/P9E5XNOoYK2kZMwskaHsNrtOxtqtoTlB5i+ZrOEZrbJZRy/8ACND/AOlj8lN6Xd/6ZB6HR/5Ru4bhEFPm5mJsea2bL12vb8So7Lp2fyeSSumuv+CwYMT4cpah2aaBr3fO1DvaWkErevU21rEZGlulqt5zibOG4XDTtLYY2xg72Gp8TufatLLZ2PMnkkrqhWsQWBiWFw1DQ2aNsgG1xqPA7j2JXbOt5i8CyqFixNZNXDOG6Wndmhga13ztXEeBcSQt7NTbYsSkR1aWmrnCP+/M2sSwuGoAE0bZA03Ad1FaV2zr/i8EllULFiayW1GEQSRNhfE10bMuVh2GUWHkEjbOMnJPmJUwlHY1yM9HSMiYI42hjG3s0bC5uVrOcpvMnzNoQjBbYrkcuq4RopH53UzM25tdoJ7w0gFTx1d0VhSK8tFRJ5cTq0lKyJoZGxrGjYNFh9yglJyeZPJYjGMViKwjVpMDp4pDLHC1khvdw3ObU+a3lfZKO2T5GkaK4y3RXMU+CU8cpmZC1shLiXjcl3reaSuslHa3yEaK4y3pcxFgdO2bnmwtEtyc9tbuuCfbco77HHY3yMKitT3qPMpiGB087g6aFsjgLAkdW6QvsgsReBZRXY8zjk3pYmuaWuAc06EEXBHgo02nlErSawzit4OoQ7N6My/9WX7N8v3Kx6ZfjG4reg6fOdv++XQ7jWgAACwGgA2VYtdCqAIAgCAIAgCAIAgCAIAgCAIAgNLF8PbPEWHTraexw2KhvpVsHFmso7lg80qYHRvLHizmmxC87ODhJxl1KjWORjWpg9D4XwvmIruHTfYu7uxvs/Eld/R0dlDn1ZarjtR2VbJCIcS43JFUtEbtGNGYdRLtbEeFlydXqp13JRfQgsm1LkMRqo66DojLNHd2Q7kfKAPWLa+xZtshqq+X8l3CTU18SIrlEBL+Eatssb6aUBzbGwPW0+sPZf7+5djhmoa9TPNc0TQxKLhI8y4nwV1JUOiNy3djvnMOx8eo94XudPcrq1I83qtO6LHHu7j0Lkj+CS/XO9yNcriftV5flnY4T7F+f6JyuadQ5XE+JupqaSZrQ4sy2BvbUgdXiptPUrbFBkGptdVbmu4gkXKPVO1bSsd4B5/BdN8NqXWX2OWuKWy6Q+5LeDMemq2yGaIRFhaAAHC9wb+sqOqohU0ovJf0moncm5LBI1ULhC+GeMZamsfTujY1rRJqL36BsNyuhqNHGqpTT8DnabWyttdbXQmi550QgCAIAgCA1MVr2wQvleCWsFyBv7LreuDskorvI7bFXBzfcafDmPx1rHPja5oa7Kc1r3sD1E9qkv08qWlIj0+pjfFyicmOqxH9oZSz/KZzrlZ6uU2133sp3HT9hnPrYIFLU+kYx6nyJaqJfCAIAgCAIAgCAIAgCAIAgCAIAgCAIDj8NY22qY/bnInuY8eBIafAgX8x1KfUUuprwayV9PerU/FPDOwoCwEBxOJcDE7czNJWjT/UOw/kVT1el7VZX8kR2Q3Ef4UwcvmLpGkNiOx+eNh7N/JUNFpnKzdJcl9yKuGXzJ2u2WSjjYXPUgPK8Qqecle/5zifZ1fdZeYtnvm5eLKcnl5MLHkEEEgjUEbhaJtPKMFCboDbwiq5qeN/Y4X8Do77iVLRZ2dikZi8PJI+UnBefpTI0Xkgu4d7Pljy19i9noLuzs2voyPiNHaVbl1RqckfwSX653uRqTiftV5flkfCfYvz/ROVzTqEc5Qvi+b+j3greh9vEp8Q93kQDgzjBlDE9jonSZ35rggdQHX4LqavRu+SaeDkaLWxog4tZ5nqGG4uJqUVAaWgtc7KdTpfs8FxrKnCzszu13KdfaHmvC7azEJ5ZBVviLAHXuSLuJytDbgW0PkuvqOx08FHZnJxdL2+pslLfjBXk4BGJPDjd2Wa57TmFz5rGvx6OsfAcNz6TLPgzfpsQl/bvN86/m+ceMmY5bc247bbqOVcPQ92OePyTKyfp23PLP4LccxGZuNNjErwznIBlDjlsWsvptqs01wek3Nc8P8AJrdbNa3bl4yvsja5ScdnbNHTQvMeYAuLTYkuNmi+4GnV2qPQUQcHZNZJOI6ixTVUHjJy8SwzEcPfG+OeSfNe4bzjwLWuHNN7g338dlNXbp9QmnFL+kQ21arTyUoycv7ZMuJaysfSRmkjcJJQ0u2DmAtuR0tjfTu1VDTwqVr7R8l9To6mdzqTqXN/QguMYbWUkLJ5KxwkcRePnHZm3ub+tZ1uvTrXSqsptm4KHLxwcq6q+mCslPn4ZO3i9bU1WDslDwLZuf6s7W3btbcmxtoq9UK6tU4teRatstu0amn5/E0eS+mqS/OyQCna9wkZfUuyaG1v5evqUnEZVpYa9bHIh4ZG1vMX6uef9GWDEZv25zfOvyc68ZMxy2yHS17LV1w9D3Y54N1ZP07bl4z+DZ5RscnFRHSwPMeYNJINi5z3ENF9wBbq7VroKIbHbNZN+IX2doqoPGTjY3DW4XJE/wBKMmfMQLuLejlzAtduOkP7Kel06qLW3GCter9JKL35ySLlFxR/oVPLE90Zkc09FxGjmE2uN1U0NS7WUZLOP2XeI2y7CMovGX+CPYrT1noEVXJVvIORrWNLhZp0BLgRd2lzft3VuuVPbOpQ+ZTtjeqFa5+HIn3Atc+ehifI4ud0gXHc5XEAnvtZczWVxhc1HodXQ2SsoUpdTvqqWwgCAIAgCAIAgCAIAgCAIDxHC8ddR10kguWGSQSN+c3MfvG4/uvR2UK6lR78LB5ivUujUOXdl5PaKOqZKxskbg5jgCCOsLz0ouLcX1PSwmpxUo9DMtTYICgCAqgOXxNVc3TSHYuGUeLtPwuq2snspb+RpY8RPNl54qBAEAKwD1prbts4XuLEHw1Xqo5SRdxlcyNcCYd6O2qh6mVDrfymOMt+4hXdZZ2jhLxj+WU9FV2SnDwl+EShUy6RzlC+L5v6PeCt6H28SnxD3eRD+TzE6OKGQVLow4vuM7bm2Udx67q/rqrZzTrz0Odw62mEGrGupOYMUp6iCZlM9r8rHAhosBmDraWG+q5sqrK5p2LvOrG2uyDVbzyILyUV8cT6gSPbHmbGQXEAWaXZtT/MF0uJVyko7VnqcnhVkIOak8dDDydvBxSQg3BbMQe4uFltrljTr5GOHPOpk18fuXRzNZj5c9waBK+5JsNYyBqe8hYab0WF4fkzuS1+X4/gxYrVMlxtr43B7TLAA5puDZrAbHr1BW1cXHRtSXc/yR2TjLXZi8rK+yM3KV0cRie7RuWI37mvN1rw/nQ0vib8S5aiMn0wvuSbiPj6GnycxkqS698r7ZQLWvYHfXTuVOjQTszv9X5F7UcRhXjZ63zNXjvieaGmg5scy+obmcdywANJaD23da/ct9HpYTslu5pEeu1dkKo7eTl9CJ43hNPHRslNTz9VKWH172aQS7TfTa5+5XqbbJWuKjiKOffTXClTcsyeO/8A36kkwz/w+/8All/7hVSz35fL7F2n3B/P7jkmrY2xSRGRokdJdrCRmIyDYdex8k4nCTkpJcsDhNkVBxb55OVT/H//ADn+4VM/cvl+SFe//P8ABdyhnJikL3aNAhdfua838k0PraeSXXn9hr3t1UZPpy+5dyp4rDP6PzMrJMolLspvbNkte3gfJOHVThu3LHT8mOKXQs2bHnr+Da4/iLcMo2nQgxg/9IqPRPOom/P7k3EFjTQXl9i7HviGD/k/msU++y+Y1HuMfkSDk1+L4/GT3yq3EPbv5Frhvu6+f3JQqRfCAIAgCAIAgCAIAgCAIAgIZUcm1K97nmWe7iXGzo7XJuf+GuhHiVqSWF9f2c2XC6ZNtt/T9Hc4dwBlGwsjllewm4bIWkNPXbK0Wuq1+odzzJLPwLWn08aFti3j4nXUBYCAIAgNDF8KbUta17ntDTfokam1tbg96gv08bklJv5GsoqXU5X+DIPpJfNn+xVf8ZX4v6fo07GI/wAGQfSS+bP9if4yvxf0/Q7GI/wZB9JL5s/2J/jK/F/T9DsYl8XB8DXA55DYg2JbY26jZuyzHh1SaeX9P0OyiSFdAlMccIaXEbvIJ8QAPwAWW20kYSSbZkWDJqYrhzKiJ0Ulyx1r2Njob7+xb12Srluj1I7a42RcZdCO/wD86ofmyfbKt/5G/wAfoU/8Zp/D6nWwHhyCjz8yHDPlzZnX9W9vxKgu1M7sb+4sUaWunOzvOZPwBROlMha8XNywOsy/ha48AbKZa+5R25/ZBLh1Dnux8u43sK4UpqaYzRNc1xzC1+iA43IDeoKOzVWWQ2SfImq0lVU98VzNfGeCqWpl514e1xtmyOsHW01BB6uyy2q1ttUdq6Ed2gqtnvl1+BWLgmjbKyVjCxzC0tAcbXbsSOs9qPW3OLi31MrQUqSkl0OhjmBQVbQ2ZmbLfK4aOF97EezTuUVN86nmDJrtPXcsTRx8P5P6OJ4fZ8pBuBI4FvkAL+26nnxC6ax08itXw2iDz18zr4/gENYwNmB6Ju1zTZwvvY/kVBTqJ0vMSxfpoXxxM5EPJ7RNYWlr3E26Rd0tOywAHkrD4hc3nJXjw2hRxjJ2aLA4Yqc0waXREOBa430dcnX2qvO+cp9o+pZhRCFfZpcjl4VwPTU87Z4zJmbezS4FouCPm32PaprNdZZDZLBXq4fVXYrI5/BtN4VpxVelWdzuYuvmNrkW28Fp6VZ2fZ9xL6JX2va95s45gMFW0NmZfLfK4Gzhfex/JaU3zqeYM2u09dyxNHIw7k/o4nh+V8pBuBI4EX8AAD7bqeziF01jp5FerhtEHnr5nXx3A4axjWTBxDXZhY21sR+agpvnS8xLN9ELo7ZmOp4cgkpm0zg7mmZbDNr0dtVmOonGx2Lqay00JVqt9DawjDI6aIRRAhjbkXNzqbnVaW2yslul1JKqo1R2x6G6oyQIAgCAIAgCAIAgCAIAgCAIAgCAIAgCAIAgCAIAgCAIAgCAIAgCAIAgCAIAgCAIAgCAIAgCAIAgCAIAgCAIAgCAIAgCAIAgCAIAgCAIAgCAIAgCAIAgCAIAgCAIAgCAIAgCAIAgCAtc8DcgeKw2l1BQStOzgfaE3IZL1kBAEBTML2vr2JkFHPA3IF1hvALlkBAEBRzgBcmw70bwA1wIuDcdyJ5BVAEAQBAEAQBAUc4AXJsO9G8AqCgCAoHA7EG26xkFVkBAEAQBAEAQBAEAQBAEAQBAEAQBAEAQBAEAQBAc7HqeN0LnSNzBgc4XJ3tpsq+phB1tzWcGs0sczg4dHFTwQSlgdNJ6pLrDpX1JOgABHmqNUa6aoTx6z6EUcRSfedfD8Xc/nW5WOfGARkf0XXBt0jtsrdWoctywsrwfIkjPOTHTY4eccyUR2bGZC6N2YAA2IOm/9lrDVPe4zxyWeTyYU+eGZaTEJ3ljuYHNSdebpNadnEHS3cFvC62TT2+q/jz+ZlSk+45LK6Rj6qoYxrmhwbdzraM0sABruPuVRWzjKy2Kys4/oj3NZkjqTVQkmp2GMG7TLqTdlhpbtN9FalNTshFx+Pkbt5aRpv4hl5kzCJnNhxAJcbuGawsLKF6yfZuxRWM+JjtHjODdrcXeHyMiY0800OeXusBcXAFtzbrU1molucYL+K55Mub7jcwqpdLE2RzQ3Pq0Ak9E7Xv1qambsgpNdTaLysnJp4BWTyulu6KJ2RjLnKSPWJtuf1VSMVqLJOf8VySNEt7eTTpKn0V1XzYvGwsDWkm2c6Eef4KKE+wdu3osYXxNU9ucHVixSUTRxzRtaJAS0tcSQQLkHRWo3zVijNYz8Tfc84ZqnH5uaM4hZzTXEescxaDa4FlF6XZsdm1bU/HuMb3jODbqMWeXPbBG1/NtBeXGwuRcNFtzZSy1EnJqtZx1z9jLk+4wnH3O5nmos7pWucW3ta2m/Ze+q09Lk9myOXJDf0wjBBLM+tN2sHNMaHDMbAP1v3ndaxlZLUc+5c+fiYTbmZ/2870R1RkHrZWNudRmyj8/JbelvsHbjv5f3gzv9XJmlxOUzOijjY4sY1zi5xABOtttdFvK+faOEUuS8RuecI1JcV56miLog7n3hmUk2337epRPUdpTFuP8njBjdmK+JbG+V1c7K1uWFobbMbBrtQbfOt1InOWpeFyisf78Rz3mxSY26UQhrBnlzFwubMY0kE/ot69U5qCS5v6Iyp5wb9NhrW3uS6/sU8KVE2UcG8pjYIAgCAIAgCAIAgCAIAgCAIAgCAIAgCAIAgCAIDQx2kfNA6NhALrC57L3Kg1NcrK3GPeazTawjUxLCnkwujyEwgtyv9UggD8lHbRJuDhj1e59DWUXywYqzCpnxtH7q/OBzmNBa1zRs0kan+/ctLKLJQS5dctdFjwDi2ixuAPdz+YxsMjGtbkBDWga7eICx6JJ784WVhYMbHzN6ghqRbO6MNa3KGtBOYgaEk7eAU1Ubl/JrCXcbJS7zT/Yb/RBBduZz80hubEZrm2m+3kofRZdh2fx5/2a7HtwbMmHP56WQFusYjj307b9mqldMu0lP4YRtteWzCcFdzEEIItG5rn99iSbeJK09GfZQr8HzMbOSRwpahry+ciGW7uiyQkSWGgbkabeeqpOam3byfPkn18sEbeeZNoCS1pLcpsOj2abexdmPRE6OJFhtTC6QQOjySOLumDdpO+2/wDZUo03Vyl2bWG88+4j2yXQ08Sw7m2wwNdmkllzvc75RaLkkdm2ihtp2KFafNvLMSjjCNmvhka2Spnc0OZG9sbW3s0u0zXO5JUlsZxUrrHzSeMGWnzkzHRYTM+GKJ5Y2EZXOtfO75WU30Gu5WK9PZKuMJY2/V/AKLaSfQzuwmcOmbG5gjmcSXG+ZoOhAGx02W709iclFrEv7Q2vnjvNmhwkxz59MjY2xsHXpqSfbdSV6fZZu7ksI2UcPJZS4dK2SoJLLTXs7XMNLNFuwXWIUzUpt49YwovLNSDBp+bhjeYxHE8OIF7mxJvc/goo6a3bCEsYTMKEsJM3I8NkHpLrtzzHo6mwaBZt9O9SqiS7R98jO18/iWQ4O5rqUXGSBrs3aXkbj2/isR0zTr8I/cKHT4FtO000k0kz2NjldcOuc1/ktt4XWIrsJTnY1hsL1W2ynCuG82wyOBzSeqDuGXu0d1900VOyLm+r+wrjhZO8rpIEAQBAEAQBAEAQBAEAQBAEAQBAEAQBAEAQBAEAQBAEAQBAEAQBAEBYIm3vlF+22vmsbVnIL1kBAWlgJBsLjY9YWMLqA9gIsQCOwo0n1BcsgIAgCAIAgCAtcwHcA27VhpPqC5ZA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http://ebmedia.eventbrite.com/s3-build/images/431074/37366821504/1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513" y="4572000"/>
            <a:ext cx="4034115" cy="1524000"/>
          </a:xfrm>
          <a:prstGeom prst="rect">
            <a:avLst/>
          </a:prstGeom>
          <a:noFill/>
        </p:spPr>
      </p:pic>
      <p:sp>
        <p:nvSpPr>
          <p:cNvPr id="17420" name="AutoShape 12" descr="data:image/jpeg;base64,/9j/4AAQSkZJRgABAQAAAQABAAD/2wCEAAkGBhQSERUUExQWFBUWFRcYFxUWFxgUHRQYFxgYGBUVGhcXHSYfGhkjHRgXHy8gIycpLCwsFR4xNTAqNSYrLCkBCQoKDgwOGg8PGSkfHBwpLCwpLCksKSkpLCkpKSkpKSwpLCwpKSkpKSkpLCkpKSkpLCksKSksKSkpKSwsKSwpKf/AABEIAOEA4QMBIgACEQEDEQH/xAAbAAEAAwEBAQEAAAAAAAAAAAAABAUGAwIHAf/EAEIQAAIBAgIFBwkGBQUBAQEAAAECAAMRBCEFEjFBUQYiYXFygZETFjIzU5KhsbI0QlJiwdEUI0OC8CRzosLh8bMV/8QAGAEBAQEBAQAAAAAAAAAAAAAAAAECAwT/xAAdEQEBAAMBAQEBAQAAAAAAAAAAAQIRMRJBUSFh/9oADAMBAAIRAxEAPwD7jESLpHSKUE13vq3AyF9uzKBKiUHnth+L+4Y89sPxf3DJ6hpfxKDz2w/F/cMee2H4v7hj1DS/iUHnth+L+4Y89sPxf3DHqGl/EoPPbD8X9wx57Yfi/uGPUNL+JQee2H4v7hjz2w/F/cMeoaX8Sg89sPxf3DHnth+L+4Y9Q0v4lB57Yfi/uGPPbD8X9wx6hpfxKDz2w/F/cMee2H4v7hj1DS/iUHnth+L+4Y89sPxf3DHqGl/EoPPbD8X9wx57Yfi/uGPUNL+JQee2H4v7hjz2w/F/cMeoaX8Sg89sPxf3DHnth+L+4Y9Q0v4kHRemKeIDGneymxuLbrydKEREBKDlt9lPbT5y/lBy2+yntp85MuEfP4iJ52yIiAiIgIiICJ3weAqVTampY77bB1nYJbpyMrkZlB0FifkLSyWooYljpDk/Woi7LdfxKdYDr3jvEgCmeB8DGh5iDEikREBERAREQEREBERA2vIH1dXtj6ZqpleQPq6vbH0zVTvjxmkRE0hKDlt9lPbT5y/lBy2+yntp85MuEfP4iJ52yIiAlxozktVrAMbU0OwttI4hf3tJHJPQwqsaji6IcgdjNtz6B+om2m8cd9S1ml5DU7Z1X7go/eV+G5Lh8QyBiadMgO1gCW3oOnid3hNZpHGeTps2WtY6o/E33QO+0aPwYpU1TaR6R/ExzZu83m/MTbphsMtNQqKFUbAP8zPTOdXSCC+Za20IrPY8OaDnOzm/N4g7MrDZt755VLEKBZVGwZC+4dQGfeJpHBKbVM3BVTsp7yPzkfSMuN9glooAAGQGQAyAHC0/ZySvca2xLekcr9PQvSYH7Ww6uLOoYfmAPzma03yRFi9AWI209t+zfYeiadHuL/MW+c9SWbHykiJttN8lBVZqlNtVzmVPoseOWYJ75jK9BkYqwswNiDunGzTTxERIpERAREQEREDa8gfV1e2PpmqmV5A+rq9sfTNVO+PGaRETSEoOW32U9tPnL+UHLb7Ke2nzky4R8/iInnbeqVIsQqgknIAZkzR4LkY1tas+plfVXM952D4yz5KaHFOmKjDnuLj8qnYB17fCW2kKgFJ770YDfnqncJ0mP6ztH0DhgmHpjioY9bc79fhJ5NpxwB/lU/8AbT6RPGk3tRqH8hm/iPeKUEDpZPDWDW+E7zlij6P+4vxa36zqJRHwxuzt+bVHUmX1F52pnK/HPxkFK2rhmb8tRu8lj+sngWygc6g1jq7trdI3L32PcOmcaP8AMOufQB5g42/qH/r0Z7TlHxDkqQDnVq+TB4KOaxH9qOesyyVbCwyA2Dh0SD9iIlCYrltTArqRtZBfuJAPh8ptCbT53p/SIrV2YeiOavUN/ebnvmM+LFdEROTRERAREQEREDa8gfV1e2PpmqmV5A+rq9sfTNVO+PGaRETSEoOW32U9tPnL+UHLb7Ke2nzky4R8/nuhT1mVfxMB4m08Tphamq6twZT4EGedt9SC2yGwSKDr1Ki/hVV98En/AK+ElStFTUxZU7KtMEdqmSCPdIPdO9YetAVL4enfao1D1odU/KSNIUdelUX8SMB1kG0iYP8Al4ipT3VP5qdeyoPGx75ZxBW1cXr4UVR+BanukMR/xIllffu/SUmjE1alfDN6Obp2KmRHcT85MwKkgU6liaaIG3hmIyPSLAH+7oiKgvjqf8OaRqIGKst75C5NucMtlt8l4nSrkkUKRq2Ni1wi3G0An0jxtJWkWtRfsG2/O2WXXOtGiEUKNiiw7oRnMPpvngVKLq9ItZF52s9S/Nztnmx3i15aLpKqM3w7Bd5V1cgcSgzPdJIog1i1hdVAHW17nwAHeeMkxIpMzpvldqMUo2Yja5zAPADf1zvyu0oadMIpsz7bbkG3PdfZ4zETGWXwkWukeU1asuqSFU7QoI1ugkkm3RKqImLdqRESKREQEREBERA2vIH1dXtj6ZqpleQPq6vbH0zVTvjxmkRE0hKDlt9lPbT5y/lBy2+yntp85MuEfP5JwmjKtX1aMw4gZdVzlOWHo67qo2swXxNp9Ow+HVFCKLKosP8AOM4447atQOT2kPK0Vv6Scxx0jf3jPxn7p3CMyB6frKR106bekvePlKmpQqYXEVKwW9BmGuBwbMm35Wv49M01OoGAZTcEXBG8HYZ0n5UVVWp/EUUrUvWIdZB+YZPTPWLjwlhgsYtVFddhGzgd4PSDlKnEUzhKhqoCaDm9RR/TP4wOHH/5JFDDstXylEhqNU3db7Cf6i/qP8CCzUC5ItfYT1Z2+PxkKi2riain+oiOvTqXRh9J74w1XVr1KZ+9aonSNUK47ioP9096SwhYKyespnWS+w7mQ9DDLwlR3xdLWpuo2lSB1kZfGfuHrh1VxsYA+IvPOExQqLrC43EHarDapG4icsNTNIOD6GsWXoDm5XuYm3QwlHul61xxVCP+QPy+MkTliiQpK2BA2nhv/fun7Uw6suqcx0nPrvtv0iBjOWoP8QOHk1t4teUE2PKXRLPRDZs9K4J3um3W6wLE/wB0x045dahERMqREQEREBERAREQNryB9XV7Y+maqZXkD6ur2x9M1U748ZpERNISg5bfZT20+cv5Qctvsp7afOTLhGI0XVC1qbHYKik+8J9NnymfQeTmlhXpC556WDdPBu/53nPC/FrnjsX5PFIH9VVp6mewMCdvXrW/unNCcG1jc4Zjkdpok7j+Un/ONlpPRq16ZR+sHep3ESnoaSfD/wAnFi6HJattYMODf5fjxmqNCCGG4gjrBB+YlSMOmGqpquVWqxXyW1dYi+sL+jnYd4nmlhHo87DEVaRz8kW2dNN/0Mr+UeMp16WRKVaZ1vJuNRrfeAvkTsOXCLRoMdgfKAWOq6m6OPunq3g7CN8/MLjrnUqDUqfh3MPxIfvD4jfI1PHPSUeUBqU7AisouQCMvKKM/wC4ZHokq9KumRWou24N7HiCM1PgZUcsfRKa1WnYMFuwPo1Ao2G2xhubu2TtTcVqIIy1028CR8wflIeJq1MONYuKlIFdbX9NAWAvrDJ7X3i/TJLUmQlqVmVszTva5O1kbYCdpByO3LO4e8JjA91bKovpofmOKHcf1n5hqbUxq+koI1TvCn7pG/Vyz3jpGcLF42g9hWD0mGxmVkKnitRcvA2nnB11DkDFrUDDJW1CbjK91Iztwtxjaraq5AuBfZl0b7dNt2+ZjTnJTWvUoDbmafHpX9vDhLkOFIR6pY7VsGVveU87/LyTQewtaxz5pYMT0i5357Ys2PmToQSCCCNoOVu6fk+jaS0LSrjnrZrZOMmH79RmS0pyXq0rkfzE4qMx1r+ovOVxsXamgCdcLhmqOqKLsxsP84TbaI0NTo6gOVVcy1xzwbiw/Ls3A5dcSbGYw3JnEOL+T1Rxchfgc/hJlPke33q1Jeo3+dpsa2ER/TRW7Sg/OR20LQO2jT9xf2m/CbZmpyMYj+XWRzw2X7wTM/WolGKsCGBsQdxmh05ydFIDySsWapZdXPIgnVI3EWyI2jbsn4eTDlVNRmaqbDUBB1VGws5va3fwzmbFZyJqa/IY6vMq3bgy2B7wbiZrEYdqbFWFmBsR/m6ZssGx5A+rq9sfTNVMryB9XV7Y+maqdseJSIiaQlBy2+yntp85fyg5bfZT20+cmXCPn8k6P0g9Fw6HMbRuYbweiRonnbfR9E6ap4heabNvQ7R+46ZNq0gwIYBgdoIuD3GYbk9ocV1qEOyVUtqkZAXvmSM9xGWzplno/SOMDNTYK7J9xzqsw/ErDJh09M6zL9Z0sTyf1DfD1Gok/d9ND1qZw0ktc0nWrSp1RqNZ0NiuR52q42jbkZ1XlKqm1anUon8ykr7w/aWOGx9Op6Dq3UQfhtl/gzfJzlMqoKdU2C+i+0W4Nwtxl42i6FXnqBc/fpNqn3kOffKjSOAGDqriKYOoSVdNwDcOjoO8CT6NDCV+cmpc/hJpt3hSDJPyjtiNDsyMgr1LMCLOEfb1qD8ZA0HTqoGpeUXXpnOm4uNU5qyMLMF8eoSd/wDyaS5mpVA6a7gfOVWkNG4eowNOuwqDepeufhcjxgXnl62+kh6qv7oJxrpVcEeQpX3F3DAHdcBM/GVGB0mgPk6r4lagIG1+ffYQttYX4HxlsMOrf06r/wC4zW8Hb9Jd7H7TqhhqPVRHvzlonVYEbhfnHwn5cKOcGFjlUrVFXPPMEkkG1/uifr4bUtq+SoH8qB2I4bvgDsnugwqZNSdiv36qBQekDp6B1wOtGqdx11P9TWXLjkFsbT9/iCODrxTMjrXf3eEjMGpHItV3CkNRdUHZbm522c4jKdXYsq6jah3qmo99xFzkLcZRzOjULGtSsGZSLrYBgd4NjZsttj0iKLOBlTZmB9KoQDq3uecBYncAMtmydaKOHJ1QqEXbnXOtua2qACRe+eeXfMhH4rX494tOGJrsMkW5tck3so6hmzG2SjxEkThXplwQCUYei1gc9xtsI3EdMoqUqYhzfyLdqpUFM24BVBKjqz4kyX/E11GWHU9msP8AsonbAYtmulVQtRczbNXGwOp4dG7vksm2ZykkFbhdK1C4Wph3p32NcOveQMpmeWdQHEWG0IoPXcn5ESz0vywCnVoWY73Po9w39ezrmTxGIZ2LsbsxuTMZX4sbHkD6ur2x9M1UyvIH1dXtj6ZqpvHhSIiaQlBy2+yntp85fyg5bfZT20+cmXCPn8RE87aZonSjUKmuue5lP3hw/wDZsv5WNRWVirrmCps9MnaD0fOYGeqVUqbqSpGwg2I7xNTLSN6KWLQW1qVdfzA028Rl4zg+GRvWYIg8U1G+KkGZpeUuIH9U+Cn5iPObE+1Pgv7TXqJppamiqLqV1cSo4fzbeBuJS4zRi4V1qajVad7FaqaoF9mfHhlIh5S4j2p8F/aeH5QVyCDUJB2ghSD3aslsVo8DpHBN6NEBvw+R1j/xBlwmLyslJ/AUx/yI+U+c4fFtTbXRircRl3W2W6JO85sT7U+C/tLMjTXYvAVq2006VthVfKuOp2A1e4d8p3o1qRuK7YgqedSQ1Dt4lDzeNpSYjTlZxZqjEcMgD1gDPvnqjygroNVX1QNgCoB4BZLlE00+jNMXJHkkw/TUYgtxtcAtbr3iS61GnVN9dqjAEDyTatr7RdDlsHpGYfHaUqVreUcta9rgC19uwSQvKTEAACqbDoX9pfS6bfBtUNh5IUlG27ByerV+ZPdOlIAGoVUFtbMCy35qkXPE3Jz4z5+dNVi+v5RtYZXvu4W2fCH01WLa/lGDWtcWW4GwG23vj2abs1qr3UUzTByLuykgb9VUJuekkDr2TvSxCkAJzwObzSDq2G83/wDZ87xGlqziz1XI4XNj3CdaGn66KFR9VRsAVRb4R7TTbqbuzatWnsBOWq1thspa5tvI2WnunpKmSedl6OsQQLjdrWsCL7L75h15SYgf1T4Lv7oXlJiBe1U55nJd+3dHuGm8qAMwGwqAyt13BF+Gy44MJitP8oGrMVU2pg5Afft94/oJGqafrsCDUNiLHJRkd2QlfJlltdEREwra8gfV1e2PpmqmV5A+rq9sfTNVO+PGaRETSEoOW32U9tPnL+UHLb7Ke2nzky4R8/iInnbe6NEuwVRck2A4nhPBFsjkeHCT9A/aaPbEn4ikMWhqIAK6j+Yg/qAffUcej/y90iooYJ3DFQCFF25yiw4kE7JwlhoxuZiP9n/ukr4V7WgxUsBzVIBPAte3yM8qtyANpNh3zQ6NUaowptetSLnoc86kPdUH+6Z/NTwIPgR/7GkTRoGtfVCXPAOh+AaeH0RVCliosouechsONg15K5K/ak6n+hpVa1ibZXuO47RH8HbCYJ6raqDWNr2uBl3mcWWxt+oPxGUteS4/1A7FT6DK7BYfylRE2azKviQIHqjgncXA5uzWYhRfhrMQL9E9VdG1FXX1brvZSrgdZUm3fJHKB/57IMkp8xF3KBt7ybnvnnQeNNOsp+6xCsNzK2RBG/beP8ECdK1BkNmBBsDnvBFweqSNNYQUq9RF2BsugEXA7ry9xbpXb+HeyuFTyL9aKSjdBP8AnFoZvDYZqjBUF2OwXAv1XM8VKZUkHaNuYPxGUnaPw7U8VTVhqsKqAj+4fCQap5x6z84V+0aDObKLmxNugAk/ATxLfQuJFAeWNs3WmL/h9KqfDVHfIumcF5Ks6DZe69KnNf27o1/ER8NhWqNqoLsdguBfquc55rUSjFWyIyIuDY8MpN5PH/VUe2P1kXGn+Y/bb6jHwcYiJFbXkD6ur2x9M1UyvIH1dXtj6Zqp3x4zSIiaQlBy2+yntp85fyg5bfZT20+cmXCPn8RE87afoBL4mjb8YPhnI1Ks9KpdSVdT4EbQR+k5K5GwkdRtDMTtNz05yo0b1KdWjWrJzHNPVqU+kuh116DY+PjS6LwJq1VSxsSNYjcv3j4XkUGelqEbCR1EiNixraeqeVLqxA1rqvAA81fCwnvlHhLVPKqD5OsA6nddhdh13z75Ukz15Q2tc24XNvCNi15KUycUltwf6SP1lVUQgkHIg7J+LUI2EjqNp+F77Tc9d4FvyUpk4gWGxH+kgfOVlCqabq2wqQbHLMG9p4WoRsJHUbQzE5k3PE5xsXWnMJ5U/wARRBZHALAZmm1rEMBs65D0ZgzrrUqArTQhmYi17Z6q39JjssJDpVmU3Vip4gkHxEVa7ObszMeLEt842OmkMWatR3O1iTbhwHhaTOUNIrWzBHMp/wD5qPmJWK1tmR6J6aoTtJPWbwNJonHJiHpCqdWtTZSj+0AN9RvzcP8A7fOOt2NhfnGwHXwnifquQbg2PERaLbSWKejqUVJXyaDW6XfnOfiB3TppFWr4anWzZkvTqHbszRj4/GUrOTtJPWbz9WqRsJHUSI2J/J1L4qlb8d/AEz8xWjKhruoRs3b7ptbWOd7bLZ3kBWI2Ejqynr+JbZrt7x/eB4iIkVteQPq6vbH0zVTK8gfV1e2PpmqnfHjNIiJpCUHLb7Ke2nzl/KDlt9lPbT5yZcI+fxETztkvE0epwhH9VQKx7BJW3gNbvEqsDhfKVEQfeYC/Abz3C57pd4TSlH+K1hr6r/y7HV1dQgIBtvawE1ErOy50E38vEGykrS1luqtqm+0XEr9JYI0qr0z902HSNqnwtLDk8QExJYXHkDcA2vnxsbROj9wLrXp1lqKuslM1EcKqEau46oFwctsp6VIswUZkkAdZNhLnD0VfDVfIawcEGorEMWpjPmkAZXzItu8a7RVYLXpsdgdSeq4zgS8e4w7mnTCllyeoVDEtvC61wqjZln0z8wenXDDymrUS/ODIpy3kZXvPPKLDFMTUv95iwPENn+47pWyXo9U6hU3G0dAPwMtOVK2xBUAABVsAAoF1BOzpvKmaDlPpB1xDAatgF2ojbVBObKTvl+DhyYzeoCFYeSdrMoaxFrEXEpy18ztMv+TuOZ3qA6tvI1NiIu4b1UGZ4ReC70o3+lw5soLa+sQoBOqbC5AnLk5iwtZVcKyOdUhlBsTsNyMs7eM9aUH+lwvVV+oSoBi9EnSeGNOs6HaGPeNoPhaS8VU8nh6SWGs4LsdUXCk2Rb2uAbFu+T9I4X+J/h6oy1xqVT+Epcsx/tDHuEpNIYrylRmGQJso4KMlHcAIv8E/kqAcQqkAqQ1wQCDZSRtEi1NJtZ1ISzC2VNFIz2gqoO74yVyT+1J1N9JkStpG4calMa2wqiqRZgdo6Bbvj4OugMKtSuFYA81iFOxmCkqD0X+U8VNJ1LOj53BBUqBqEHcAOba1rDjIdKoVIZSQQbgjcZe1q64ui7MAtekusWGQqKNt+n/zdkEFBERMq2vIH1dXtj6ZqpleQPq6vbH0zVTvjxmkRE0hKDlt9lPbT5y/lBy2+yntp85MuEfP4iJ5203R2NWlrEqWYqyghgNXWFiQLHO0hRECw0rpNa+qxQioFCltYEPbeRbb3xo3SS0kqKULeUXVJDAWGezI55/CV8S7RIwWOajUDpkRxzuOBnvH4mm51kpmmTtAa69wtceMiRAs00zrIKdZPKqvotfVdRwDZ3HQRPFLFUEOstN2YZjXdbA7iQq524SviNj1TYXBa5F87ZE98maZ0iteoagUqSACL6wyFgdg6JBiFT9EaSWizMULllK21tUAHbuOeUgta+V7dO34T8iBY4zSivRp0tQjyd7NrA3vtuNWV0RAnYbS7JRqUhscjPhubxFhIMRAm6H0iKFQVCutYEAXttFjuMNiaI1itNwSGABcEKSCL21ATa+WchRG0ScFiFXWDqWVl1TY6pGYYMDY53E6fxyojLSVhrizM5BOre+qAAAAd+2QojYRESK2vIH1dXtj6ZqpleQPq6vbH0zVTvjxmkRE0hIOmNFjEU/JliouDcWOzrk6IGU8wU9q/gseYKe1fwWauJnzF2ynmAntX8FjzAT2r+CzVxHmG2U8wE9q/gseYCe1fwWauI8w2ynmAntX8FjzBT2r+CzVxHmG2U8wU9q/gseYKe1fwWauI8w2ynmCntX8FjzAT2r+CzVxHmG2U8wE9q/gseYCe1fwWauI8w2ynmAntX8FjzAT2r+CzVxHmG2U8wU9q/gseYKe1fwWauI8w2ynmCntX8FjzBT2r+CzVxHmG2U8wE9q/gseYCe1fwWauI8w2ynmAntX8FjzAT2r+CzVxHmG1ZoPQYwysAxbWIOYAtYW3SziJriEREBERAREQEREBERAREQEREBERAREQEREBERAREQEREBERAREQERE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CBB3D-0CA6-438B-8420-318CFABB476B}"/>
              </a:ext>
            </a:extLst>
          </p:cNvPr>
          <p:cNvSpPr txBox="1"/>
          <p:nvPr/>
        </p:nvSpPr>
        <p:spPr>
          <a:xfrm>
            <a:off x="76200" y="25624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bg1"/>
                </a:solidFill>
              </a:rPr>
              <a:t>Career and Financial Management Framework Webinar: </a:t>
            </a:r>
            <a:r>
              <a:rPr lang="en-US" sz="4000" dirty="0">
                <a:solidFill>
                  <a:schemeClr val="bg1"/>
                </a:solidFill>
              </a:rPr>
              <a:t>Insurance (FM.7)</a:t>
            </a:r>
          </a:p>
        </p:txBody>
      </p:sp>
      <p:pic>
        <p:nvPicPr>
          <p:cNvPr id="1026" name="Picture 2" descr="Image result for credit and loans">
            <a:extLst>
              <a:ext uri="{FF2B5EF4-FFF2-40B4-BE49-F238E27FC236}">
                <a16:creationId xmlns:a16="http://schemas.microsoft.com/office/drawing/2014/main" id="{F925DC3B-3B11-40E9-B4DF-20845AA1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13" y="502347"/>
            <a:ext cx="3853543" cy="23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10.1: Choices and Risk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39719-345C-442D-9D39-8C61F42E7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31492" y="1763486"/>
            <a:ext cx="9210326" cy="34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4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*Econedlink Video and Kahoot Quiz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This video provides a more technical explanation of insurance and can be used either instead of, or as a supplement to, Exercise 10.1</a:t>
            </a:r>
          </a:p>
          <a:p>
            <a:r>
              <a:rPr lang="en-US" dirty="0">
                <a:hlinkClick r:id="rId2"/>
              </a:rPr>
              <a:t>https://www.econedlink.org/resources/insurance-video-and-quiz/</a:t>
            </a:r>
            <a:endParaRPr lang="en-US" dirty="0"/>
          </a:p>
          <a:p>
            <a:r>
              <a:rPr lang="en-US" dirty="0"/>
              <a:t>It includes a Kahoot Quiz as a follow up activity.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4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 Slide 2!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Please use the polling feature to answer the following question: </a:t>
            </a:r>
          </a:p>
          <a:p>
            <a:r>
              <a:rPr lang="en-US" dirty="0"/>
              <a:t>Determining the risk associated with a particular group or activity is called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Discounting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Underwriting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Forecasting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Risk determination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2050" name="Picture 2" descr="Image result for thanos">
            <a:extLst>
              <a:ext uri="{FF2B5EF4-FFF2-40B4-BE49-F238E27FC236}">
                <a16:creationId xmlns:a16="http://schemas.microsoft.com/office/drawing/2014/main" id="{75454753-4BEC-4EB0-835D-0628A8E0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0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10.2: Types of Insurance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D4B2C-5C8B-44A1-B635-437B40A1E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0" y="1541257"/>
            <a:ext cx="9144000" cy="3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10.2: Types of Insurance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28C75-E06E-4432-8F00-11419EA47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2793" y="1456781"/>
            <a:ext cx="9138414" cy="39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10.2: Types of Insurance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A719-CF10-4E53-913B-8DCA38A9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0" y="2410121"/>
            <a:ext cx="9144000" cy="20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10.2: Types of Insurance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9608C-55BE-4483-BCE4-0FD0132D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57188" y="2388609"/>
            <a:ext cx="9029623" cy="20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10.2: Types of Insurance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3E2BB-81D8-4484-AD29-4ACC3AAB5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2793" y="2411226"/>
            <a:ext cx="9138414" cy="20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 Slide 3!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Please use the polling feature to answer the following question: </a:t>
            </a:r>
          </a:p>
          <a:p>
            <a:r>
              <a:rPr lang="en-US" dirty="0"/>
              <a:t>When considering purchasing renter’s insurance, a person should know that the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premium is based on the tenant’s income. 	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landlord’s insurance pays the tenant for any personal property losses.	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purpose is to cover monetary losses related to fire, theft, and personal injury.	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landlord must approve any insurance policy the renter intends to buy.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6148" name="Picture 4" descr="Image result for Darth Vader Rogue One">
            <a:extLst>
              <a:ext uri="{FF2B5EF4-FFF2-40B4-BE49-F238E27FC236}">
                <a16:creationId xmlns:a16="http://schemas.microsoft.com/office/drawing/2014/main" id="{2C089DC3-3EE1-4D2D-8CB3-0276BBA4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0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9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*Types of Insurance Match Game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game comes from the University of Arizona’s Take Charge Today Curriculum; it can be used as a supplement to Exercise 10.2</a:t>
            </a:r>
          </a:p>
          <a:p>
            <a:r>
              <a:rPr lang="en-US" dirty="0"/>
              <a:t>Print and prepare 10 Types of Insurance Cards and 16 Insurance Event Cards (duplicate event cards or create your own to supplement deck).</a:t>
            </a:r>
          </a:p>
          <a:p>
            <a:r>
              <a:rPr lang="en-US" dirty="0"/>
              <a:t>Choose ten students to represent the insurance companies (they can be identified by nametags, armbands, buttons, etc.); remaining students will represent claimants and receive event cards.</a:t>
            </a:r>
          </a:p>
          <a:p>
            <a:r>
              <a:rPr lang="en-US" dirty="0"/>
              <a:t>Claimant students will have 5 minutes to match themselves up with the correct type of insurance company student</a:t>
            </a:r>
          </a:p>
          <a:p>
            <a:r>
              <a:rPr lang="en-US" dirty="0"/>
              <a:t>For every correct match, students will receive a piece of candy (or other reward).</a:t>
            </a:r>
          </a:p>
          <a:p>
            <a:endParaRPr lang="en-US" dirty="0"/>
          </a:p>
          <a:p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r>
              <a:rPr lang="en-US" dirty="0"/>
              <a:t>Who am I?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29512"/>
            <a:ext cx="8153400" cy="39989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Social Studies Teacher at World Journalism Preparatory School in Queens, New York (a 6-12 school)</a:t>
            </a:r>
          </a:p>
          <a:p>
            <a:r>
              <a:rPr lang="en-US" dirty="0"/>
              <a:t>Teaching since Fall of 2003</a:t>
            </a:r>
          </a:p>
          <a:p>
            <a:r>
              <a:rPr lang="en-US" dirty="0"/>
              <a:t>Currently teach AP Macroeconomics, 12 Grade Participation in Government and Economics and 8th Grade US History</a:t>
            </a:r>
          </a:p>
          <a:p>
            <a:r>
              <a:rPr lang="en-US" dirty="0"/>
              <a:t>Career Highlights: 2009 CEE McGraw Hill “Teaching Champion”; graduate of University of Delaware’s MAEE Program (highly recommended!); workshop facilitator for CEE; textbook and curriculum consultant</a:t>
            </a:r>
          </a:p>
          <a:p>
            <a:r>
              <a:rPr lang="en-US" dirty="0"/>
              <a:t>Born and raised in Brooklyn NY (so please excuse any peculiar inflection) </a:t>
            </a:r>
          </a:p>
        </p:txBody>
      </p:sp>
      <p:pic>
        <p:nvPicPr>
          <p:cNvPr id="6146" name="Picture 2" descr="Image result for WJPS">
            <a:extLst>
              <a:ext uri="{FF2B5EF4-FFF2-40B4-BE49-F238E27FC236}">
                <a16:creationId xmlns:a16="http://schemas.microsoft.com/office/drawing/2014/main" id="{4C423C10-69E0-499F-A698-30584E63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3" y="5256066"/>
            <a:ext cx="1408699" cy="14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University of Delaware Blue Hens">
            <a:extLst>
              <a:ext uri="{FF2B5EF4-FFF2-40B4-BE49-F238E27FC236}">
                <a16:creationId xmlns:a16="http://schemas.microsoft.com/office/drawing/2014/main" id="{A5FF76F6-7942-4CE6-82FE-0E9A8FD6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10" y="5061858"/>
            <a:ext cx="1649697" cy="15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ay Ridge Brooklyn">
            <a:extLst>
              <a:ext uri="{FF2B5EF4-FFF2-40B4-BE49-F238E27FC236}">
                <a16:creationId xmlns:a16="http://schemas.microsoft.com/office/drawing/2014/main" id="{9CFCCA80-8027-4100-A01F-8A24D214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43" y="5061858"/>
            <a:ext cx="2360491" cy="15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hop.wwe.com/on/demandware.static/-/Sites-main/default/dwd9fcd240/images/large/W06648.jpg">
            <a:extLst>
              <a:ext uri="{FF2B5EF4-FFF2-40B4-BE49-F238E27FC236}">
                <a16:creationId xmlns:a16="http://schemas.microsoft.com/office/drawing/2014/main" id="{714EF620-9802-4B6E-8AC0-857978F7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54" y="5096516"/>
            <a:ext cx="1727798" cy="17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Kenneth Mengani">
            <a:extLst>
              <a:ext uri="{FF2B5EF4-FFF2-40B4-BE49-F238E27FC236}">
                <a16:creationId xmlns:a16="http://schemas.microsoft.com/office/drawing/2014/main" id="{FDE31FDE-D212-4AF5-B243-2427B9F1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44" y="90222"/>
            <a:ext cx="1339290" cy="13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389FA-FAF8-4947-9046-55E1610F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32" y="0"/>
            <a:ext cx="6819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23267-D8D4-49EC-837D-04954EE2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8" y="0"/>
            <a:ext cx="7604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BAA52-A476-4BE5-A056-826A3E19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9" y="10886"/>
            <a:ext cx="7558281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10.3: What Insurance Do We Need?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69000"/>
          </a:xfrm>
        </p:spPr>
        <p:txBody>
          <a:bodyPr>
            <a:normAutofit/>
          </a:bodyPr>
          <a:lstStyle/>
          <a:p>
            <a:r>
              <a:rPr lang="en-US" dirty="0"/>
              <a:t>As a concluding activity students complete Exercise 10.3, a case study of Wyn and Kim. </a:t>
            </a:r>
          </a:p>
          <a:p>
            <a:r>
              <a:rPr lang="en-US" dirty="0"/>
              <a:t>Students will advise the couple on what types of insurance they should buy given a budget of $3000. </a:t>
            </a:r>
          </a:p>
          <a:p>
            <a:r>
              <a:rPr lang="en-US" dirty="0"/>
              <a:t>They will also be asked to explain why the couple should buy these types of insurance.</a:t>
            </a:r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ECC46-488F-4AD3-ADD7-D9A9763B7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655536" y="878136"/>
            <a:ext cx="7832926" cy="45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 Slide 4!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Please use the polling feature to answer the following question: </a:t>
            </a:r>
          </a:p>
          <a:p>
            <a:r>
              <a:rPr lang="en-US" dirty="0"/>
              <a:t>What insurance do </a:t>
            </a:r>
            <a:r>
              <a:rPr lang="en-US" u="sng" dirty="0"/>
              <a:t>you</a:t>
            </a:r>
            <a:r>
              <a:rPr lang="en-US" dirty="0"/>
              <a:t> think is the most important insurance they should buy? </a:t>
            </a:r>
            <a:endParaRPr lang="en-US" b="1" u="sng" dirty="0"/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Renter’s Insurance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Car Insurance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Health Insurance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Disability Insurance</a:t>
            </a:r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170" name="Picture 2" descr="Image result for voldemort">
            <a:extLst>
              <a:ext uri="{FF2B5EF4-FFF2-40B4-BE49-F238E27FC236}">
                <a16:creationId xmlns:a16="http://schemas.microsoft.com/office/drawing/2014/main" id="{35C11F7F-DEAC-4142-A237-3F6BD856B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3712"/>
            <a:ext cx="1706880" cy="22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24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Damon Goes To The Hospital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This game comes from the University of Arizona’s Take Charge Today Curriculum; it can be used instead of, or as a supplement to, Exercise 10.3.</a:t>
            </a:r>
          </a:p>
          <a:p>
            <a:r>
              <a:rPr lang="en-US" dirty="0"/>
              <a:t>Students read about Damon who visits the emergency room with appendicitis and learn how much not having health insurance could have cost his family!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Damon Goes To The Hospital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1" y="3652500"/>
            <a:ext cx="8229600" cy="20354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Cost of appendicitis without health insurance: $55,543</a:t>
            </a:r>
          </a:p>
          <a:p>
            <a:r>
              <a:rPr lang="en-US" i="1" dirty="0"/>
              <a:t>Cost of appendicitis with health insurance: $7,200 (premiums) + $5,543 (deductibles and co-insurance) = $12,743</a:t>
            </a:r>
          </a:p>
          <a:p>
            <a:r>
              <a:rPr lang="en-US" b="1" i="1" dirty="0"/>
              <a:t>Difference of $42,800! 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70A80-DD51-4A3E-BF26-40E182823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9" y="1605158"/>
            <a:ext cx="9144000" cy="18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10.2B: The Big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Can be used instead of, or as a supplement to, Exercise 10.3</a:t>
            </a:r>
          </a:p>
          <a:p>
            <a:r>
              <a:rPr lang="en-US" dirty="0"/>
              <a:t>Simulation comes from 2nd Edition of FFL, excellent at directly illustrating the financial impact of having or not having insurance, also A LOT of fun</a:t>
            </a:r>
          </a:p>
          <a:p>
            <a:r>
              <a:rPr lang="en-US" dirty="0"/>
              <a:t>Students can work individually or be broken into groups; groups are better for facilitating conversation and calculations can be farmed out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10.2B: The Big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/>
              <a:t>Procedure: </a:t>
            </a:r>
          </a:p>
          <a:p>
            <a:r>
              <a:rPr lang="en-US" dirty="0"/>
              <a:t>Each student receives a copy of 10.2B and each group receives a 12-sided die (or cards with the numbers 1-12)</a:t>
            </a:r>
          </a:p>
          <a:p>
            <a:r>
              <a:rPr lang="en-US" dirty="0"/>
              <a:t>Students then decide what insurance policies to buy with a maximum budget of $2,900</a:t>
            </a:r>
          </a:p>
          <a:p>
            <a:r>
              <a:rPr lang="en-US" dirty="0"/>
              <a:t>Groups then roll the die 5 times (or draw five cards) and record the result; each roll (draw) triggers “events” for that year</a:t>
            </a:r>
          </a:p>
          <a:p>
            <a:r>
              <a:rPr lang="en-US" dirty="0"/>
              <a:t>Based on events triggered, students then calculate their financial losses against an uninsured person facing the same events 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Our Agenda: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Review of NYS Career and Financial Management Curriculum Standards (Insurance)</a:t>
            </a:r>
          </a:p>
          <a:p>
            <a:r>
              <a:rPr lang="en-US" dirty="0"/>
              <a:t>Lesson 10: Managing Risk (Financial Fitness for Life 3</a:t>
            </a:r>
            <a:r>
              <a:rPr lang="en-US" baseline="30000" dirty="0"/>
              <a:t>rd</a:t>
            </a:r>
            <a:r>
              <a:rPr lang="en-US" dirty="0"/>
              <a:t> Edition) </a:t>
            </a:r>
          </a:p>
          <a:p>
            <a:pPr lvl="1"/>
            <a:r>
              <a:rPr lang="en-US" dirty="0"/>
              <a:t>Exercise 10.1: Choices and Risk</a:t>
            </a:r>
          </a:p>
          <a:p>
            <a:pPr lvl="1"/>
            <a:r>
              <a:rPr lang="en-US" dirty="0"/>
              <a:t>*Econedlink Insurance Video and Kahoot Quiz</a:t>
            </a:r>
          </a:p>
          <a:p>
            <a:pPr lvl="1"/>
            <a:r>
              <a:rPr lang="en-US" dirty="0"/>
              <a:t>Exercise 10.2: Types of Insurance </a:t>
            </a:r>
          </a:p>
          <a:p>
            <a:pPr lvl="1"/>
            <a:r>
              <a:rPr lang="en-US" dirty="0"/>
              <a:t>Exercise 10.3: What Insurance do We Need</a:t>
            </a:r>
          </a:p>
          <a:p>
            <a:pPr lvl="1"/>
            <a:r>
              <a:rPr lang="en-US" dirty="0"/>
              <a:t>*Exercise 10.2B: The Big Risk (from 2</a:t>
            </a:r>
            <a:r>
              <a:rPr lang="en-US" baseline="30000" dirty="0"/>
              <a:t>nd</a:t>
            </a:r>
            <a:r>
              <a:rPr lang="en-US" dirty="0"/>
              <a:t> Edition) </a:t>
            </a:r>
          </a:p>
          <a:p>
            <a:r>
              <a:rPr lang="en-US" dirty="0"/>
              <a:t>Lesson 2.6.5: Types of Insurance (University of Arizona’s Take Charge Today Curriculum)</a:t>
            </a:r>
          </a:p>
          <a:p>
            <a:pPr lvl="1"/>
            <a:r>
              <a:rPr lang="en-US" dirty="0"/>
              <a:t>Types of Insurance Match Game</a:t>
            </a:r>
          </a:p>
          <a:p>
            <a:pPr lvl="1"/>
            <a:r>
              <a:rPr lang="en-US" dirty="0"/>
              <a:t>Damon Goes To The Hospital </a:t>
            </a:r>
          </a:p>
          <a:p>
            <a:r>
              <a:rPr lang="en-US" dirty="0"/>
              <a:t>Review and Closing</a:t>
            </a:r>
          </a:p>
          <a:p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4098" name="Picture 2" descr="https://econedlink.org/wp-content/uploads/2019/06/Teacher-Guide-Cover.jpg">
            <a:extLst>
              <a:ext uri="{FF2B5EF4-FFF2-40B4-BE49-F238E27FC236}">
                <a16:creationId xmlns:a16="http://schemas.microsoft.com/office/drawing/2014/main" id="{9FDB1F83-91E9-404E-B673-5F16F801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19" y="2136608"/>
            <a:ext cx="1261181" cy="17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University of Arizona Take Charge Today">
            <a:extLst>
              <a:ext uri="{FF2B5EF4-FFF2-40B4-BE49-F238E27FC236}">
                <a16:creationId xmlns:a16="http://schemas.microsoft.com/office/drawing/2014/main" id="{7D7FA7E7-CD38-4C97-8CA8-AB21C224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585378"/>
            <a:ext cx="3705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7B2BB-8C8F-4C8F-914F-D4A6FBA1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7" y="152400"/>
            <a:ext cx="8474006" cy="68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05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E8344-E18C-45A2-8C8B-C153F229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299269" cy="68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18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 Slide 5!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/>
              <a:t>Please use the polling feature to answer the following question: </a:t>
            </a:r>
          </a:p>
          <a:p>
            <a:r>
              <a:rPr lang="en-US" dirty="0"/>
              <a:t>In this scenario, which insurance would you most likely </a:t>
            </a:r>
            <a:r>
              <a:rPr lang="en-US" b="1" dirty="0"/>
              <a:t>forego</a:t>
            </a:r>
            <a:r>
              <a:rPr lang="en-US" dirty="0"/>
              <a:t>? </a:t>
            </a:r>
            <a:endParaRPr lang="en-US" b="1" u="sng" dirty="0"/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Jewelry Insurance: ($60 premium; $3,400 loss; 1 in 12 odds; 0$ Deductible)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Rare Coin Insurance: ($200 premium; $1,000 loss; 1 in 12 odds; 0$ Deductible)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Renter’s Insurance: ($240 premium; $2,800 loss; 1 in 12 odds; 250$ Deductible)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Life Insurance: ($300 premium; $300,000 loss; 1 in 144 odds; 0$ Deductible)</a:t>
            </a:r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2052" name="Picture 4" descr="Image result for The Nothing Neverending Story">
            <a:extLst>
              <a:ext uri="{FF2B5EF4-FFF2-40B4-BE49-F238E27FC236}">
                <a16:creationId xmlns:a16="http://schemas.microsoft.com/office/drawing/2014/main" id="{295FC7BF-9561-418B-AFD9-48213D5F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01" y="8467"/>
            <a:ext cx="3591699" cy="158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53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4" y="383177"/>
            <a:ext cx="8229600" cy="1066800"/>
          </a:xfrm>
        </p:spPr>
        <p:txBody>
          <a:bodyPr/>
          <a:lstStyle/>
          <a:p>
            <a:r>
              <a:rPr lang="en-US" dirty="0"/>
              <a:t>Exercise 10.2B: The Big Risk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7F30FE-8F07-420A-8845-685189698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85710"/>
              </p:ext>
            </p:extLst>
          </p:nvPr>
        </p:nvGraphicFramePr>
        <p:xfrm>
          <a:off x="115389" y="1309416"/>
          <a:ext cx="8913222" cy="456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327">
                  <a:extLst>
                    <a:ext uri="{9D8B030D-6E8A-4147-A177-3AD203B41FA5}">
                      <a16:colId xmlns:a16="http://schemas.microsoft.com/office/drawing/2014/main" val="3676856927"/>
                    </a:ext>
                  </a:extLst>
                </a:gridCol>
                <a:gridCol w="785971">
                  <a:extLst>
                    <a:ext uri="{9D8B030D-6E8A-4147-A177-3AD203B41FA5}">
                      <a16:colId xmlns:a16="http://schemas.microsoft.com/office/drawing/2014/main" val="2146690113"/>
                    </a:ext>
                  </a:extLst>
                </a:gridCol>
                <a:gridCol w="1563558">
                  <a:extLst>
                    <a:ext uri="{9D8B030D-6E8A-4147-A177-3AD203B41FA5}">
                      <a16:colId xmlns:a16="http://schemas.microsoft.com/office/drawing/2014/main" val="636126342"/>
                    </a:ext>
                  </a:extLst>
                </a:gridCol>
                <a:gridCol w="1173012">
                  <a:extLst>
                    <a:ext uri="{9D8B030D-6E8A-4147-A177-3AD203B41FA5}">
                      <a16:colId xmlns:a16="http://schemas.microsoft.com/office/drawing/2014/main" val="3634095125"/>
                    </a:ext>
                  </a:extLst>
                </a:gridCol>
                <a:gridCol w="2383155">
                  <a:extLst>
                    <a:ext uri="{9D8B030D-6E8A-4147-A177-3AD203B41FA5}">
                      <a16:colId xmlns:a16="http://schemas.microsoft.com/office/drawing/2014/main" val="3027519686"/>
                    </a:ext>
                  </a:extLst>
                </a:gridCol>
                <a:gridCol w="1612199">
                  <a:extLst>
                    <a:ext uri="{9D8B030D-6E8A-4147-A177-3AD203B41FA5}">
                      <a16:colId xmlns:a16="http://schemas.microsoft.com/office/drawing/2014/main" val="3417205339"/>
                    </a:ext>
                  </a:extLst>
                </a:gridCol>
              </a:tblGrid>
              <a:tr h="630519">
                <a:tc>
                  <a:txBody>
                    <a:bodyPr/>
                    <a:lstStyle/>
                    <a:p>
                      <a:r>
                        <a:rPr lang="en-US" dirty="0"/>
                        <a:t>Roll/Card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Premiums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Uninsured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90034"/>
                  </a:ext>
                </a:extLst>
              </a:tr>
              <a:tr h="1277812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$2800 (Property) + $5000 (Auto)  + $1200 (Health) + $14400 (Disability)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83730"/>
                  </a:ext>
                </a:extLst>
              </a:tr>
              <a:tr h="630519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$5000 + $1200 + $14400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92533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$5000 + $1200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08094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14460"/>
                  </a:ext>
                </a:extLst>
              </a:tr>
              <a:tr h="900742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$2800+$5000+ $1,200+$14,400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$23,400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9166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$74,800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9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982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4" y="383177"/>
            <a:ext cx="8229600" cy="1066800"/>
          </a:xfrm>
        </p:spPr>
        <p:txBody>
          <a:bodyPr/>
          <a:lstStyle/>
          <a:p>
            <a:r>
              <a:rPr lang="en-US" dirty="0"/>
              <a:t>Exercise 10.2B: The Big Risk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7F30FE-8F07-420A-8845-685189698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020501"/>
              </p:ext>
            </p:extLst>
          </p:nvPr>
        </p:nvGraphicFramePr>
        <p:xfrm>
          <a:off x="115389" y="1309417"/>
          <a:ext cx="8876211" cy="449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79">
                  <a:extLst>
                    <a:ext uri="{9D8B030D-6E8A-4147-A177-3AD203B41FA5}">
                      <a16:colId xmlns:a16="http://schemas.microsoft.com/office/drawing/2014/main" val="3676856927"/>
                    </a:ext>
                  </a:extLst>
                </a:gridCol>
                <a:gridCol w="620021">
                  <a:extLst>
                    <a:ext uri="{9D8B030D-6E8A-4147-A177-3AD203B41FA5}">
                      <a16:colId xmlns:a16="http://schemas.microsoft.com/office/drawing/2014/main" val="2146690113"/>
                    </a:ext>
                  </a:extLst>
                </a:gridCol>
                <a:gridCol w="2155124">
                  <a:extLst>
                    <a:ext uri="{9D8B030D-6E8A-4147-A177-3AD203B41FA5}">
                      <a16:colId xmlns:a16="http://schemas.microsoft.com/office/drawing/2014/main" val="636126342"/>
                    </a:ext>
                  </a:extLst>
                </a:gridCol>
                <a:gridCol w="1767776">
                  <a:extLst>
                    <a:ext uri="{9D8B030D-6E8A-4147-A177-3AD203B41FA5}">
                      <a16:colId xmlns:a16="http://schemas.microsoft.com/office/drawing/2014/main" val="3634095125"/>
                    </a:ext>
                  </a:extLst>
                </a:gridCol>
                <a:gridCol w="1537196">
                  <a:extLst>
                    <a:ext uri="{9D8B030D-6E8A-4147-A177-3AD203B41FA5}">
                      <a16:colId xmlns:a16="http://schemas.microsoft.com/office/drawing/2014/main" val="3027519686"/>
                    </a:ext>
                  </a:extLst>
                </a:gridCol>
                <a:gridCol w="2075215">
                  <a:extLst>
                    <a:ext uri="{9D8B030D-6E8A-4147-A177-3AD203B41FA5}">
                      <a16:colId xmlns:a16="http://schemas.microsoft.com/office/drawing/2014/main" val="3417205339"/>
                    </a:ext>
                  </a:extLst>
                </a:gridCol>
              </a:tblGrid>
              <a:tr h="619319">
                <a:tc>
                  <a:txBody>
                    <a:bodyPr/>
                    <a:lstStyle/>
                    <a:p>
                      <a:r>
                        <a:rPr lang="en-US" dirty="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Premiums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Uninsured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90034"/>
                  </a:ext>
                </a:extLst>
              </a:tr>
              <a:tr h="115016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$240 (Renter’s) + $1200 (Auto) + $750 (Health) + $700 (Disability)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 (Renter’s) +$250 (Auto) </a:t>
                      </a:r>
                    </a:p>
                    <a:p>
                      <a:r>
                        <a:rPr lang="en-US" dirty="0"/>
                        <a:t>+$25 (Health)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83730"/>
                  </a:ext>
                </a:extLst>
              </a:tr>
              <a:tr h="488046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$250+$25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92533"/>
                  </a:ext>
                </a:extLst>
              </a:tr>
              <a:tr h="61931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$250+$25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$3,165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08094"/>
                  </a:ext>
                </a:extLst>
              </a:tr>
              <a:tr h="48804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14460"/>
                  </a:ext>
                </a:extLst>
              </a:tr>
              <a:tr h="68679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$250+$250+$25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$3,415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9166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Grand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9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486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Exercise 10.2B: The Big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Based on our simulation:</a:t>
            </a:r>
          </a:p>
          <a:p>
            <a:r>
              <a:rPr lang="en-US" dirty="0"/>
              <a:t>Uninsured Costs: $74,800</a:t>
            </a:r>
          </a:p>
          <a:p>
            <a:r>
              <a:rPr lang="en-US" dirty="0"/>
              <a:t>Insured Costs: $16,075</a:t>
            </a:r>
          </a:p>
          <a:p>
            <a:r>
              <a:rPr lang="en-US" b="1" dirty="0"/>
              <a:t>Difference of $58,725 </a:t>
            </a:r>
            <a:r>
              <a:rPr lang="en-US" b="1" dirty="0">
                <a:sym typeface="Wingdings" panose="05000000000000000000" pitchFamily="2" charset="2"/>
              </a:rPr>
              <a:t> it pays to have insurance! </a:t>
            </a:r>
          </a:p>
          <a:p>
            <a:r>
              <a:rPr lang="en-US" i="1" dirty="0">
                <a:sym typeface="Wingdings" panose="05000000000000000000" pitchFamily="2" charset="2"/>
              </a:rPr>
              <a:t>Be aware that groups may a roll sequence where the uninsured spends less; also the dreaded “double 12” roll is possible—both are great opportunities for conversation!</a:t>
            </a:r>
            <a:endParaRPr lang="en-US" i="1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Lesson 10: Managing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Closing/Assessment: </a:t>
            </a:r>
          </a:p>
          <a:p>
            <a:pPr lvl="1"/>
            <a:r>
              <a:rPr lang="en-US" i="1" dirty="0"/>
              <a:t>Debrief from Exercise 10.3, Damon Goes to the Hospital or Exercise 10.2B </a:t>
            </a:r>
          </a:p>
          <a:p>
            <a:pPr lvl="1"/>
            <a:r>
              <a:rPr lang="en-US" i="1" dirty="0"/>
              <a:t>Class discussion and/or exit ticket: Why should you buy insurance?  What types of insurance are most important?</a:t>
            </a:r>
          </a:p>
          <a:p>
            <a:r>
              <a:rPr lang="en-US" dirty="0"/>
              <a:t>Ideas for extending and/or scaffolding:</a:t>
            </a:r>
          </a:p>
          <a:p>
            <a:pPr lvl="1"/>
            <a:r>
              <a:rPr lang="en-US" dirty="0"/>
              <a:t>Econedlink lessons: “Break a Leg” Lesson; Making </a:t>
            </a:r>
            <a:r>
              <a:rPr lang="en-US" dirty="0" err="1"/>
              <a:t>Sen$e</a:t>
            </a:r>
            <a:r>
              <a:rPr lang="en-US" dirty="0"/>
              <a:t> Videos </a:t>
            </a:r>
          </a:p>
          <a:p>
            <a:pPr lvl="1"/>
            <a:r>
              <a:rPr lang="en-US" dirty="0"/>
              <a:t>For advanced students: have individual students or groups research and present on different types of insurance </a:t>
            </a:r>
          </a:p>
          <a:p>
            <a:pPr lvl="1"/>
            <a:r>
              <a:rPr lang="en-US" dirty="0"/>
              <a:t>For struggling students: complete reading exercises together; use more close ended questions; use fewer rounds in Exercise 10.2B or complete as a whole class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391"/>
            <a:ext cx="8229600" cy="1066800"/>
          </a:xfrm>
        </p:spPr>
        <p:txBody>
          <a:bodyPr/>
          <a:lstStyle/>
          <a:p>
            <a:r>
              <a:rPr lang="en-US" dirty="0"/>
              <a:t>What did we learn today?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Reviewed NYS CFM Curriculum Standards (Insurance)</a:t>
            </a:r>
          </a:p>
          <a:p>
            <a:r>
              <a:rPr lang="en-US" dirty="0"/>
              <a:t>Explored Activities/Resources: </a:t>
            </a:r>
          </a:p>
          <a:p>
            <a:pPr lvl="1"/>
            <a:r>
              <a:rPr lang="en-US" dirty="0"/>
              <a:t>10.1: Choices and Risk</a:t>
            </a:r>
          </a:p>
          <a:p>
            <a:pPr lvl="1"/>
            <a:r>
              <a:rPr lang="en-US" dirty="0"/>
              <a:t>*Econedlink Insurance Video and Kahoot Quiz</a:t>
            </a:r>
          </a:p>
          <a:p>
            <a:pPr lvl="1"/>
            <a:r>
              <a:rPr lang="en-US" dirty="0"/>
              <a:t>Exercise 10.2: Types of Insurance </a:t>
            </a:r>
          </a:p>
          <a:p>
            <a:pPr lvl="1"/>
            <a:r>
              <a:rPr lang="en-US" dirty="0"/>
              <a:t>*Types of Insurance Match Game</a:t>
            </a:r>
          </a:p>
          <a:p>
            <a:pPr lvl="1"/>
            <a:r>
              <a:rPr lang="en-US" dirty="0"/>
              <a:t>Exercise 10.3: What Insurance do We Need</a:t>
            </a:r>
          </a:p>
          <a:p>
            <a:pPr lvl="1"/>
            <a:r>
              <a:rPr lang="en-US" dirty="0"/>
              <a:t>*Damon Goes To The Hospital </a:t>
            </a:r>
          </a:p>
          <a:p>
            <a:pPr lvl="1"/>
            <a:r>
              <a:rPr lang="en-US" dirty="0"/>
              <a:t>*Exercise 10.2B: The Big Risk (from 2nd Edition)</a:t>
            </a:r>
          </a:p>
          <a:p>
            <a:pPr lvl="1"/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391"/>
            <a:ext cx="8229600" cy="1066800"/>
          </a:xfrm>
        </p:spPr>
        <p:txBody>
          <a:bodyPr/>
          <a:lstStyle/>
          <a:p>
            <a:r>
              <a:rPr lang="en-US" dirty="0"/>
              <a:t>What did we learn today?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In using these activities with our students they will: </a:t>
            </a:r>
          </a:p>
          <a:p>
            <a:pPr lvl="1"/>
            <a:r>
              <a:rPr lang="en-US" dirty="0"/>
              <a:t>Explain how insurance works</a:t>
            </a:r>
          </a:p>
          <a:p>
            <a:pPr lvl="1"/>
            <a:r>
              <a:rPr lang="en-US" dirty="0"/>
              <a:t>Evaluate key types of insurance such as health, auto, homeowners, renter’s life and disability</a:t>
            </a:r>
          </a:p>
          <a:p>
            <a:pPr lvl="1"/>
            <a:r>
              <a:rPr lang="en-US" dirty="0"/>
              <a:t>Assess the costs of benefits of purchasing different types of insurance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391"/>
            <a:ext cx="8229600" cy="1066800"/>
          </a:xfrm>
        </p:spPr>
        <p:txBody>
          <a:bodyPr/>
          <a:lstStyle/>
          <a:p>
            <a:r>
              <a:rPr lang="en-US" dirty="0"/>
              <a:t>Resources Used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CEE’s Financial Fitness for Life (3</a:t>
            </a:r>
            <a:r>
              <a:rPr lang="en-US" baseline="30000" dirty="0"/>
              <a:t>rd</a:t>
            </a:r>
            <a:r>
              <a:rPr lang="en-US" dirty="0"/>
              <a:t> Edition)</a:t>
            </a:r>
          </a:p>
          <a:p>
            <a:pPr lvl="1"/>
            <a:r>
              <a:rPr lang="en-US" dirty="0">
                <a:hlinkClick r:id="rId2"/>
              </a:rPr>
              <a:t>https://www.econedlink.org/resources/collection/fffl-9-12/</a:t>
            </a:r>
            <a:endParaRPr lang="en-US" dirty="0"/>
          </a:p>
          <a:p>
            <a:r>
              <a:rPr lang="en-US" dirty="0"/>
              <a:t>University of Arizona’s Take Charge Today Curriculum</a:t>
            </a:r>
          </a:p>
          <a:p>
            <a:pPr lvl="1"/>
            <a:r>
              <a:rPr lang="en-US" dirty="0">
                <a:hlinkClick r:id="rId3"/>
              </a:rPr>
              <a:t>https://takechargetoday.arizona.edu/</a:t>
            </a:r>
            <a:r>
              <a:rPr lang="en-US" dirty="0"/>
              <a:t> 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5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Our Learning Objectives: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/>
          <a:lstStyle/>
          <a:p>
            <a:r>
              <a:rPr lang="en-US" dirty="0"/>
              <a:t>Review NYS CFM Standards </a:t>
            </a:r>
            <a:r>
              <a:rPr lang="en-US" i="1" dirty="0"/>
              <a:t>(What should I be teaching?!)</a:t>
            </a:r>
          </a:p>
          <a:p>
            <a:r>
              <a:rPr lang="en-US" dirty="0"/>
              <a:t>Introduce and demonstrate several CEE teaching resources pertaining to key topics </a:t>
            </a:r>
            <a:r>
              <a:rPr lang="en-US" i="1" dirty="0"/>
              <a:t>(How can I teach it?!)</a:t>
            </a:r>
          </a:p>
          <a:p>
            <a:r>
              <a:rPr lang="en-US" dirty="0"/>
              <a:t>Share pedagogical approaches that will make teaching more fun, engaging and improve student learning outcomes </a:t>
            </a:r>
            <a:r>
              <a:rPr lang="en-US" i="1" dirty="0"/>
              <a:t>(How can I teach it better?!)</a:t>
            </a:r>
          </a:p>
          <a:p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now . . . the end!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2511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This concludes the webinar!</a:t>
            </a:r>
          </a:p>
          <a:p>
            <a:pPr algn="ctr"/>
            <a:r>
              <a:rPr lang="en-US" sz="2400" dirty="0"/>
              <a:t>Please feel free to e-mail me any questions you may have!</a:t>
            </a:r>
          </a:p>
          <a:p>
            <a:pPr algn="ctr"/>
            <a:r>
              <a:rPr lang="en-US" sz="2400" dirty="0"/>
              <a:t>Thank you for your attention! </a:t>
            </a:r>
            <a:r>
              <a:rPr lang="en-US" sz="2400" dirty="0">
                <a:sym typeface="Wingdings" pitchFamily="2" charset="2"/>
              </a:rPr>
              <a:t></a:t>
            </a:r>
          </a:p>
          <a:p>
            <a:r>
              <a:rPr lang="en-US" sz="2400" dirty="0">
                <a:sym typeface="Wingdings" pitchFamily="2" charset="2"/>
              </a:rPr>
              <a:t>My contact info</a:t>
            </a:r>
          </a:p>
          <a:p>
            <a:pPr lvl="1"/>
            <a:r>
              <a:rPr lang="en-US" sz="2000" dirty="0">
                <a:sym typeface="Wingdings" pitchFamily="2" charset="2"/>
              </a:rPr>
              <a:t>Kenneth Mengani; kenneth.mengani@wjps.org </a:t>
            </a:r>
          </a:p>
          <a:p>
            <a:pPr lvl="1"/>
            <a:r>
              <a:rPr lang="en-US" sz="2000" dirty="0">
                <a:sym typeface="Wingdings" pitchFamily="2" charset="2"/>
              </a:rPr>
              <a:t>World Journalism Preparatory School </a:t>
            </a:r>
          </a:p>
          <a:p>
            <a:pPr lvl="1"/>
            <a:r>
              <a:rPr lang="en-US" sz="2000" dirty="0"/>
              <a:t>34-65 192nd Street, Flushing, NY 11358</a:t>
            </a:r>
          </a:p>
          <a:p>
            <a:pPr lvl="1"/>
            <a:r>
              <a:rPr lang="en-US" sz="2000" dirty="0"/>
              <a:t>Phone: (718) 461-2219  |  Fax: (718) 461-2633</a:t>
            </a:r>
          </a:p>
        </p:txBody>
      </p:sp>
      <p:pic>
        <p:nvPicPr>
          <p:cNvPr id="5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pic>
        <p:nvPicPr>
          <p:cNvPr id="5122" name="Picture 2" descr="Image result for The End">
            <a:extLst>
              <a:ext uri="{FF2B5EF4-FFF2-40B4-BE49-F238E27FC236}">
                <a16:creationId xmlns:a16="http://schemas.microsoft.com/office/drawing/2014/main" id="{BAE6C228-8946-40F4-B768-7C024481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3615582"/>
            <a:ext cx="2514600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 Slide 1!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Please use the polling feature to answer the following question: </a:t>
            </a:r>
          </a:p>
          <a:p>
            <a:r>
              <a:rPr lang="en-US" dirty="0"/>
              <a:t>What is the </a:t>
            </a:r>
            <a:r>
              <a:rPr lang="en-US" b="1" u="sng" dirty="0"/>
              <a:t>most important</a:t>
            </a:r>
            <a:r>
              <a:rPr lang="en-US" b="1" dirty="0"/>
              <a:t> </a:t>
            </a:r>
            <a:r>
              <a:rPr lang="en-US" dirty="0"/>
              <a:t>reason you are viewing this webinar?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Learn more about NYS CFM Standards 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Explore new/different ways to teach the topic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Expand my own knowledge of the topic 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I need credit to maintain my professional license/certification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1026" name="Picture 2" descr="Image result for sauron">
            <a:extLst>
              <a:ext uri="{FF2B5EF4-FFF2-40B4-BE49-F238E27FC236}">
                <a16:creationId xmlns:a16="http://schemas.microsoft.com/office/drawing/2014/main" id="{6F439D10-4E47-48EF-9076-A2F9A3F6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21" y="0"/>
            <a:ext cx="2832479" cy="15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1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FM7: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u="sng" dirty="0"/>
              <a:t>Essential Question: How can insurance minimize financial risk and protect people?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Risk Management: Identify and explain risk, risk management, shared risk, the costs and benefits of insurance and the consequences of not carrying insurance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Purchasing Insurance: Compare insurance companies and insurance brokers; determine insurance needs, decide what is affordable, and compare costs; define insurance terms such as premium, coverage, deductible, and claim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Types of Insurance: Explain purpose and types of vehicle, health, life and property insurance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Other insurance products: travel, electronic device, disability, long-term care </a:t>
            </a:r>
          </a:p>
          <a:p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Lesson 10: Managing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b="1" i="1" u="sng" dirty="0"/>
              <a:t>How does insurance protect us from risk?</a:t>
            </a:r>
          </a:p>
          <a:p>
            <a:r>
              <a:rPr lang="en-US" dirty="0"/>
              <a:t>Type and Timing: (Reading, Video, Kahoot, Simulation, case study, 90 minutes+)</a:t>
            </a:r>
          </a:p>
          <a:p>
            <a:r>
              <a:rPr lang="en-US" dirty="0"/>
              <a:t>Standards (NSFL G12 6.4; CCLS: CCRA.R10; W9-10.9; W11-12.9; L.9-10.6; L11-12.6; RH.9-10.4)</a:t>
            </a:r>
          </a:p>
          <a:p>
            <a:r>
              <a:rPr lang="en-US" dirty="0"/>
              <a:t>SWBAT: </a:t>
            </a:r>
          </a:p>
          <a:p>
            <a:pPr lvl="1"/>
            <a:r>
              <a:rPr lang="en-US" dirty="0"/>
              <a:t>Identify key types of insurance such as health, auto, homeowner’s, renter’s, life and disability</a:t>
            </a:r>
          </a:p>
          <a:p>
            <a:pPr lvl="1"/>
            <a:r>
              <a:rPr lang="en-US" dirty="0"/>
              <a:t>Explain the costs and benefits of purchasing key types of insurance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Lesson 10: Managing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Sequence: </a:t>
            </a:r>
          </a:p>
          <a:p>
            <a:pPr lvl="1"/>
            <a:r>
              <a:rPr lang="en-US" dirty="0"/>
              <a:t>Exercise 10.1: reading exercise that introduces the concept of insurance</a:t>
            </a:r>
          </a:p>
          <a:p>
            <a:pPr lvl="1"/>
            <a:r>
              <a:rPr lang="en-US" dirty="0"/>
              <a:t>*Econedlink Insurance Video: more technical explanation of insurance and introduction on types of insurance (followed by included Kahoot quiz)</a:t>
            </a:r>
          </a:p>
          <a:p>
            <a:pPr lvl="1"/>
            <a:r>
              <a:rPr lang="en-US" dirty="0"/>
              <a:t> Exercise 10.2: Table outlining the types of insurance and examples of coverage</a:t>
            </a:r>
          </a:p>
          <a:p>
            <a:pPr lvl="1"/>
            <a:r>
              <a:rPr lang="en-US" dirty="0"/>
              <a:t>*Types of Insurance Match Game</a:t>
            </a:r>
          </a:p>
          <a:p>
            <a:pPr lvl="1"/>
            <a:r>
              <a:rPr lang="en-US" dirty="0"/>
              <a:t>Exercise 10.3: What Insurance Do We Need</a:t>
            </a:r>
          </a:p>
          <a:p>
            <a:pPr lvl="1"/>
            <a:r>
              <a:rPr lang="en-US" dirty="0"/>
              <a:t>*Damon Goes to the Hospital Case Study</a:t>
            </a:r>
          </a:p>
          <a:p>
            <a:pPr lvl="1"/>
            <a:r>
              <a:rPr lang="en-US" dirty="0"/>
              <a:t>Exercise 10.2B: The Big Risk Simulation Game</a:t>
            </a:r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Lesson 10: Managing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045A8-53D3-4282-B848-96406B5A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48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Opening Discussion Questions: What do you know about insurance?  How would you define the word risk?  </a:t>
            </a:r>
          </a:p>
          <a:p>
            <a:pPr lvl="1"/>
            <a:r>
              <a:rPr lang="en-US" i="1" dirty="0"/>
              <a:t>Chart/record student responses; possible review of previous lesson</a:t>
            </a:r>
          </a:p>
          <a:p>
            <a:pPr lvl="1"/>
            <a:r>
              <a:rPr lang="en-US" i="1" dirty="0"/>
              <a:t>Responses might trend toward protecting a car, covering medical expenses, life insurance</a:t>
            </a:r>
          </a:p>
          <a:p>
            <a:r>
              <a:rPr lang="en-US" dirty="0"/>
              <a:t>Introduce Exercise 10.1 </a:t>
            </a:r>
          </a:p>
          <a:p>
            <a:pPr lvl="1"/>
            <a:r>
              <a:rPr lang="en-US" dirty="0"/>
              <a:t>Exercise can be read as a class or individually; questions can be answered in writing or via class discussion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8436" name="Picture 4" descr="Council for Economic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5474"/>
            <a:ext cx="9144000" cy="9625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1C9924-081E-4497-A1CC-2E10829DDC25}"/>
              </a:ext>
            </a:extLst>
          </p:cNvPr>
          <p:cNvSpPr/>
          <p:nvPr/>
        </p:nvSpPr>
        <p:spPr>
          <a:xfrm>
            <a:off x="838200" y="6183868"/>
            <a:ext cx="346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hlinkClick r:id="rId3"/>
              </a:rPr>
              <a:t>www.councilforeconed.org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b="1" dirty="0"/>
              <a:t>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E61DD5-67D7-4F07-939E-6D92D1368B26}"/>
</file>

<file path=customXml/itemProps2.xml><?xml version="1.0" encoding="utf-8"?>
<ds:datastoreItem xmlns:ds="http://schemas.openxmlformats.org/officeDocument/2006/customXml" ds:itemID="{1BA67E79-6FE5-4E2F-91AB-30DEB8EA2852}"/>
</file>

<file path=customXml/itemProps3.xml><?xml version="1.0" encoding="utf-8"?>
<ds:datastoreItem xmlns:ds="http://schemas.openxmlformats.org/officeDocument/2006/customXml" ds:itemID="{525C45DA-A4CB-4467-9439-A915E8FD063B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8389</TotalTime>
  <Words>2230</Words>
  <Application>Microsoft Office PowerPoint</Application>
  <PresentationFormat>On-screen Show (4:3)</PresentationFormat>
  <Paragraphs>285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Georgia</vt:lpstr>
      <vt:lpstr>Trebuchet MS</vt:lpstr>
      <vt:lpstr>Wingdings 2</vt:lpstr>
      <vt:lpstr>Urban</vt:lpstr>
      <vt:lpstr>PowerPoint Presentation</vt:lpstr>
      <vt:lpstr>Who am I? </vt:lpstr>
      <vt:lpstr>Our Agenda:</vt:lpstr>
      <vt:lpstr>Our Learning Objectives:</vt:lpstr>
      <vt:lpstr>Challenge Slide 1!</vt:lpstr>
      <vt:lpstr>FM7: Insurance</vt:lpstr>
      <vt:lpstr>Lesson 10: Managing Risk</vt:lpstr>
      <vt:lpstr>Lesson 10: Managing Risk</vt:lpstr>
      <vt:lpstr>Lesson 10: Managing Risk</vt:lpstr>
      <vt:lpstr>Exercise 10.1: Choices and Risk</vt:lpstr>
      <vt:lpstr>*Econedlink Video and Kahoot Quiz</vt:lpstr>
      <vt:lpstr>Challenge Slide 2!</vt:lpstr>
      <vt:lpstr>Exercise 10.2: Types of Insurance</vt:lpstr>
      <vt:lpstr>Exercise 10.2: Types of Insurance</vt:lpstr>
      <vt:lpstr>Exercise 10.2: Types of Insurance</vt:lpstr>
      <vt:lpstr>Exercise 10.2: Types of Insurance</vt:lpstr>
      <vt:lpstr>Exercise 10.2: Types of Insurance</vt:lpstr>
      <vt:lpstr>Challenge Slide 3!</vt:lpstr>
      <vt:lpstr>*Types of Insurance Match Game</vt:lpstr>
      <vt:lpstr>PowerPoint Presentation</vt:lpstr>
      <vt:lpstr>PowerPoint Presentation</vt:lpstr>
      <vt:lpstr>PowerPoint Presentation</vt:lpstr>
      <vt:lpstr>Exercise 10.3: What Insurance Do We Need? </vt:lpstr>
      <vt:lpstr>PowerPoint Presentation</vt:lpstr>
      <vt:lpstr>Challenge Slide 4!</vt:lpstr>
      <vt:lpstr>Damon Goes To The Hospital Activity</vt:lpstr>
      <vt:lpstr>Damon Goes To The Hospital Activity</vt:lpstr>
      <vt:lpstr>Exercise 10.2B: The Big Risk</vt:lpstr>
      <vt:lpstr>Exercise 10.2B: The Big Risk</vt:lpstr>
      <vt:lpstr>PowerPoint Presentation</vt:lpstr>
      <vt:lpstr>PowerPoint Presentation</vt:lpstr>
      <vt:lpstr>Challenge Slide 5!</vt:lpstr>
      <vt:lpstr>Exercise 10.2B: The Big Risk</vt:lpstr>
      <vt:lpstr>Exercise 10.2B: The Big Risk</vt:lpstr>
      <vt:lpstr>Exercise 10.2B: The Big Risk</vt:lpstr>
      <vt:lpstr>Lesson 10: Managing Risk</vt:lpstr>
      <vt:lpstr>What did we learn today?</vt:lpstr>
      <vt:lpstr>What did we learn today?</vt:lpstr>
      <vt:lpstr>Resources Used</vt:lpstr>
      <vt:lpstr>And now . . . the end!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CEE Webinar: Credit and Loans</dc:title>
  <dc:creator>Kenneth Mengani</dc:creator>
  <cp:lastModifiedBy>Kenneth Mengani</cp:lastModifiedBy>
  <cp:revision>432</cp:revision>
  <dcterms:created xsi:type="dcterms:W3CDTF">2014-06-04T14:56:06Z</dcterms:created>
  <dcterms:modified xsi:type="dcterms:W3CDTF">2019-08-18T15:49:59Z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</Properties>
</file>