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82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4" r:id="rId7"/>
    <p:sldId id="265" r:id="rId8"/>
    <p:sldId id="298" r:id="rId9"/>
    <p:sldId id="303" r:id="rId10"/>
    <p:sldId id="316" r:id="rId11"/>
    <p:sldId id="313" r:id="rId12"/>
    <p:sldId id="294" r:id="rId13"/>
    <p:sldId id="293" r:id="rId14"/>
    <p:sldId id="321" r:id="rId15"/>
    <p:sldId id="323" r:id="rId16"/>
    <p:sldId id="322" r:id="rId17"/>
    <p:sldId id="324" r:id="rId18"/>
    <p:sldId id="325" r:id="rId19"/>
    <p:sldId id="333" r:id="rId20"/>
    <p:sldId id="305" r:id="rId21"/>
    <p:sldId id="329" r:id="rId22"/>
    <p:sldId id="326" r:id="rId23"/>
    <p:sldId id="327" r:id="rId24"/>
    <p:sldId id="328" r:id="rId25"/>
    <p:sldId id="330" r:id="rId26"/>
    <p:sldId id="331" r:id="rId27"/>
    <p:sldId id="332" r:id="rId28"/>
    <p:sldId id="292" r:id="rId29"/>
  </p:sldIdLst>
  <p:sldSz cx="9144000" cy="6858000" type="screen4x3"/>
  <p:notesSz cx="6954838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evy" initials="c" lastIdx="1" clrIdx="0"/>
  <p:cmAuthor id="1" name="Doug Kramer" initials="DK" lastIdx="4" clrIdx="1">
    <p:extLst>
      <p:ext uri="{19B8F6BF-5375-455C-9EA6-DF929625EA0E}">
        <p15:presenceInfo xmlns:p15="http://schemas.microsoft.com/office/powerpoint/2012/main" userId="1c11ca07fd564d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0"/>
    <a:srgbClr val="79AC43"/>
    <a:srgbClr val="029602"/>
    <a:srgbClr val="1578BC"/>
    <a:srgbClr val="FFFF66"/>
    <a:srgbClr val="CC66FF"/>
    <a:srgbClr val="CCFFCC"/>
    <a:srgbClr val="CCFF99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34580" autoAdjust="0"/>
    <p:restoredTop sz="86385" autoAdjust="0"/>
  </p:normalViewPr>
  <p:slideViewPr>
    <p:cSldViewPr>
      <p:cViewPr varScale="1">
        <p:scale>
          <a:sx n="98" d="100"/>
          <a:sy n="98" d="100"/>
        </p:scale>
        <p:origin x="3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262" y="84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3763" cy="465455"/>
          </a:xfrm>
          <a:prstGeom prst="rect">
            <a:avLst/>
          </a:prstGeom>
        </p:spPr>
        <p:txBody>
          <a:bodyPr vert="horz" lIns="91660" tIns="45830" rIns="91660" bIns="45830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71" y="0"/>
            <a:ext cx="3013763" cy="465455"/>
          </a:xfrm>
          <a:prstGeom prst="rect">
            <a:avLst/>
          </a:prstGeom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E5B415-68C8-4A58-B2FB-027E28498B27}" type="datetime1">
              <a:rPr lang="en-US"/>
              <a:pPr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033"/>
            <a:ext cx="3013763" cy="465455"/>
          </a:xfrm>
          <a:prstGeom prst="rect">
            <a:avLst/>
          </a:prstGeom>
        </p:spPr>
        <p:txBody>
          <a:bodyPr vert="horz" lIns="91660" tIns="45830" rIns="91660" bIns="45830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71" y="8842033"/>
            <a:ext cx="3013763" cy="465455"/>
          </a:xfrm>
          <a:prstGeom prst="rect">
            <a:avLst/>
          </a:prstGeom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EE3D93-84EA-4E8B-BF2A-F31F2C855D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1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078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6913"/>
            <a:ext cx="4657725" cy="349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12" y="4421827"/>
            <a:ext cx="5100215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3645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078" y="8843645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60" tIns="45830" rIns="91660" bIns="4583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31D1C9-99ED-4BAE-B0EB-0468EAB041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9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5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4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us had </a:t>
            </a:r>
            <a:r>
              <a:rPr lang="en-US" i="1" dirty="0"/>
              <a:t>THIS </a:t>
            </a:r>
            <a:r>
              <a:rPr lang="en-US" dirty="0"/>
              <a:t>conversation with our own parents?!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54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all personal. What makes so much sense to one makes none to another [Suzie Orman]. This doesn’t even go to the concepts of future value of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46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Flexibility = Path to happiness / Emotional and Financial</a:t>
            </a:r>
          </a:p>
          <a:p>
            <a:endParaRPr lang="en-US" dirty="0"/>
          </a:p>
          <a:p>
            <a:r>
              <a:rPr lang="en-US" dirty="0"/>
              <a:t>Note: Dreams and ideas only get more expensive!!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3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Emergency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r>
              <a:rPr lang="en-US" dirty="0"/>
              <a:t>Short term</a:t>
            </a:r>
          </a:p>
          <a:p>
            <a:r>
              <a:rPr lang="en-US" dirty="0"/>
              <a:t>Mid-term</a:t>
            </a:r>
          </a:p>
          <a:p>
            <a:r>
              <a:rPr lang="en-US" dirty="0"/>
              <a:t>Long Term – 	NEVER TOUCH! </a:t>
            </a:r>
          </a:p>
          <a:p>
            <a:r>
              <a:rPr lang="en-US" dirty="0"/>
              <a:t>	Brief discussion why / Time value of money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9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Think: 2008 Financial crisis, Sandy, etc.</a:t>
            </a:r>
          </a:p>
          <a:p>
            <a:r>
              <a:rPr lang="en-US" dirty="0"/>
              <a:t>[not always a bad reason – trip of life time comes up, etc.]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08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02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6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37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5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background is more economics so I embed this in a non-AP economics course. I connect macro/micro concepts with personal finance. I use some in my AP class too.</a:t>
            </a:r>
          </a:p>
          <a:p>
            <a:endParaRPr lang="en-US" dirty="0"/>
          </a:p>
          <a:p>
            <a:r>
              <a:rPr lang="en-US" dirty="0"/>
              <a:t>For this presentation I stayed with the personal finance presentation but if you would like to hear ideas on how to incorporate these ideas in a more standard economics class, I’ll be happy to go over them in the Q&amp;A at the end.</a:t>
            </a:r>
          </a:p>
          <a:p>
            <a:endParaRPr lang="en-US" dirty="0"/>
          </a:p>
          <a:p>
            <a:r>
              <a:rPr lang="en-US" dirty="0"/>
              <a:t>Lastly, most plans and resources are targeted to grades 9-12. Most of the resources I will go through have younger categories available. These, especially pieces are great for lesson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 of budgeting is boring and tedious, so why?</a:t>
            </a:r>
          </a:p>
          <a:p>
            <a:r>
              <a:rPr lang="en-US" dirty="0"/>
              <a:t> Needs a hook to their reality or aspirations…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9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Budgeting, Money Management, Financial Planning.. All the same goal. We need money for our lives and our plans.</a:t>
            </a:r>
          </a:p>
          <a:p>
            <a:endParaRPr lang="en-US" dirty="0"/>
          </a:p>
          <a:p>
            <a:r>
              <a:rPr lang="en-US" dirty="0"/>
              <a:t>In the industry..</a:t>
            </a:r>
          </a:p>
          <a:p>
            <a:r>
              <a:rPr lang="en-US" dirty="0"/>
              <a:t>“Live like you will die tomorrow but plan like you will live to 100”</a:t>
            </a:r>
          </a:p>
          <a:p>
            <a:endParaRPr lang="en-US" dirty="0"/>
          </a:p>
          <a:p>
            <a:r>
              <a:rPr lang="en-US" dirty="0"/>
              <a:t>Enter trade-offs and opportunity costs.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4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it as your financial GPS.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9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society, so many want to be rich.</a:t>
            </a:r>
          </a:p>
          <a:p>
            <a:endParaRPr lang="en-US" dirty="0"/>
          </a:p>
          <a:p>
            <a:r>
              <a:rPr lang="en-US" dirty="0"/>
              <a:t>The fact is it takes work and focus. The internet story that quickly, a start up goes public and I am worth millions or billions is barely a tiny fraction of the economy. Most wealthy people that have not inherited their money work at it carefully and most importantly, learn how to control it.</a:t>
            </a:r>
          </a:p>
          <a:p>
            <a:endParaRPr lang="en-US" dirty="0"/>
          </a:p>
          <a:p>
            <a:r>
              <a:rPr lang="en-US" dirty="0"/>
              <a:t>Here are examples behind the “easy” thoughts.</a:t>
            </a:r>
          </a:p>
          <a:p>
            <a:r>
              <a:rPr lang="en-US" dirty="0"/>
              <a:t>30 for 30 is an ESPN documentary. Well done. If you have access can be used as an extension activity, extra credit etc.</a:t>
            </a:r>
          </a:p>
          <a:p>
            <a:endParaRPr lang="en-US" dirty="0"/>
          </a:p>
          <a:p>
            <a:r>
              <a:rPr lang="en-US" dirty="0"/>
              <a:t>Article highlights the reality vs the myth most young people have about celebrity and money.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5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popular large companies like FedEx, Amazon, Tesla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2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Curse of the Lottery!</a:t>
            </a:r>
          </a:p>
          <a:p>
            <a:r>
              <a:rPr lang="en-US" dirty="0"/>
              <a:t>But really and windfall, that first mega music deal, inheritance,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1D1C9-99ED-4BAE-B0EB-0468EAB0416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8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990600" y="2286000"/>
            <a:ext cx="71628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990600" y="3657600"/>
            <a:ext cx="71628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8699" y="2548219"/>
            <a:ext cx="7086600" cy="841375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rgbClr val="004A80"/>
                </a:solidFill>
                <a:latin typeface="Gill Sans"/>
                <a:cs typeface="Gill Sans"/>
              </a:defRPr>
            </a:lvl1pPr>
          </a:lstStyle>
          <a:p>
            <a:r>
              <a:rPr lang="en-US" dirty="0"/>
              <a:t>Webinar Title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28699" y="3930196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Date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Presenter: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38553"/>
            <a:ext cx="3124200" cy="11709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3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03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51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0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3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85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7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1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</p:spPr>
        <p:txBody>
          <a:bodyPr lIns="91440" rIns="91440"/>
          <a:lstStyle>
            <a:lvl1pPr>
              <a:buFont typeface="Arial"/>
              <a:buChar char="•"/>
              <a:defRPr sz="1800">
                <a:solidFill>
                  <a:srgbClr val="6EA92C"/>
                </a:solidFill>
                <a:latin typeface="Gill Sans"/>
                <a:cs typeface="Gill Sans"/>
              </a:defRPr>
            </a:lvl1pPr>
            <a:lvl2pPr marL="0" indent="-365760" algn="l">
              <a:buClr>
                <a:srgbClr val="004A80"/>
              </a:buClr>
              <a:buFont typeface="BankGothic Md BT"/>
              <a:buChar char="»"/>
              <a:defRPr sz="1800">
                <a:solidFill>
                  <a:srgbClr val="004A80"/>
                </a:solidFill>
                <a:latin typeface="Gill Sans"/>
                <a:cs typeface="Gill Sans"/>
              </a:defRPr>
            </a:lvl2pPr>
            <a:lvl3pPr>
              <a:defRPr>
                <a:solidFill>
                  <a:srgbClr val="6EA92C"/>
                </a:solidFill>
                <a:latin typeface="Gill Sans"/>
                <a:cs typeface="Gill Sans"/>
              </a:defRPr>
            </a:lvl3pPr>
            <a:lvl4pPr>
              <a:defRPr>
                <a:solidFill>
                  <a:srgbClr val="6EA92C"/>
                </a:solidFill>
                <a:latin typeface="Gill Sans"/>
                <a:cs typeface="Gill Sans"/>
              </a:defRPr>
            </a:lvl4pPr>
            <a:lvl5pPr>
              <a:defRPr>
                <a:solidFill>
                  <a:srgbClr val="6EA92C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6553200" y="6477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6A2A04-44CB-4FD5-A22C-EC7DA5CF840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1217"/>
            <a:ext cx="1905000" cy="7139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www.councilforeconed.org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921177-3047-4604-B14F-505EA243D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4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poly Cards w/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8600" cy="598487"/>
          </a:xfrm>
          <a:prstGeom prst="rect">
            <a:avLst/>
          </a:prstGeom>
          <a:solidFill>
            <a:srgbClr val="215BAE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524000"/>
            <a:ext cx="4038600" cy="598487"/>
          </a:xfrm>
          <a:prstGeom prst="rect">
            <a:avLst/>
          </a:prstGeom>
          <a:solidFill>
            <a:srgbClr val="215BAE"/>
          </a:solidFill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36A2A04-44CB-4FD5-A22C-EC7DA5CF840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poly Cards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457200" y="2438400"/>
            <a:ext cx="4038600" cy="3657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457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1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648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648200" y="2438400"/>
            <a:ext cx="4038600" cy="3657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9913"/>
            <a:ext cx="4038600" cy="5984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6576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041775" cy="36576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600">
                <a:latin typeface="Gill Sans"/>
                <a:cs typeface="Gill Sans"/>
              </a:defRPr>
            </a:lvl3pPr>
            <a:lvl4pPr>
              <a:defRPr sz="1400">
                <a:latin typeface="Gill Sans"/>
                <a:cs typeface="Gill Sans"/>
              </a:defRPr>
            </a:lvl4pPr>
            <a:lvl5pPr>
              <a:defRPr sz="1200">
                <a:latin typeface="Gill Sans"/>
                <a:cs typeface="Gill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828800"/>
            <a:ext cx="4038600" cy="5984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FEBA4D8-2E47-4345-BA21-5CD61A5A0BB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9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2133600"/>
            <a:ext cx="7429500" cy="3733800"/>
          </a:xfrm>
          <a:prstGeom prst="rect">
            <a:avLst/>
          </a:prstGeom>
        </p:spPr>
        <p:txBody>
          <a:bodyPr lIns="91440" rIns="91440"/>
          <a:lstStyle>
            <a:lvl1pPr>
              <a:buFont typeface="Arial"/>
              <a:buNone/>
              <a:defRPr sz="2400">
                <a:solidFill>
                  <a:srgbClr val="6EA92C"/>
                </a:solidFill>
                <a:latin typeface="Gill Sans"/>
                <a:cs typeface="Gill Sans"/>
              </a:defRPr>
            </a:lvl1pPr>
            <a:lvl2pPr marL="182880" indent="-374904" algn="l">
              <a:buClr>
                <a:srgbClr val="004A80"/>
              </a:buClr>
              <a:buFont typeface="BankGothic Md BT"/>
              <a:buChar char="»"/>
              <a:defRPr sz="2400">
                <a:solidFill>
                  <a:srgbClr val="004A80"/>
                </a:solidFill>
                <a:latin typeface="Gill Sans"/>
                <a:cs typeface="Gill Sans"/>
              </a:defRPr>
            </a:lvl2pPr>
            <a:lvl3pPr>
              <a:defRPr>
                <a:solidFill>
                  <a:srgbClr val="6EA92C"/>
                </a:solidFill>
                <a:latin typeface="Gill Sans"/>
                <a:cs typeface="Gill Sans"/>
              </a:defRPr>
            </a:lvl3pPr>
            <a:lvl4pPr>
              <a:defRPr>
                <a:solidFill>
                  <a:srgbClr val="6EA92C"/>
                </a:solidFill>
                <a:latin typeface="Gill Sans"/>
                <a:cs typeface="Gill Sans"/>
              </a:defRPr>
            </a:lvl4pPr>
            <a:lvl5pPr>
              <a:defRPr>
                <a:solidFill>
                  <a:srgbClr val="6EA92C"/>
                </a:solidFill>
                <a:latin typeface="Gill Sans"/>
                <a:cs typeface="Gill Sans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7848600" y="62484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0AAD9021-A74D-4FF0-868C-40F10C5CABE8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755945" y="63246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cs typeface="ＭＳ Ｐゴシック" charset="-128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vert="horz" anchor="t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chemeClr val="tx1"/>
                </a:solidFill>
                <a:latin typeface="Gill Sans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905001"/>
            <a:ext cx="7924800" cy="43434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cs typeface="Gill Sans"/>
              </a:defRPr>
            </a:lvl1pPr>
            <a:lvl2pPr>
              <a:defRPr sz="1800">
                <a:latin typeface="Gill Sans"/>
                <a:cs typeface="Gill Sans"/>
              </a:defRPr>
            </a:lvl2pPr>
            <a:lvl3pPr>
              <a:defRPr sz="1800">
                <a:latin typeface="Gill Sans"/>
                <a:cs typeface="Gill Sans"/>
              </a:defRPr>
            </a:lvl3pPr>
            <a:lvl4pPr>
              <a:defRPr sz="1800">
                <a:latin typeface="Gill Sans"/>
                <a:cs typeface="Gill Sans"/>
              </a:defRPr>
            </a:lvl4pPr>
            <a:lvl5pPr>
              <a:defRPr sz="1800"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609600" y="6400800"/>
            <a:ext cx="789613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7162800" y="65532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EBAAD4B-9DCB-4A12-AD43-92C60FC43709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2" y="609600"/>
            <a:ext cx="2200275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23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1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ill Sans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www.councilforeconed.org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</a:defRPr>
            </a:lvl1pPr>
          </a:lstStyle>
          <a:p>
            <a:fld id="{60921177-3047-4604-B14F-505EA243D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94" r:id="rId3"/>
    <p:sldLayoutId id="2147483678" r:id="rId4"/>
    <p:sldLayoutId id="2147483679" r:id="rId5"/>
    <p:sldLayoutId id="2147483680" r:id="rId6"/>
    <p:sldLayoutId id="2147483681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/>
          <a:ea typeface="ＭＳ Ｐゴシック" charset="-128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A80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www.councilforeconed.org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F9695-8517-4318-9952-3DDF4D4F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6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nbc.com/video/2014/08/02/can-i-afford-it-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docs.google.com/document/d/1lJX7ofJgpxa9x9FAhGK6UgmxKUSxSqH511iiu2PKSAU/edit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racticalmoneyskills.com/assets/pdfs/lessons/lev9-12/TG_Lesson9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17/03/21/many-americans-are-woefully-unprepared-for-a-surprise-medical-expense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conedlink.org/resources/budgeting-basics/" TargetMode="External"/><Relationship Id="rId5" Type="http://schemas.openxmlformats.org/officeDocument/2006/relationships/hyperlink" Target="https://www.econedlink.org/resources/budgeting-video-and-quiz/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del.edu/honorsblog/2013/03/12/how-to-save-money-on-campu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alance.com/top-8-free-personal-finance-software-choices-1293614" TargetMode="External"/><Relationship Id="rId2" Type="http://schemas.openxmlformats.org/officeDocument/2006/relationships/hyperlink" Target="https://www.thebalance.com/top-10-budget-software-apps-1293609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practicalmoneyskills.com/teach/lesson_plans/grades_9_12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racticalmoneyskills.com/assets/pdfs/lessons/lev9-12/SA_Lesson9.pdf" TargetMode="External"/><Relationship Id="rId4" Type="http://schemas.openxmlformats.org/officeDocument/2006/relationships/hyperlink" Target="https://www.practicalmoneyskills.com/assets/pdfs/lessons/lev9-12/TG_Lesson9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H4AbGQP-e1AXxwDmD-lN8_yLVxd5yuz2HEWFcHivA0/edi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e/2PACX-1vQNwmn6BuntT7P32SVDitl2MU_UNARG48V8YFm3dgGJPzl1toTDvXjEqxpP2JUyeQo9Q0K7lMOTr9KM/pubhtml?gid=1369642578&amp;single=true" TargetMode="External"/><Relationship Id="rId2" Type="http://schemas.openxmlformats.org/officeDocument/2006/relationships/hyperlink" Target="https://docs.google.com/document/d/e/2PACX-1vToKmmYIDj6noF-45iuRdMB2eo3w8qbu2uGcX0EqYYz7lFAPkJWGnQW6CoZXXDpbHxLmBox9-3_GSrP/pub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leighsteinberg/2015/02/09/5-reasons-why-80-of-retired-nfl-players-go-broke/#5de5d41a78c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espn.com/30for30/film?page=brok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.com/drew-hendricks/5-successful-companies-that-didn-8217-t-make-a-dollar-for-5-year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land.com/business/2016/01/why_do_70_percent_of_lottery_w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Module 1: Budgeting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599" y="5588105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Doug Kramer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4419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July 9, 2019</a:t>
            </a:r>
          </a:p>
        </p:txBody>
      </p:sp>
    </p:spTree>
    <p:extLst>
      <p:ext uri="{BB962C8B-B14F-4D97-AF65-F5344CB8AC3E}">
        <p14:creationId xmlns:p14="http://schemas.microsoft.com/office/powerpoint/2010/main" val="239889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Budget Factors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572000"/>
          </a:xfrm>
        </p:spPr>
        <p:txBody>
          <a:bodyPr/>
          <a:lstStyle/>
          <a:p>
            <a:r>
              <a:rPr lang="en-US" b="1" dirty="0"/>
              <a:t>Scarcity</a:t>
            </a:r>
            <a:r>
              <a:rPr lang="en-US" dirty="0"/>
              <a:t>: The cornerstone of economics.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have limited resources and unlimited wants.</a:t>
            </a:r>
          </a:p>
          <a:p>
            <a:pPr>
              <a:lnSpc>
                <a:spcPct val="150000"/>
              </a:lnSpc>
            </a:pPr>
            <a:r>
              <a:rPr lang="en-US" dirty="0"/>
              <a:t>What factors must we consider?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are needs vs. wants?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about emergencies?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 I have flexibility?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Gill Sans"/>
              </a:rPr>
              <a:t>Emergency funds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Gill Sans"/>
              </a:rPr>
              <a:t>Fixed vs. variable expenses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82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Budget Factors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29854-3777-4008-BFCF-D341B63A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81" y="581658"/>
            <a:ext cx="3593274" cy="57429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232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3E3585-C345-4347-A446-241FE6583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8" t="15744" r="14988" b="11504"/>
          <a:stretch/>
        </p:blipFill>
        <p:spPr>
          <a:xfrm>
            <a:off x="190500" y="2583507"/>
            <a:ext cx="2895601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CB08C-42B7-4BA2-B63C-A11702C5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103783"/>
            <a:ext cx="2362200" cy="17734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What are needs vs. wants?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r>
              <a:rPr lang="en-US" dirty="0"/>
              <a:t>This is interesting with students. The easy answers are rent, etc.</a:t>
            </a:r>
          </a:p>
          <a:p>
            <a:r>
              <a:rPr lang="en-US" dirty="0"/>
              <a:t>It is in the detail that students realize it becomes a very personal process.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6896BCF2-F120-4E06-9FD0-2959F23D6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767" y="3577879"/>
            <a:ext cx="3957716" cy="2624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F95B5-E0BD-4B96-9B99-D51EDECAA9DE}"/>
              </a:ext>
            </a:extLst>
          </p:cNvPr>
          <p:cNvSpPr txBox="1"/>
          <p:nvPr/>
        </p:nvSpPr>
        <p:spPr>
          <a:xfrm>
            <a:off x="431800" y="4174181"/>
            <a:ext cx="19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Lesson Idea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38ACB-0AE0-4DC4-8CB9-EB6BB8ADFA1C}"/>
              </a:ext>
            </a:extLst>
          </p:cNvPr>
          <p:cNvSpPr txBox="1"/>
          <p:nvPr/>
        </p:nvSpPr>
        <p:spPr>
          <a:xfrm>
            <a:off x="457200" y="4913139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Suzie Orman</a:t>
            </a:r>
            <a:endParaRPr lang="en-US" dirty="0"/>
          </a:p>
          <a:p>
            <a:r>
              <a:rPr lang="en-US" dirty="0"/>
              <a:t>Can I afford it?</a:t>
            </a:r>
          </a:p>
        </p:txBody>
      </p:sp>
    </p:spTree>
    <p:extLst>
      <p:ext uri="{BB962C8B-B14F-4D97-AF65-F5344CB8AC3E}">
        <p14:creationId xmlns:p14="http://schemas.microsoft.com/office/powerpoint/2010/main" val="226396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Fixed vs. Variable Expenses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r>
              <a:rPr lang="en-US" dirty="0"/>
              <a:t>Knowing where you have </a:t>
            </a:r>
          </a:p>
          <a:p>
            <a:r>
              <a:rPr lang="en-US" dirty="0"/>
              <a:t>flexibility in your budget </a:t>
            </a:r>
          </a:p>
          <a:p>
            <a:r>
              <a:rPr lang="en-US" dirty="0"/>
              <a:t>is important.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Fixed vs Variable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Income (salary vs overtime, commissions, tips, bonuses)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Expenses (Rent vs. Electric)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C465E-769A-47C0-9C1D-BE712F25A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1" t="4227" r="5615" b="4903"/>
          <a:stretch/>
        </p:blipFill>
        <p:spPr>
          <a:xfrm>
            <a:off x="3886200" y="1298713"/>
            <a:ext cx="4600575" cy="3875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3331F-565E-4E78-8B8C-17FACFB808BE}"/>
              </a:ext>
            </a:extLst>
          </p:cNvPr>
          <p:cNvSpPr txBox="1"/>
          <p:nvPr/>
        </p:nvSpPr>
        <p:spPr>
          <a:xfrm>
            <a:off x="609600" y="3124200"/>
            <a:ext cx="2057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Lesson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2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Savings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dirty="0"/>
              <a:t>“Pay Yourself First”</a:t>
            </a:r>
          </a:p>
          <a:p>
            <a:endParaRPr lang="en-US" dirty="0"/>
          </a:p>
          <a:p>
            <a:r>
              <a:rPr lang="en-US" dirty="0"/>
              <a:t>Premier concept in budgeting. Waiting until after, it never happens.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6881D-CF4A-4859-A867-171FE2272EBE}"/>
              </a:ext>
            </a:extLst>
          </p:cNvPr>
          <p:cNvSpPr txBox="1"/>
          <p:nvPr/>
        </p:nvSpPr>
        <p:spPr>
          <a:xfrm>
            <a:off x="1447800" y="3210843"/>
            <a:ext cx="2362200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Emergency Fund</a:t>
            </a:r>
          </a:p>
          <a:p>
            <a:r>
              <a:rPr lang="en-US" sz="1400" dirty="0"/>
              <a:t>[3-6 months of expenses]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F129BF8-8D2D-440D-9307-251BE82E8F27}"/>
              </a:ext>
            </a:extLst>
          </p:cNvPr>
          <p:cNvSpPr/>
          <p:nvPr/>
        </p:nvSpPr>
        <p:spPr bwMode="auto">
          <a:xfrm>
            <a:off x="2209800" y="3973192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F71C0-94D6-4F0D-A851-F586D21A1430}"/>
              </a:ext>
            </a:extLst>
          </p:cNvPr>
          <p:cNvSpPr txBox="1"/>
          <p:nvPr/>
        </p:nvSpPr>
        <p:spPr>
          <a:xfrm>
            <a:off x="3359658" y="3885960"/>
            <a:ext cx="2362200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Short Term Goals</a:t>
            </a:r>
          </a:p>
          <a:p>
            <a:r>
              <a:rPr lang="en-US" sz="1400" dirty="0"/>
              <a:t>[up to 12 months]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174CC90-AC02-45FB-86BA-8DA8155DBA90}"/>
              </a:ext>
            </a:extLst>
          </p:cNvPr>
          <p:cNvSpPr/>
          <p:nvPr/>
        </p:nvSpPr>
        <p:spPr bwMode="auto">
          <a:xfrm>
            <a:off x="3674832" y="4532007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1990A-EFD4-4A1D-8009-E8E51C504FB1}"/>
              </a:ext>
            </a:extLst>
          </p:cNvPr>
          <p:cNvSpPr txBox="1"/>
          <p:nvPr/>
        </p:nvSpPr>
        <p:spPr>
          <a:xfrm>
            <a:off x="4812701" y="4493419"/>
            <a:ext cx="2362200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Mid Term Goals</a:t>
            </a:r>
          </a:p>
          <a:p>
            <a:r>
              <a:rPr lang="en-US" sz="1400" dirty="0"/>
              <a:t>[up to 5 + years]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F7E9A-8AF3-47F7-BDAB-2699D4F24C79}"/>
              </a:ext>
            </a:extLst>
          </p:cNvPr>
          <p:cNvSpPr txBox="1"/>
          <p:nvPr/>
        </p:nvSpPr>
        <p:spPr>
          <a:xfrm>
            <a:off x="6096000" y="5319236"/>
            <a:ext cx="2667000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/>
              <a:t>Long Term Goals</a:t>
            </a:r>
          </a:p>
          <a:p>
            <a:r>
              <a:rPr lang="en-US" sz="1400" dirty="0"/>
              <a:t>[Financial Security/Retirement]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FEE397-FA87-4690-B7BF-3D2BD50ACE37}"/>
              </a:ext>
            </a:extLst>
          </p:cNvPr>
          <p:cNvSpPr/>
          <p:nvPr/>
        </p:nvSpPr>
        <p:spPr bwMode="auto">
          <a:xfrm>
            <a:off x="4812701" y="5266255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71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4D579C-07CD-436B-AD86-C802F875D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First savings goal is an </a:t>
            </a:r>
            <a:r>
              <a:rPr lang="en-US" sz="2400" b="1" i="1" dirty="0">
                <a:solidFill>
                  <a:srgbClr val="000000"/>
                </a:solidFill>
              </a:rPr>
              <a:t>Emergency Fund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Needs to be safe.  </a:t>
            </a:r>
          </a:p>
          <a:p>
            <a:pPr marL="0" lv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	Example insured bank deposits by FDIC.</a:t>
            </a:r>
          </a:p>
          <a:p>
            <a:pPr marL="0" lv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Liquid or easily turned into cash.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Review your emergency needs regularly, i.e. annually.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BDB34-6E80-445C-A926-000AD2CCA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F010B-0007-4EF7-8014-6F803DF9EC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6F18F-65AC-47A2-A64C-5CB31569AE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90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Fund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 descr="healthcare expenses chart DICKLER 032017 EC">
            <a:hlinkClick r:id="rId3"/>
            <a:extLst>
              <a:ext uri="{FF2B5EF4-FFF2-40B4-BE49-F238E27FC236}">
                <a16:creationId xmlns:a16="http://schemas.microsoft.com/office/drawing/2014/main" id="{55DA3D26-DDA8-4B34-BAE3-C40DC54A3E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6" t="40741"/>
          <a:stretch/>
        </p:blipFill>
        <p:spPr bwMode="auto">
          <a:xfrm>
            <a:off x="755945" y="1255643"/>
            <a:ext cx="7930855" cy="44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7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Lesson Ideas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E8457A1-F827-4946-BA73-D5A4D9018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2171019"/>
            <a:ext cx="7137923" cy="11338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0BB85B-0D80-4BB0-B3FB-3B78B3A93552}"/>
              </a:ext>
            </a:extLst>
          </p:cNvPr>
          <p:cNvSpPr/>
          <p:nvPr/>
        </p:nvSpPr>
        <p:spPr>
          <a:xfrm>
            <a:off x="857250" y="4219307"/>
            <a:ext cx="742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https://www.econedlink.org/resources/budgeting-video-and-quiz/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hlinkClick r:id="rId6"/>
              </a:rPr>
              <a:t>https://www.econedlink.org/resources/budgeting-basics/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5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Balancing a Budget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r>
              <a:rPr lang="en-US" dirty="0"/>
              <a:t>the 3R’s behind purchase decision making.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Restraint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Example: College Budget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B1CCA-C91F-4A17-A2CC-708E5B623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50" y="2438400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9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Balancing a Budget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en-US" dirty="0"/>
              <a:t>Distractions that will take you off budget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8FEAB-972B-45B6-BDB3-EEE0813F8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r="18333"/>
          <a:stretch/>
        </p:blipFill>
        <p:spPr>
          <a:xfrm>
            <a:off x="5359464" y="1981200"/>
            <a:ext cx="3330650" cy="3042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D3BEB-9AA5-424F-AFC4-A6D10A01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74" y="2045805"/>
            <a:ext cx="3327337" cy="2221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7E8C6-63A7-409B-9C59-1D401F1B4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05" y="4475114"/>
            <a:ext cx="2784195" cy="1888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BD8D5-1435-496F-9242-2B7E292F7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491" y="3595898"/>
            <a:ext cx="2353504" cy="19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8700" y="1752600"/>
            <a:ext cx="7086600" cy="4114800"/>
          </a:xfrm>
        </p:spPr>
        <p:txBody>
          <a:bodyPr/>
          <a:lstStyle/>
          <a:p>
            <a:r>
              <a:rPr lang="en-US" dirty="0"/>
              <a:t>Social Studies teacher at Herricks High School, in New Hyde Park, NY since 2001.</a:t>
            </a:r>
          </a:p>
          <a:p>
            <a:r>
              <a:rPr lang="en-US" dirty="0"/>
              <a:t>Before teaching I was Vice President of Portfolio Acquisitions and Regional Manager for Arbor Commercial Mortgage.</a:t>
            </a:r>
          </a:p>
          <a:p>
            <a:r>
              <a:rPr lang="en-US" dirty="0"/>
              <a:t>Helped develop the Career and Financial Management Resource Guide for the NYS Career and Management Curriculum Framework.</a:t>
            </a:r>
          </a:p>
          <a:p>
            <a:pPr lvl="0"/>
            <a:r>
              <a:rPr lang="en-US" dirty="0"/>
              <a:t>Co-Advisor of Euro Challenge and Fed Challenge Economic Competition Teams </a:t>
            </a:r>
          </a:p>
          <a:p>
            <a:pPr lvl="0"/>
            <a:r>
              <a:rPr lang="en-US" dirty="0"/>
              <a:t>I coach Cross Country in the fall and Girls Spring Track in the Spring</a:t>
            </a:r>
          </a:p>
          <a:p>
            <a:pPr lvl="0"/>
            <a:r>
              <a:rPr lang="en-US" dirty="0"/>
              <a:t>I enjoy traveling, playing volleyball and basketball, cycling, running.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Kramer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4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Balance a Budget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4724400"/>
          </a:xfrm>
        </p:spPr>
        <p:txBody>
          <a:bodyPr/>
          <a:lstStyle/>
          <a:p>
            <a:r>
              <a:rPr lang="en-US" dirty="0"/>
              <a:t>Software / Apps the want to help.</a:t>
            </a:r>
          </a:p>
          <a:p>
            <a:endParaRPr lang="en-US" dirty="0"/>
          </a:p>
          <a:p>
            <a:pPr algn="ctr"/>
            <a:r>
              <a:rPr lang="en-US" dirty="0">
                <a:solidFill>
                  <a:srgbClr val="222222"/>
                </a:solidFill>
                <a:latin typeface="Publico"/>
                <a:hlinkClick r:id="rId2"/>
              </a:rPr>
              <a:t>Top 9 Personal Budget Software Apps</a:t>
            </a:r>
            <a:endParaRPr lang="en-US" dirty="0">
              <a:solidFill>
                <a:srgbClr val="222222"/>
              </a:solidFill>
              <a:latin typeface="Publico"/>
            </a:endParaRPr>
          </a:p>
          <a:p>
            <a:pPr algn="ctr"/>
            <a:endParaRPr lang="en-US" dirty="0">
              <a:solidFill>
                <a:srgbClr val="222222"/>
              </a:solidFill>
              <a:latin typeface="Publico"/>
            </a:endParaRPr>
          </a:p>
          <a:p>
            <a:pPr algn="ctr"/>
            <a:r>
              <a:rPr lang="en-US" dirty="0">
                <a:solidFill>
                  <a:srgbClr val="222222"/>
                </a:solidFill>
                <a:latin typeface="Publico"/>
                <a:hlinkClick r:id="rId3"/>
              </a:rPr>
              <a:t>Top Free Personal Finance Software Choices</a:t>
            </a:r>
            <a:endParaRPr lang="en-US" dirty="0">
              <a:solidFill>
                <a:srgbClr val="222222"/>
              </a:solidFill>
              <a:latin typeface="Publico"/>
            </a:endParaRPr>
          </a:p>
          <a:p>
            <a:pPr algn="ctr"/>
            <a:endParaRPr lang="en-US" dirty="0">
              <a:solidFill>
                <a:srgbClr val="222222"/>
              </a:solidFill>
              <a:latin typeface="Publico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939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More Lesson Resources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053A7F2B-E1CC-4BE2-8290-D7D67D792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993900"/>
            <a:ext cx="5508012" cy="7493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447800"/>
            <a:ext cx="8229600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127A2-933C-4861-994A-07908B228FE3}"/>
              </a:ext>
            </a:extLst>
          </p:cNvPr>
          <p:cNvSpPr txBox="1"/>
          <p:nvPr/>
        </p:nvSpPr>
        <p:spPr>
          <a:xfrm>
            <a:off x="2105024" y="3198167"/>
            <a:ext cx="292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Lesson Plan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Student Resources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2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More Lesson Resources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  <p:pic>
        <p:nvPicPr>
          <p:cNvPr id="1026" name="Picture 2" descr="https://www.ngpf.org/aaa-content/user/files/images/logo/logo2.png">
            <a:extLst>
              <a:ext uri="{FF2B5EF4-FFF2-40B4-BE49-F238E27FC236}">
                <a16:creationId xmlns:a16="http://schemas.microsoft.com/office/drawing/2014/main" id="{21DFCFFD-5F88-4BF4-A3FF-3FF19371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40965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AAE5EC-478B-44CD-9022-D6B707D15945}"/>
              </a:ext>
            </a:extLst>
          </p:cNvPr>
          <p:cNvSpPr/>
          <p:nvPr/>
        </p:nvSpPr>
        <p:spPr>
          <a:xfrm>
            <a:off x="1572006" y="3644900"/>
            <a:ext cx="628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https://docs.google.com/document/d/1tH4AbGQP-e1AXxwDmD-lN8_yLVxd5yuz2HEWFcHivA0/edit#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379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Extension / Culminating Project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57200" y="1295400"/>
            <a:ext cx="8229600" cy="30480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sz="3600" i="1" dirty="0">
                <a:hlinkClick r:id="rId2"/>
              </a:rPr>
              <a:t>Get a Life!</a:t>
            </a:r>
            <a:endParaRPr lang="en-US" sz="3600" i="1" dirty="0"/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hlinkClick r:id="rId3"/>
              </a:rPr>
              <a:t>Work sheet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A2A04-44CB-4FD5-A22C-EC7DA5CF8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ＭＳ Ｐゴシック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ＭＳ Ｐゴシック" charset="-128"/>
              </a:rPr>
              <a:t>www.councilforeconed.org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78BC"/>
              </a:solidFill>
              <a:effectLst/>
              <a:uLnTx/>
              <a:uFillTx/>
              <a:latin typeface="Gill San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94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2600"/>
            <a:ext cx="7848600" cy="3657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If you have any questions, feel free to contact me @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Dougkramer1@gmail.com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0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1578BC"/>
                </a:solidFill>
              </a:rPr>
              <a:t>www.councilforeconed.org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8700" y="1752600"/>
            <a:ext cx="7086600" cy="4267200"/>
          </a:xfrm>
        </p:spPr>
        <p:txBody>
          <a:bodyPr/>
          <a:lstStyle/>
          <a:p>
            <a:r>
              <a:rPr lang="en-US" dirty="0"/>
              <a:t>Why is it important to budget?</a:t>
            </a:r>
          </a:p>
          <a:p>
            <a:endParaRPr lang="en-US" dirty="0"/>
          </a:p>
          <a:p>
            <a:r>
              <a:rPr lang="en-US" dirty="0"/>
              <a:t>How do budgets apply to financial goals?</a:t>
            </a:r>
          </a:p>
          <a:p>
            <a:endParaRPr lang="en-US" dirty="0"/>
          </a:p>
          <a:p>
            <a:r>
              <a:rPr lang="en-US" dirty="0"/>
              <a:t>What factors need to be considered when developing a budget?</a:t>
            </a:r>
          </a:p>
          <a:p>
            <a:endParaRPr lang="en-US" dirty="0"/>
          </a:p>
          <a:p>
            <a:r>
              <a:rPr lang="en-US" dirty="0"/>
              <a:t>The importance of saving.</a:t>
            </a:r>
          </a:p>
          <a:p>
            <a:endParaRPr lang="en-US" dirty="0"/>
          </a:p>
          <a:p>
            <a:r>
              <a:rPr lang="en-US" dirty="0"/>
              <a:t>How do we practice good decision making?</a:t>
            </a:r>
          </a:p>
          <a:p>
            <a:endParaRPr lang="en-US" dirty="0"/>
          </a:p>
          <a:p>
            <a:r>
              <a:rPr lang="en-US" dirty="0"/>
              <a:t>Why do so many goals go unmet?</a:t>
            </a:r>
          </a:p>
        </p:txBody>
      </p:sp>
    </p:spTree>
    <p:extLst>
      <p:ext uri="{BB962C8B-B14F-4D97-AF65-F5344CB8AC3E}">
        <p14:creationId xmlns:p14="http://schemas.microsoft.com/office/powerpoint/2010/main" val="158136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Why Budget?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pic>
        <p:nvPicPr>
          <p:cNvPr id="1028" name="Picture 4" descr="Image result for A dream without a plan is a fantasy">
            <a:extLst>
              <a:ext uri="{FF2B5EF4-FFF2-40B4-BE49-F238E27FC236}">
                <a16:creationId xmlns:a16="http://schemas.microsoft.com/office/drawing/2014/main" id="{631D1799-F39B-44FE-AB24-E754AD818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b="20858"/>
          <a:stretch/>
        </p:blipFill>
        <p:spPr bwMode="auto">
          <a:xfrm>
            <a:off x="1295400" y="1600200"/>
            <a:ext cx="6553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3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Financial Goals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B9AA87E-A843-41E3-A142-8525D13EB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1600199"/>
            <a:ext cx="6781800" cy="44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33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8F9E90-3B81-4D7D-8224-EB133BDC7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52600"/>
            <a:ext cx="7048500" cy="3810000"/>
          </a:xfrm>
        </p:spPr>
        <p:txBody>
          <a:bodyPr/>
          <a:lstStyle/>
          <a:p>
            <a:r>
              <a:rPr lang="en-US" dirty="0"/>
              <a:t>Budgets allow people to quantify their goals. </a:t>
            </a:r>
          </a:p>
          <a:p>
            <a:endParaRPr lang="en-US" dirty="0"/>
          </a:p>
          <a:p>
            <a:r>
              <a:rPr lang="en-US" dirty="0"/>
              <a:t>Many goals seem out of reach without the details.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Once they start making money they can feel like there is always enough and run out quickly.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you like report cards?</a:t>
            </a:r>
          </a:p>
          <a:p>
            <a:pPr lvl="2"/>
            <a:r>
              <a:rPr lang="en-US" sz="1800" dirty="0"/>
              <a:t>Yes if you do well, no if you do not meet your expectations.</a:t>
            </a:r>
          </a:p>
          <a:p>
            <a:pPr lvl="2"/>
            <a:r>
              <a:rPr lang="en-US" sz="1800" dirty="0"/>
              <a:t>Reviewing your budget regularly keeps you on track.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9AF37E-2A01-4936-8E14-FDBDE7BD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a 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82682-6F8C-41DC-B8DC-C2D729EA29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1C72C-06EC-4354-965A-E3DF5FB9E2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0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3584" y="1391977"/>
            <a:ext cx="8229600" cy="496799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4A80"/>
                </a:solidFill>
              </a:rPr>
              <a:t>Answer students’ skepticism!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4A80"/>
                </a:solidFill>
              </a:rPr>
              <a:t>	“Yeah, but I will be a professional athlete and not have to worry about money!”</a:t>
            </a: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4A80"/>
              </a:solidFill>
            </a:endParaRPr>
          </a:p>
          <a:p>
            <a:pPr lvl="2"/>
            <a:r>
              <a:rPr lang="en-US" b="1" dirty="0"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Reasons Why 80% Of Retired NFL Players Go Broke</a:t>
            </a:r>
            <a:endParaRPr lang="en-US" b="1" dirty="0">
              <a:cs typeface="+mn-cs"/>
            </a:endParaRPr>
          </a:p>
          <a:p>
            <a:pPr marL="914400" lvl="2" indent="0">
              <a:buNone/>
            </a:pPr>
            <a:endParaRPr lang="en-US" b="1" dirty="0"/>
          </a:p>
          <a:p>
            <a:pPr lvl="2"/>
            <a:endParaRPr lang="en-US" sz="3000" dirty="0">
              <a:solidFill>
                <a:srgbClr val="004A8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9218"/>
            <a:ext cx="8229600" cy="838200"/>
          </a:xfrm>
        </p:spPr>
        <p:txBody>
          <a:bodyPr/>
          <a:lstStyle/>
          <a:p>
            <a:r>
              <a:rPr lang="en-US" dirty="0"/>
              <a:t>Purpose of a Budget</a:t>
            </a:r>
            <a:br>
              <a:rPr lang="en-US" dirty="0"/>
            </a:br>
            <a:r>
              <a:rPr lang="en-US" dirty="0"/>
              <a:t>Examples of the importance: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88DF70EF-6577-4FF6-9B93-636CCFB88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104" y="2678208"/>
            <a:ext cx="5891811" cy="27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50" y="1524000"/>
            <a:ext cx="7429500" cy="43434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sz="2400" dirty="0"/>
              <a:t>Purpose of a Budget</a:t>
            </a:r>
            <a:br>
              <a:rPr lang="en-US" sz="2400" dirty="0"/>
            </a:br>
            <a:r>
              <a:rPr lang="en-US" sz="2400" dirty="0"/>
              <a:t>Examples of the importance: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20761-F3D9-4FE2-96EB-16CF6B4FC716}"/>
              </a:ext>
            </a:extLst>
          </p:cNvPr>
          <p:cNvSpPr/>
          <p:nvPr/>
        </p:nvSpPr>
        <p:spPr>
          <a:xfrm>
            <a:off x="1028700" y="1524000"/>
            <a:ext cx="708660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kern="0" dirty="0">
                <a:solidFill>
                  <a:srgbClr val="004A80"/>
                </a:solidFill>
                <a:latin typeface="Gill Sans"/>
              </a:rPr>
              <a:t>“Yeah, but I will be an entrepreneur like Jeff Bezos and 	not have to worry about money!”</a:t>
            </a:r>
          </a:p>
          <a:p>
            <a:pPr lvl="0">
              <a:spcBef>
                <a:spcPct val="20000"/>
              </a:spcBef>
            </a:pPr>
            <a:endParaRPr lang="en-US" kern="0" dirty="0">
              <a:solidFill>
                <a:srgbClr val="004A80"/>
              </a:solidFill>
              <a:latin typeface="Gill Sans"/>
            </a:endParaRPr>
          </a:p>
          <a:p>
            <a:pPr lvl="0">
              <a:spcBef>
                <a:spcPct val="20000"/>
              </a:spcBef>
            </a:pPr>
            <a:endParaRPr lang="en-US" kern="0" dirty="0">
              <a:solidFill>
                <a:srgbClr val="004A80"/>
              </a:solidFill>
              <a:latin typeface="Gill Sans"/>
            </a:endParaRPr>
          </a:p>
          <a:p>
            <a:pPr lvl="0">
              <a:spcBef>
                <a:spcPct val="20000"/>
              </a:spcBef>
            </a:pPr>
            <a:endParaRPr lang="en-US" kern="0" dirty="0">
              <a:solidFill>
                <a:srgbClr val="004A80"/>
              </a:solidFill>
              <a:latin typeface="Gill Sans"/>
            </a:endParaRPr>
          </a:p>
          <a:p>
            <a:pPr lvl="0">
              <a:spcBef>
                <a:spcPct val="20000"/>
              </a:spcBef>
            </a:pPr>
            <a:endParaRPr lang="en-US" kern="0" dirty="0">
              <a:solidFill>
                <a:srgbClr val="004A80"/>
              </a:solidFill>
              <a:latin typeface="Gill Sans"/>
            </a:endParaRPr>
          </a:p>
          <a:p>
            <a:pPr lvl="2">
              <a:spcBef>
                <a:spcPct val="20000"/>
              </a:spcBef>
            </a:pPr>
            <a:endParaRPr lang="en-US" b="1" kern="0" dirty="0">
              <a:solidFill>
                <a:srgbClr val="212529"/>
              </a:solidFill>
              <a:latin typeface="Heebo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spcBef>
                <a:spcPct val="20000"/>
              </a:spcBef>
            </a:pPr>
            <a:endParaRPr lang="en-US" b="1" kern="0" dirty="0">
              <a:solidFill>
                <a:srgbClr val="212529"/>
              </a:solidFill>
              <a:latin typeface="Heebo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>
              <a:spcBef>
                <a:spcPct val="20000"/>
              </a:spcBef>
            </a:pPr>
            <a:endParaRPr lang="en-US" b="1" kern="0" dirty="0">
              <a:solidFill>
                <a:srgbClr val="212529"/>
              </a:solidFill>
              <a:latin typeface="Heebo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b="1" kern="0" dirty="0">
                <a:solidFill>
                  <a:srgbClr val="212529"/>
                </a:solidFill>
                <a:latin typeface="Heeb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Successful Companies That Didn't Make a Dollar for 5 Years</a:t>
            </a:r>
            <a:endParaRPr lang="en-US" b="1" kern="0" dirty="0">
              <a:solidFill>
                <a:srgbClr val="212529"/>
              </a:solidFill>
              <a:latin typeface="Heebo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b="1" kern="0" dirty="0">
              <a:solidFill>
                <a:srgbClr val="6EA92C"/>
              </a:solidFill>
              <a:latin typeface="Gill Sans"/>
            </a:endParaRPr>
          </a:p>
        </p:txBody>
      </p:sp>
      <p:pic>
        <p:nvPicPr>
          <p:cNvPr id="3074" name="Picture 2" descr="https://static01.nyt.com/images/2018/09/20/business/20State-illo/20State-illo-articleLarge.gif?quality=75&amp;auto=webp&amp;disable=upscale">
            <a:extLst>
              <a:ext uri="{FF2B5EF4-FFF2-40B4-BE49-F238E27FC236}">
                <a16:creationId xmlns:a16="http://schemas.microsoft.com/office/drawing/2014/main" id="{D2EF4DF5-A22D-42BB-A247-C64856C7F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606040"/>
            <a:ext cx="5600700" cy="253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8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US" dirty="0"/>
              <a:t>Purpose of a Budget</a:t>
            </a:r>
            <a:br>
              <a:rPr lang="en-US" dirty="0"/>
            </a:br>
            <a:r>
              <a:rPr lang="en-US" dirty="0"/>
              <a:t>Examples of the importance: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www.councilforeconed.org </a:t>
            </a:r>
            <a:endParaRPr lang="en-US" b="1" dirty="0">
              <a:solidFill>
                <a:srgbClr val="1578B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6A2A04-44CB-4FD5-A22C-EC7DA5CF84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28700" y="1371600"/>
            <a:ext cx="6667500" cy="449580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rgbClr val="004A80"/>
                </a:solidFill>
                <a:cs typeface="+mn-cs"/>
              </a:rPr>
              <a:t>“Yeah, I’ll just win the lottery and not have to worry about money!”</a:t>
            </a: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marL="914400" lvl="2" indent="0">
              <a:buNone/>
            </a:pPr>
            <a:endParaRPr lang="en-US" b="1" dirty="0">
              <a:solidFill>
                <a:srgbClr val="212529"/>
              </a:solidFill>
              <a:latin typeface="Heebo"/>
              <a:cs typeface="+mn-cs"/>
            </a:endParaRPr>
          </a:p>
          <a:p>
            <a:pPr lvl="1"/>
            <a:r>
              <a:rPr lang="en-US" b="1" kern="1200" dirty="0">
                <a:solidFill>
                  <a:srgbClr val="000000"/>
                </a:solidFill>
                <a:latin typeface="Arial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do 70 percent of lottery winners end up bankrupt?</a:t>
            </a:r>
            <a:endParaRPr lang="en-US" b="1" kern="12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0686E-07F0-4CE8-BC17-E95630A1A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228850"/>
            <a:ext cx="4267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8285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475455f-c69b-4ff8-acf7-75612f4dc189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2" ma:contentTypeDescription="Create a new document." ma:contentTypeScope="" ma:versionID="ad2fc0d4fa62e1968d7a1186eb6b8bba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55f388ed21565ea9d77dc5deb097c60f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297DD3-A2EA-4D53-B11C-2136071F829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f5f0874-9380-45e6-a4b7-6b39252ece02"/>
    <ds:schemaRef ds:uri="http://purl.org/dc/elements/1.1/"/>
    <ds:schemaRef ds:uri="f585725c-6fad-472e-a48b-c8f76591c91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A96DE8-B18F-4B6A-93E2-2A40DA5664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1599F4-3592-4E1B-AB47-B832696EFD2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112757</TotalTime>
  <Words>1224</Words>
  <Application>Microsoft Office PowerPoint</Application>
  <PresentationFormat>On-screen Show (4:3)</PresentationFormat>
  <Paragraphs>259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BankGothic Md BT</vt:lpstr>
      <vt:lpstr>Calibri</vt:lpstr>
      <vt:lpstr>Calibri Light</vt:lpstr>
      <vt:lpstr>Gill Sans</vt:lpstr>
      <vt:lpstr>Heebo</vt:lpstr>
      <vt:lpstr>Publico</vt:lpstr>
      <vt:lpstr>Blank Presentation</vt:lpstr>
      <vt:lpstr>Custom Design</vt:lpstr>
      <vt:lpstr>Module 1: Budgeting</vt:lpstr>
      <vt:lpstr>Doug Kramer</vt:lpstr>
      <vt:lpstr>Key Ideas </vt:lpstr>
      <vt:lpstr>Why Budget?</vt:lpstr>
      <vt:lpstr>Understanding Financial Goals</vt:lpstr>
      <vt:lpstr>Purpose of a Budget</vt:lpstr>
      <vt:lpstr>Purpose of a Budget Examples of the importance: </vt:lpstr>
      <vt:lpstr>Purpose of a Budget Examples of the importance:</vt:lpstr>
      <vt:lpstr>Purpose of a Budget Examples of the importance:</vt:lpstr>
      <vt:lpstr>Budget Factors</vt:lpstr>
      <vt:lpstr>Budget Factors</vt:lpstr>
      <vt:lpstr>What are needs vs. wants?</vt:lpstr>
      <vt:lpstr>Fixed vs. Variable Expenses</vt:lpstr>
      <vt:lpstr>Savings</vt:lpstr>
      <vt:lpstr>Savings</vt:lpstr>
      <vt:lpstr>Emergency Fund</vt:lpstr>
      <vt:lpstr>Lesson Ideas</vt:lpstr>
      <vt:lpstr>Balancing a Budget</vt:lpstr>
      <vt:lpstr>Balancing a Budget</vt:lpstr>
      <vt:lpstr>Balance a Budget</vt:lpstr>
      <vt:lpstr>More Lesson Resources</vt:lpstr>
      <vt:lpstr>More Lesson Resources</vt:lpstr>
      <vt:lpstr>Extension / Culminating Project</vt:lpstr>
      <vt:lpstr>Thank you!</vt:lpstr>
    </vt:vector>
  </TitlesOfParts>
  <Company>Office 2004 Test Drive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Office 2004 Test Drive User</dc:creator>
  <cp:lastModifiedBy>Jarvon Carson</cp:lastModifiedBy>
  <cp:revision>2930</cp:revision>
  <cp:lastPrinted>2015-12-16T17:04:17Z</cp:lastPrinted>
  <dcterms:created xsi:type="dcterms:W3CDTF">2012-10-20T14:14:15Z</dcterms:created>
  <dcterms:modified xsi:type="dcterms:W3CDTF">2019-07-08T16:30:58Z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Order">
    <vt:r8>200</vt:r8>
  </property>
  <property fmtid="{D5CDD505-2E9C-101B-9397-08002B2CF9AE}" pid="4" name="_CopySource">
    <vt:lpwstr>https://council4econed.sharepoint.com/CMT/Board Meeting Feb 8, 2013 v2 njm.pptx</vt:lpwstr>
  </property>
  <property fmtid="{D5CDD505-2E9C-101B-9397-08002B2CF9AE}" pid="5" name="xd_ProgID">
    <vt:lpwstr/>
  </property>
  <property fmtid="{D5CDD505-2E9C-101B-9397-08002B2CF9AE}" pid="6" name="TemplateUrl">
    <vt:lpwstr/>
  </property>
</Properties>
</file>