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64" r:id="rId6"/>
    <p:sldId id="265" r:id="rId7"/>
    <p:sldId id="266" r:id="rId8"/>
    <p:sldId id="267"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30"/>
    <p:restoredTop sz="82202"/>
  </p:normalViewPr>
  <p:slideViewPr>
    <p:cSldViewPr>
      <p:cViewPr varScale="1">
        <p:scale>
          <a:sx n="136" d="100"/>
          <a:sy n="136" d="100"/>
        </p:scale>
        <p:origin x="880" y="184"/>
      </p:cViewPr>
      <p:guideLst>
        <p:guide orient="horz" pos="2160"/>
        <p:guide pos="2880"/>
      </p:guideLst>
    </p:cSldViewPr>
  </p:slideViewPr>
  <p:outlineViewPr>
    <p:cViewPr>
      <p:scale>
        <a:sx n="33" d="100"/>
        <a:sy n="33" d="100"/>
      </p:scale>
      <p:origin x="0" y="-4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11/7/19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itchFamily="-108" charset="-128"/>
                <a:cs typeface="ＭＳ Ｐゴシック" pitchFamily="-108" charset="-128"/>
              </a:rPr>
              <a:t>Why does society need taxes? (Cartoon A)</a:t>
            </a:r>
          </a:p>
          <a:p>
            <a:r>
              <a:rPr lang="en-US" sz="1200" i="1" kern="1200" dirty="0">
                <a:solidFill>
                  <a:schemeClr val="tx1"/>
                </a:solidFill>
                <a:effectLst/>
                <a:latin typeface="+mn-lt"/>
                <a:ea typeface="ＭＳ Ｐゴシック" pitchFamily="-108" charset="-128"/>
                <a:cs typeface="ＭＳ Ｐゴシック" pitchFamily="-108" charset="-128"/>
              </a:rPr>
              <a:t>[Student responses will vary but may include the need to fund essential public goods and services, the desire to balance the budget and avoid deficits and debt, and, based on the cartoon, some desire for equity or fairness by closing loopholes for the wealthy rather than cutting social programs for people who need them.]</a:t>
            </a:r>
            <a:endParaRPr lang="en-US" sz="1200" kern="1200" dirty="0">
              <a:solidFill>
                <a:schemeClr val="tx1"/>
              </a:solidFill>
              <a:effectLst/>
              <a:latin typeface="+mn-lt"/>
              <a:ea typeface="ＭＳ Ｐゴシック" pitchFamily="-108" charset="-128"/>
              <a:cs typeface="ＭＳ Ｐゴシック" pitchFamily="-108" charset="-128"/>
            </a:endParaRP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2360665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230392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how the government earns revenue (income taxes, corporate taxes, </a:t>
            </a:r>
            <a:r>
              <a:rPr lang="en-US" dirty="0" err="1"/>
              <a:t>etc</a:t>
            </a:r>
            <a:r>
              <a:rPr lang="en-US" dirty="0"/>
              <a:t>).  In 2018, the Federal Government earned $3.3 trillion in revenue, but spent $4.1 trillion.  What does this mean?  (There was a federal deficit of around $800 billion).  Ask students to brainstorm some ways this could be fixed.  At least one of the suggestions should be to raise taxes.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4208304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 income taxes:  Receipts from taxes on individual’s income, wages, dividends, and interest earned.  </a:t>
            </a:r>
          </a:p>
          <a:p>
            <a:r>
              <a:rPr lang="en-US" dirty="0"/>
              <a:t>Corporate income taxes:  Taxes on income made by corporations</a:t>
            </a:r>
          </a:p>
          <a:p>
            <a:r>
              <a:rPr lang="en-US" dirty="0"/>
              <a:t>Other:  Excise taxes, estate taxes, remittances from the Federal Reserve, fees, fines, etc.</a:t>
            </a:r>
          </a:p>
          <a:p>
            <a:r>
              <a:rPr lang="en-US" dirty="0"/>
              <a:t>Payroll taxes:  Taxes that fund specific social programs like Social Security and Medicare.</a:t>
            </a:r>
          </a:p>
          <a:p>
            <a:endParaRPr lang="en-US" dirty="0"/>
          </a:p>
          <a:p>
            <a:r>
              <a:rPr lang="en-US" dirty="0"/>
              <a:t>Discuss with students that if taxes are to be raised, there are a variety of taxes that can be raised. Each comes with its own costs/benefits.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286432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Taxation and the National Debt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685800" y="2693987"/>
            <a:ext cx="7772400" cy="1470025"/>
          </a:xfrm>
        </p:spPr>
        <p:txBody>
          <a:bodyPr/>
          <a:lstStyle/>
          <a:p>
            <a:pPr>
              <a:spcBef>
                <a:spcPts val="4000"/>
              </a:spcBef>
            </a:pPr>
            <a:r>
              <a:rPr lang="en-US" dirty="0"/>
              <a:t>Taxation and </a:t>
            </a:r>
            <a:br>
              <a:rPr lang="en-US" dirty="0"/>
            </a:br>
            <a:r>
              <a:rPr lang="en-US" dirty="0"/>
              <a:t>the National Debt</a:t>
            </a:r>
            <a:endParaRPr lang="en-US" sz="22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E0D888F-62FB-9144-81A2-F978F91F8B7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492160" y="1600200"/>
            <a:ext cx="6159679" cy="4414131"/>
          </a:xfrm>
          <a:prstGeom prst="rect">
            <a:avLst/>
          </a:prstGeom>
        </p:spPr>
      </p:pic>
    </p:spTree>
    <p:extLst>
      <p:ext uri="{BB962C8B-B14F-4D97-AF65-F5344CB8AC3E}">
        <p14:creationId xmlns:p14="http://schemas.microsoft.com/office/powerpoint/2010/main" val="422037005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E0D888F-62FB-9144-81A2-F978F91F8B7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863774" y="1600200"/>
            <a:ext cx="5416452" cy="4603091"/>
          </a:xfrm>
          <a:prstGeom prst="rect">
            <a:avLst/>
          </a:prstGeom>
        </p:spPr>
      </p:pic>
    </p:spTree>
    <p:extLst>
      <p:ext uri="{BB962C8B-B14F-4D97-AF65-F5344CB8AC3E}">
        <p14:creationId xmlns:p14="http://schemas.microsoft.com/office/powerpoint/2010/main" val="407511431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E0D888F-62FB-9144-81A2-F978F91F8B7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5983" y="1524000"/>
            <a:ext cx="6732033" cy="4481323"/>
          </a:xfrm>
          <a:prstGeom prst="rect">
            <a:avLst/>
          </a:prstGeom>
        </p:spPr>
      </p:pic>
    </p:spTree>
    <p:extLst>
      <p:ext uri="{BB962C8B-B14F-4D97-AF65-F5344CB8AC3E}">
        <p14:creationId xmlns:p14="http://schemas.microsoft.com/office/powerpoint/2010/main" val="302987776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E0D888F-62FB-9144-81A2-F978F91F8B72}"/>
              </a:ext>
            </a:extLst>
          </p:cNvPr>
          <p:cNvPicPr>
            <a:picLocks noChangeAspect="1"/>
          </p:cNvPicPr>
          <p:nvPr/>
        </p:nvPicPr>
        <p:blipFill rotWithShape="1">
          <a:blip r:embed="rId3">
            <a:extLst>
              <a:ext uri="{28A0092B-C50C-407E-A947-70E740481C1C}">
                <a14:useLocalDpi xmlns:a14="http://schemas.microsoft.com/office/drawing/2010/main" val="0"/>
              </a:ext>
            </a:extLst>
          </a:blip>
          <a:srcRect t="4197"/>
          <a:stretch/>
        </p:blipFill>
        <p:spPr>
          <a:xfrm>
            <a:off x="2171700" y="1143000"/>
            <a:ext cx="4800599" cy="5233484"/>
          </a:xfrm>
          <a:prstGeom prst="rect">
            <a:avLst/>
          </a:prstGeom>
        </p:spPr>
      </p:pic>
    </p:spTree>
    <p:extLst>
      <p:ext uri="{BB962C8B-B14F-4D97-AF65-F5344CB8AC3E}">
        <p14:creationId xmlns:p14="http://schemas.microsoft.com/office/powerpoint/2010/main" val="2713383219"/>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2" ma:contentTypeDescription="Create a new document." ma:contentTypeScope="" ma:versionID="ad2fc0d4fa62e1968d7a1186eb6b8bb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55f388ed21565ea9d77dc5deb097c60f"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A3F65F2-6E46-458B-9620-15151A47A20C}"/>
</file>

<file path=customXml/itemProps3.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1741</TotalTime>
  <Words>251</Words>
  <Application>Microsoft Macintosh PowerPoint</Application>
  <PresentationFormat>On-screen Show (4:3)</PresentationFormat>
  <Paragraphs>15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Taxation and  the National Debt</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Chuck Krenzin</cp:lastModifiedBy>
  <cp:revision>247</cp:revision>
  <dcterms:created xsi:type="dcterms:W3CDTF">2012-09-11T15:07:18Z</dcterms:created>
  <dcterms:modified xsi:type="dcterms:W3CDTF">2019-11-07T19:18:57Z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