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5" r:id="rId1"/>
  </p:sldMasterIdLst>
  <p:notesMasterIdLst>
    <p:notesMasterId r:id="rId27"/>
  </p:notes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954838" cy="93091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41078" y="0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8843645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763" cy="46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7816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6740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1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916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510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305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283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40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29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117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21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91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6350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5107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5050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453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085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31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215" cy="41890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863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37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76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796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0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42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7725" cy="34940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927312" y="4421827"/>
            <a:ext cx="5100300" cy="4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3941078" y="8843645"/>
            <a:ext cx="3013800" cy="465600"/>
          </a:xfrm>
          <a:prstGeom prst="rect">
            <a:avLst/>
          </a:prstGeom>
        </p:spPr>
        <p:txBody>
          <a:bodyPr spcFirstLastPara="1" wrap="square" lIns="91650" tIns="45825" rIns="91650" bIns="458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02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990600" y="2286000"/>
            <a:ext cx="71628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Shape 15"/>
          <p:cNvCxnSpPr/>
          <p:nvPr/>
        </p:nvCxnSpPr>
        <p:spPr>
          <a:xfrm>
            <a:off x="990600" y="3657600"/>
            <a:ext cx="71628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028699" y="2548219"/>
            <a:ext cx="7086600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1800" y="938553"/>
            <a:ext cx="3124200" cy="1170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22688" y="4076700"/>
            <a:ext cx="1774825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Date</a:t>
            </a:r>
          </a:p>
          <a:p>
            <a:pPr lvl="0"/>
            <a:endParaRPr lang="en-US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22688" y="5029200"/>
            <a:ext cx="1774825" cy="4730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Presenter</a:t>
            </a:r>
          </a:p>
          <a:p>
            <a:pPr lvl="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s">
  <p:cSld name="Topic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4A8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1800" y="481217"/>
            <a:ext cx="1905000" cy="7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477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nopoly Cards w/o Subhead">
  <p:cSld name="Monopoly Cards w/o Subhea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hape 32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38600" cy="598487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57200" y="2133600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3"/>
          </p:nvPr>
        </p:nvSpPr>
        <p:spPr>
          <a:xfrm>
            <a:off x="4648200" y="2133600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4648200" y="1524000"/>
            <a:ext cx="4038600" cy="598487"/>
          </a:xfrm>
          <a:prstGeom prst="rect">
            <a:avLst/>
          </a:prstGeom>
          <a:solidFill>
            <a:srgbClr val="215BAE"/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nopoly Cards w/ Subhead">
  <p:cSld name="Monopoly Cards w/ Subhead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" y="2438400"/>
            <a:ext cx="4038600" cy="365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457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Shape 44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Shape 45"/>
          <p:cNvSpPr/>
          <p:nvPr/>
        </p:nvSpPr>
        <p:spPr>
          <a:xfrm>
            <a:off x="4648200" y="1828800"/>
            <a:ext cx="4038600" cy="609600"/>
          </a:xfrm>
          <a:prstGeom prst="rect">
            <a:avLst/>
          </a:prstGeom>
          <a:solidFill>
            <a:srgbClr val="6EA92C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4648200" y="2438400"/>
            <a:ext cx="4038600" cy="3657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839913"/>
            <a:ext cx="40386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57200" y="2438400"/>
            <a:ext cx="4040188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4648200" y="2438400"/>
            <a:ext cx="4041775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ill Sans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ill Sans"/>
              <a:buChar char="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4648200" y="1828800"/>
            <a:ext cx="4038600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Gill Sans"/>
              <a:buNone/>
              <a:defRPr sz="20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5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Shape 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ank">
  <p:cSld name="Content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hape 57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857250" y="2133600"/>
            <a:ext cx="7429500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4A80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848600" y="62484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+ Bullets">
  <p:cSld name="Content + Bulle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hape 65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609600" y="1905001"/>
            <a:ext cx="79248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Char char="»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609600" y="64008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7162800" y="65532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10362" y="609600"/>
            <a:ext cx="22002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200" y="6477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858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teacher-lesson/1305/President-Jackson-Veto-Second-National-Ban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pderbeckt@waldwickschools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ctrTitle"/>
          </p:nvPr>
        </p:nvSpPr>
        <p:spPr>
          <a:xfrm>
            <a:off x="1028699" y="2413744"/>
            <a:ext cx="70866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Andrew Jackson and the Veto of the Second National Bank</a:t>
            </a:r>
            <a:endParaRPr sz="3600" b="1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00" y="1406150"/>
            <a:ext cx="4399524" cy="18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475" y="1406150"/>
            <a:ext cx="3331351" cy="14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950" y="3020000"/>
            <a:ext cx="4138260" cy="18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4150" y="2670300"/>
            <a:ext cx="3124200" cy="18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1835" y="4429500"/>
            <a:ext cx="4397990" cy="196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6522" y="4429500"/>
            <a:ext cx="2475580" cy="19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98700" y="2823754"/>
            <a:ext cx="2813974" cy="160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57200" y="1307700"/>
            <a:ext cx="5262000" cy="42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Congress renews charter for a Second National Bank for another 20 years.	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Initially involved in questionable loaning practices and fraud.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Heavily invested in speculative land deals and set off a financial panic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1820’s - restored public confidence with better management.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1828 - Andrew Jackson wins Presidential election.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Strong opponent of the National Bank</a:t>
            </a:r>
            <a:endParaRPr sz="2400">
              <a:solidFill>
                <a:srgbClr val="38761D"/>
              </a:solidFill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Historical Context (continued)</a:t>
            </a: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0984" y="4034125"/>
            <a:ext cx="2967066" cy="19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1600" y="1371600"/>
            <a:ext cx="3120000" cy="1982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545300" y="1430375"/>
            <a:ext cx="5743200" cy="43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Jackson considered the bank to be an elitist institution that  benefited the wealthy and as an undemocratic organization that did not serve the interests of the common man.</a:t>
            </a:r>
            <a:endParaRPr sz="2400">
              <a:solidFill>
                <a:srgbClr val="38761D"/>
              </a:solidFill>
            </a:endParaRPr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1832:  The vote to recharter the bank passed both houses of congress but was vetoed by Jackson.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Debate was so fierce that the disagreement over the National Bank became known as “The Bank War”</a:t>
            </a:r>
            <a:endParaRPr sz="2400">
              <a:solidFill>
                <a:srgbClr val="38761D"/>
              </a:solidFill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Historical Context (continued)</a:t>
            </a: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100" y="2086475"/>
            <a:ext cx="2855500" cy="1884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288475" y="1494550"/>
            <a:ext cx="4785600" cy="4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1833: Pres. Jackson removed all federal funds from the Second Bank, redistributing them to state banks (“pet banks”)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1836: the bank’s charter officially expired.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1837 - 1863: The “Wildcat Era”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Widespread bank runs/ panics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Over 8,000 currencies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“Wildcat” banks/ bank fraud</a:t>
            </a:r>
            <a:endParaRPr sz="2400">
              <a:solidFill>
                <a:srgbClr val="274E13"/>
              </a:solidFill>
            </a:endParaRPr>
          </a:p>
        </p:txBody>
      </p:sp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Further Historical Context</a:t>
            </a:r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975" y="2034500"/>
            <a:ext cx="3596399" cy="3255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533175" y="1418250"/>
            <a:ext cx="8069700" cy="5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https://www.econedlink.org/teacher-lesson/1305/President-Jackson-Veto-Second-National-Bank</a:t>
            </a:r>
            <a:endParaRPr sz="2400">
              <a:solidFill>
                <a:srgbClr val="274E13"/>
              </a:solidFill>
            </a:endParaRPr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Resource One - Introductory Set:  Display the political cartoon, “King Andrew the First”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Discussion Questions: (Think - Pair - Share)</a:t>
            </a:r>
            <a:endParaRPr sz="2400">
              <a:solidFill>
                <a:srgbClr val="274E13"/>
              </a:solidFill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>
                <a:solidFill>
                  <a:srgbClr val="274E13"/>
                </a:solidFill>
              </a:rPr>
              <a:t>How is Andrew Jackson depicted?</a:t>
            </a:r>
            <a:endParaRPr>
              <a:solidFill>
                <a:srgbClr val="274E13"/>
              </a:solidFill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>
                <a:solidFill>
                  <a:srgbClr val="274E13"/>
                </a:solidFill>
              </a:rPr>
              <a:t>Why is he shown in this way?</a:t>
            </a:r>
            <a:endParaRPr>
              <a:solidFill>
                <a:srgbClr val="274E13"/>
              </a:solidFill>
            </a:endParaRPr>
          </a:p>
          <a:p>
            <a: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>
                <a:solidFill>
                  <a:srgbClr val="274E13"/>
                </a:solidFill>
              </a:rPr>
              <a:t>What is some of the imagery used and what might the artist be trying to convey?</a:t>
            </a:r>
            <a:endParaRPr>
              <a:solidFill>
                <a:srgbClr val="274E13"/>
              </a:solidFill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EconEdLink  Lesson</a:t>
            </a: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750" y="-60000"/>
            <a:ext cx="4669053" cy="69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374" y="174563"/>
            <a:ext cx="8187250" cy="650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00" y="266575"/>
            <a:ext cx="8907800" cy="585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385200" y="1060050"/>
            <a:ext cx="8073000" cy="47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rgbClr val="274E13"/>
                </a:solidFill>
              </a:rPr>
              <a:t>Resource Two:  Creating a Timeline</a:t>
            </a:r>
            <a:endParaRPr sz="2400" b="1" u="sng">
              <a:solidFill>
                <a:srgbClr val="274E13"/>
              </a:solidFill>
            </a:endParaRPr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74E13"/>
                </a:solidFill>
              </a:rPr>
              <a:t>Variations for Different Learning Styles -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Kinesthetic - Have students stand in a spot on a virtual timeline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Interpersonal - Groups work together to find appropriate spot, then tape event on a timeline on the wall.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Analytical - Create a “cause and effect” timeline highlighting how one event led to and caused others.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Creative/Artistic - students draw a plot cartoon to show the proper sequence of events.</a:t>
            </a:r>
            <a:endParaRPr sz="2400">
              <a:solidFill>
                <a:srgbClr val="274E13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Technological - students create a digital timeline with images to portray the events sequentially.</a:t>
            </a:r>
            <a:endParaRPr sz="2400">
              <a:solidFill>
                <a:srgbClr val="274E13"/>
              </a:solidFill>
            </a:endParaRP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457200" y="379375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EconEdLink Lesson</a:t>
            </a: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100" y="5869025"/>
            <a:ext cx="3509726" cy="84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369800"/>
            <a:ext cx="7927500" cy="4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860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8761D"/>
                </a:solidFill>
              </a:rPr>
              <a:t>Follow Up Questions for Timeline Activity: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Who were the major players in the debate and what were some of their central arguments?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Do you think compromise would have been possible at this point?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Could President Jackson and Congress have reached a solution?</a:t>
            </a:r>
            <a:endParaRPr sz="2400">
              <a:solidFill>
                <a:srgbClr val="38761D"/>
              </a:solidFill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EconEdLink Lesson</a:t>
            </a: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26" name="Shape 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525" y="4388750"/>
            <a:ext cx="2160950" cy="21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Andrew Jackson and the Veto of the Second National Bank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March 7, 2018</a:t>
            </a:r>
            <a:br>
              <a:rPr lang="en-US" sz="3600" dirty="0" smtClean="0"/>
            </a:br>
            <a:r>
              <a:rPr lang="en-US" sz="3600" dirty="0" smtClean="0"/>
              <a:t>Ted Opderbeck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24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324800" y="1394025"/>
            <a:ext cx="8447700" cy="49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Resource Three - Identifying the Main Arguments with Primary Sources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-US" sz="2400"/>
              <a:t>Document 1: Andrew Jackson’s Veto Message, July 10, 1832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-US" sz="2400"/>
              <a:t>Document 2: Speech by Senator Daniel Webster (Massachusetts) 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Student groups: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-US" sz="2400"/>
              <a:t>Read and highlight the primary sources 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-US" sz="2400"/>
              <a:t>Based on the sources, discuss what each man would say about the position statements presented at the end of the readings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»"/>
            </a:pPr>
            <a:r>
              <a:rPr lang="en-US" sz="2400"/>
              <a:t>Debate the positions</a:t>
            </a:r>
            <a:endParaRPr sz="2400"/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35050" y="31795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EconEdLink Lesson</a:t>
            </a:r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533175" y="1515200"/>
            <a:ext cx="8153700" cy="46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Variations: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36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Provide roles (actual or fictional people who played a part in the national discussion).  Students research the role and participate in a “town hall” meeting format.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Students conduct a Socratic “fishbowl” style discussion centered on whether the Second National Bank should be renewed or vetoed.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>
              <a:spcBef>
                <a:spcPts val="100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Students participate in a “value-line” activity in which they reflect on their own opinions and discuss within small groups of classmates.</a:t>
            </a:r>
            <a:endParaRPr sz="2400">
              <a:solidFill>
                <a:srgbClr val="274E13"/>
              </a:solidFill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EconEdLink Lesson</a:t>
            </a:r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457200" y="1369800"/>
            <a:ext cx="5310300" cy="43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274E13"/>
              </a:buClr>
              <a:buSzPts val="2400"/>
              <a:buChar char="•"/>
            </a:pPr>
            <a:r>
              <a:rPr lang="en-US" sz="2400">
                <a:solidFill>
                  <a:srgbClr val="274E13"/>
                </a:solidFill>
              </a:rPr>
              <a:t>Closure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Writing/ Reflection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Could a compromise have been reached?</a:t>
            </a:r>
            <a:endParaRPr sz="2400">
              <a:solidFill>
                <a:srgbClr val="274E13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400"/>
              <a:buChar char="»"/>
            </a:pPr>
            <a:r>
              <a:rPr lang="en-US" sz="2400">
                <a:solidFill>
                  <a:srgbClr val="274E13"/>
                </a:solidFill>
              </a:rPr>
              <a:t>Online poll - Google Form, Socrative, PollEverywhere</a:t>
            </a:r>
            <a:endParaRPr sz="2400">
              <a:solidFill>
                <a:srgbClr val="274E13"/>
              </a:solidFill>
            </a:endParaRPr>
          </a:p>
          <a:p>
            <a:pPr marL="342900" lvl="0" indent="-22860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274E13"/>
              </a:solidFill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EconEdLink Lesson</a:t>
            </a: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100" y="4131366"/>
            <a:ext cx="3630849" cy="204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286" y="4131375"/>
            <a:ext cx="3632463" cy="204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457200" y="1478850"/>
            <a:ext cx="8133600" cy="45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8761D"/>
                </a:solidFill>
              </a:rPr>
              <a:t>Big Questions: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Does the Federal Reserve Bank Have Too Much Power?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Should the Fed be more transparent?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How independent should the Fed be?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How much power should the President have in regards to banking and the economy?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Do our modern financial institutions favor the wealthy?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How did failures in the banking system in the 2000’s lead to the Great Recession of 2008-09?</a:t>
            </a:r>
            <a:endParaRPr sz="2400">
              <a:solidFill>
                <a:srgbClr val="38761D"/>
              </a:solidFill>
            </a:endParaRP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Connections to Today</a:t>
            </a:r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250" y="168200"/>
            <a:ext cx="3957600" cy="63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506225" y="1530700"/>
            <a:ext cx="7609200" cy="49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860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/>
              <a:t>Any Questions?</a:t>
            </a:r>
            <a:endParaRPr sz="2400"/>
          </a:p>
          <a:p>
            <a:pPr marL="342900" lvl="0" indent="-228600" algn="ctr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  <a:p>
            <a:pPr marL="342900" lvl="0" indent="-22860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/>
              <a:t>Email:</a:t>
            </a:r>
            <a:endParaRPr sz="2400"/>
          </a:p>
          <a:p>
            <a:pPr marL="342900" lvl="0" indent="-228600" algn="ctr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  <a:p>
            <a:pPr marL="342900" lvl="0" indent="-22860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opderbeckt@waldwickschools.org</a:t>
            </a:r>
            <a:endParaRPr sz="2400"/>
          </a:p>
          <a:p>
            <a:pPr marL="342900" lvl="0" indent="-228600" algn="ctr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20900" y="1401850"/>
            <a:ext cx="77022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</a:pPr>
            <a:r>
              <a:rPr lang="en-US" sz="2400">
                <a:solidFill>
                  <a:srgbClr val="000000"/>
                </a:solidFill>
              </a:rPr>
              <a:t>Teacher at Waldwick High School 1996 - Present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Social Studies/Economics:</a:t>
            </a:r>
            <a:endParaRPr sz="2400">
              <a:solidFill>
                <a:srgbClr val="000000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</a:pPr>
            <a:r>
              <a:rPr lang="en-US" sz="2400">
                <a:solidFill>
                  <a:srgbClr val="000000"/>
                </a:solidFill>
              </a:rPr>
              <a:t>AP Economics</a:t>
            </a:r>
            <a:endParaRPr sz="2400">
              <a:solidFill>
                <a:srgbClr val="000000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</a:pPr>
            <a:r>
              <a:rPr lang="en-US" sz="2400">
                <a:solidFill>
                  <a:srgbClr val="000000"/>
                </a:solidFill>
              </a:rPr>
              <a:t>Honors Economics I and II</a:t>
            </a:r>
            <a:endParaRPr sz="2400">
              <a:solidFill>
                <a:srgbClr val="000000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</a:pPr>
            <a:r>
              <a:rPr lang="en-US" sz="2400">
                <a:solidFill>
                  <a:srgbClr val="000000"/>
                </a:solidFill>
              </a:rPr>
              <a:t>Introduction to Economics and Personal Finance</a:t>
            </a:r>
            <a:endParaRPr sz="2400">
              <a:solidFill>
                <a:srgbClr val="000000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</a:pPr>
            <a:r>
              <a:rPr lang="en-US" sz="2400">
                <a:solidFill>
                  <a:srgbClr val="000000"/>
                </a:solidFill>
              </a:rPr>
              <a:t>U.S. History I and II</a:t>
            </a:r>
            <a:endParaRPr sz="2400">
              <a:solidFill>
                <a:srgbClr val="000000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</a:pPr>
            <a:r>
              <a:rPr lang="en-US" sz="2400">
                <a:solidFill>
                  <a:srgbClr val="000000"/>
                </a:solidFill>
              </a:rPr>
              <a:t>Introduction to Law</a:t>
            </a:r>
            <a:endParaRPr sz="2400">
              <a:solidFill>
                <a:srgbClr val="000000"/>
              </a:solidFill>
            </a:endParaRPr>
          </a:p>
          <a:p>
            <a:pPr marL="914400" marR="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</a:pPr>
            <a:r>
              <a:rPr lang="en-US" sz="2400">
                <a:solidFill>
                  <a:srgbClr val="000000"/>
                </a:solidFill>
              </a:rPr>
              <a:t>Criminal Procedure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Coach varsity tennis and volleyball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Graduated from Gordon College in Wenham MA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Masters’ Degree in Teaching Montclair State University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Attended Seton Hall Law School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>
                <a:solidFill>
                  <a:srgbClr val="000000"/>
                </a:solidFill>
              </a:rPr>
              <a:t>Enjoy photography, hiking, travelling, spending time with wife and two teenage children.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Ted Opderbeck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Historical Context</a:t>
            </a: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EconEdLink Lesson</a:t>
            </a: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Further Applications</a:t>
            </a:r>
            <a:endParaRPr sz="2400" b="1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Agenda/ Objectives</a:t>
            </a:r>
            <a:endParaRPr sz="2400" b="0" i="0" u="none" strike="noStrike" cap="none">
              <a:solidFill>
                <a:srgbClr val="004A8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13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WebinarTitle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1578BC"/>
                </a:solidFill>
                <a:latin typeface="Gill Sans"/>
                <a:ea typeface="Gill Sans"/>
                <a:cs typeface="Gill Sans"/>
                <a:sym typeface="Gill Sans"/>
              </a:rPr>
              <a:t>www.councilforeconed.org </a:t>
            </a:r>
            <a:endParaRPr sz="1200" b="1" i="0" u="none" strike="noStrike" cap="none">
              <a:solidFill>
                <a:srgbClr val="1578B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6025" y="2024850"/>
            <a:ext cx="4780776" cy="30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03700" y="1540625"/>
            <a:ext cx="3916200" cy="3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1800"/>
              <a:buChar char="•"/>
            </a:pPr>
            <a:r>
              <a:rPr lang="en-US">
                <a:solidFill>
                  <a:srgbClr val="38761D"/>
                </a:solidFill>
              </a:rPr>
              <a:t>Use historical evidence and critical thinking to appreciate the causal relationships and events leading up to Andrew Jackson’s veto.</a:t>
            </a:r>
            <a:endParaRPr>
              <a:solidFill>
                <a:srgbClr val="38761D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•"/>
            </a:pPr>
            <a:r>
              <a:rPr lang="en-US">
                <a:solidFill>
                  <a:srgbClr val="38761D"/>
                </a:solidFill>
              </a:rPr>
              <a:t>Identify political, economic, and social arguments made by historical figures involved in the national bank debate.</a:t>
            </a:r>
            <a:endParaRPr>
              <a:solidFill>
                <a:srgbClr val="38761D"/>
              </a:solidFill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•"/>
            </a:pPr>
            <a:r>
              <a:rPr lang="en-US">
                <a:solidFill>
                  <a:srgbClr val="38761D"/>
                </a:solidFill>
              </a:rPr>
              <a:t>Research and defend a political position on a historical economic issue.</a:t>
            </a:r>
            <a:endParaRPr>
              <a:solidFill>
                <a:srgbClr val="38761D"/>
              </a:solidFill>
            </a:endParaRPr>
          </a:p>
          <a:p>
            <a:pPr marL="457200" lvl="0" indent="-34290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1800"/>
              <a:buChar char="•"/>
            </a:pPr>
            <a:r>
              <a:rPr lang="en-US">
                <a:solidFill>
                  <a:srgbClr val="38761D"/>
                </a:solidFill>
              </a:rPr>
              <a:t>Make connections to contemporary central banking issues.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Objectives of the Lesson</a:t>
            </a:r>
            <a:endParaRPr sz="3600"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7700" y="2384025"/>
            <a:ext cx="4320324" cy="278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Historical Context</a:t>
            </a:r>
            <a:endParaRPr sz="3600"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579550" y="1752600"/>
            <a:ext cx="7992900" cy="42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860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/>
              <a:t>Two Early Views on a National Bank </a:t>
            </a:r>
            <a:endParaRPr sz="3600"/>
          </a:p>
          <a:p>
            <a:pPr marL="457200" lvl="0" indent="-457200" rtl="0">
              <a:spcBef>
                <a:spcPts val="36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Federalists</a:t>
            </a:r>
            <a:endParaRPr sz="3600"/>
          </a:p>
          <a:p>
            <a: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AntiFederalists</a:t>
            </a:r>
            <a:endParaRPr sz="3600"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8885" y="3959175"/>
            <a:ext cx="3814225" cy="251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79550" y="1419900"/>
            <a:ext cx="5109300" cy="46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8761D"/>
                </a:solidFill>
              </a:rPr>
              <a:t>Federalists: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Led by Alexander Hamilton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Wanted a strong national bank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Functions:  issue currency, manage the federal government’s budget, monitor private banks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Eventually assume state war debts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Believed a strong national bank would support industrial development</a:t>
            </a:r>
            <a:endParaRPr sz="2400">
              <a:solidFill>
                <a:srgbClr val="38761D"/>
              </a:solidFill>
            </a:endParaRP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/>
              <a:t> </a:t>
            </a:r>
            <a:endParaRPr sz="3000"/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Historical Context</a:t>
            </a:r>
            <a:endParaRPr sz="3600"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850" y="2287600"/>
            <a:ext cx="3150351" cy="257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542375" y="1410175"/>
            <a:ext cx="4363200" cy="47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2860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8761D"/>
                </a:solidFill>
              </a:rPr>
              <a:t>Anti-federalists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Led by Thomas Jefferson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Favored a decentralized economic plan with more freedom for states.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100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Believed a national bank was an abuse of power by the federal government.</a:t>
            </a: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Desired an economy based on agriculture</a:t>
            </a:r>
            <a:endParaRPr sz="2400">
              <a:solidFill>
                <a:srgbClr val="38761D"/>
              </a:solidFill>
            </a:endParaRPr>
          </a:p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  <a:p>
            <a:pPr marL="342900" lvl="0" indent="-22860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  <a:p>
            <a:pPr marL="342900" lvl="0" indent="-22860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Historical Context (Continued)</a:t>
            </a: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825" y="2221537"/>
            <a:ext cx="2933376" cy="293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02625" y="1434275"/>
            <a:ext cx="7954800" cy="46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1791:  First Bank of U.S. established with a 21 year charter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Hold tax money collected by the government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Borrow money in the public interest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Issue representative money backed by gold/silver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Monitor state-sponsored banks</a:t>
            </a:r>
            <a:endParaRPr sz="2400">
              <a:solidFill>
                <a:srgbClr val="38761D"/>
              </a:solidFill>
            </a:endParaRPr>
          </a:p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38761D"/>
              </a:solidFill>
            </a:endParaRPr>
          </a:p>
          <a:p>
            <a:pPr marL="457200" lvl="0" indent="-381000" rtl="0">
              <a:spcBef>
                <a:spcPts val="360"/>
              </a:spcBef>
              <a:spcAft>
                <a:spcPts val="0"/>
              </a:spcAft>
              <a:buClr>
                <a:srgbClr val="38761D"/>
              </a:buClr>
              <a:buSzPts val="2400"/>
              <a:buChar char="•"/>
            </a:pPr>
            <a:r>
              <a:rPr lang="en-US" sz="2400">
                <a:solidFill>
                  <a:srgbClr val="38761D"/>
                </a:solidFill>
              </a:rPr>
              <a:t>1811 - 1816 - charter ran out - no national bank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Period of financial chaos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State banks issued currencies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Inflation as currencies lost worth</a:t>
            </a:r>
            <a:endParaRPr sz="2400">
              <a:solidFill>
                <a:srgbClr val="38761D"/>
              </a:solidFill>
            </a:endParaRPr>
          </a:p>
          <a:p>
            <a:pPr marL="914400" lvl="1" indent="-38100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Char char="»"/>
            </a:pPr>
            <a:r>
              <a:rPr lang="en-US" sz="2400">
                <a:solidFill>
                  <a:srgbClr val="38761D"/>
                </a:solidFill>
              </a:rPr>
              <a:t>Bank runs and bank instability</a:t>
            </a:r>
            <a:endParaRPr sz="2400">
              <a:solidFill>
                <a:srgbClr val="38761D"/>
              </a:solidFill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Historical Context (Continued)</a:t>
            </a: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</Words>
  <Application>Microsoft Office PowerPoint</Application>
  <PresentationFormat>On-screen Show (4:3)</PresentationFormat>
  <Paragraphs>177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Gill Sans</vt:lpstr>
      <vt:lpstr>Arial</vt:lpstr>
      <vt:lpstr>Blank Presentation</vt:lpstr>
      <vt:lpstr>Andrew Jackson and the Veto of the Second National Bank</vt:lpstr>
      <vt:lpstr>Andrew Jackson and the Veto of the Second National Bank  March 7, 2018 Ted Opderbeck</vt:lpstr>
      <vt:lpstr>Ted Opderbeck</vt:lpstr>
      <vt:lpstr>Agenda/ Objectives</vt:lpstr>
      <vt:lpstr>Objectives of the Lesson</vt:lpstr>
      <vt:lpstr>Historical Context</vt:lpstr>
      <vt:lpstr>Historical Context</vt:lpstr>
      <vt:lpstr>Historical Context (Continued)</vt:lpstr>
      <vt:lpstr>Historical Context (Continued)</vt:lpstr>
      <vt:lpstr>PowerPoint Presentation</vt:lpstr>
      <vt:lpstr>Historical Context (continued)</vt:lpstr>
      <vt:lpstr>Historical Context (continued)</vt:lpstr>
      <vt:lpstr>Further Historical Context</vt:lpstr>
      <vt:lpstr>EconEdLink  Lesson</vt:lpstr>
      <vt:lpstr>PowerPoint Presentation</vt:lpstr>
      <vt:lpstr>PowerPoint Presentation</vt:lpstr>
      <vt:lpstr>PowerPoint Presentation</vt:lpstr>
      <vt:lpstr>EconEdLink Lesson</vt:lpstr>
      <vt:lpstr>EconEdLink Lesson</vt:lpstr>
      <vt:lpstr>EconEdLink Lesson</vt:lpstr>
      <vt:lpstr>EconEdLink Lesson</vt:lpstr>
      <vt:lpstr>EconEdLink Lesson</vt:lpstr>
      <vt:lpstr>Connections to Today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Andrew Jackson and the Veto of the Second National Bank</dc:title>
  <cp:lastModifiedBy>Pura Guzman de Suarez</cp:lastModifiedBy>
  <cp:revision>1</cp:revision>
  <dcterms:modified xsi:type="dcterms:W3CDTF">2018-03-13T14:13:48Z</dcterms:modified>
</cp:coreProperties>
</file>