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4" r:id="rId6"/>
    <p:sldId id="266" r:id="rId7"/>
    <p:sldId id="268" r:id="rId8"/>
    <p:sldId id="269" r:id="rId9"/>
    <p:sldId id="26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82177"/>
  </p:normalViewPr>
  <p:slideViewPr>
    <p:cSldViewPr>
      <p:cViewPr varScale="1">
        <p:scale>
          <a:sx n="62" d="100"/>
          <a:sy n="62" d="100"/>
        </p:scale>
        <p:origin x="2196" y="72"/>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The History of Social Security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286000"/>
            <a:ext cx="7772400" cy="1470025"/>
          </a:xfrm>
        </p:spPr>
        <p:txBody>
          <a:bodyPr/>
          <a:lstStyle/>
          <a:p>
            <a:pPr>
              <a:spcBef>
                <a:spcPts val="4000"/>
              </a:spcBef>
            </a:pPr>
            <a:r>
              <a:rPr lang="en-US" dirty="0"/>
              <a:t>The History of </a:t>
            </a:r>
            <a:br>
              <a:rPr lang="en-US" dirty="0"/>
            </a:br>
            <a:r>
              <a:rPr lang="en-US" dirty="0"/>
              <a:t>Social Security </a:t>
            </a:r>
            <a:endParaRPr lang="en-US" sz="2200" dirty="0">
              <a:solidFill>
                <a:schemeClr val="tx1"/>
              </a:solidFill>
            </a:endParaRPr>
          </a:p>
        </p:txBody>
      </p:sp>
      <p:sp>
        <p:nvSpPr>
          <p:cNvPr id="2" name="TextBox 1">
            <a:extLst>
              <a:ext uri="{FF2B5EF4-FFF2-40B4-BE49-F238E27FC236}">
                <a16:creationId xmlns:a16="http://schemas.microsoft.com/office/drawing/2014/main" id="{09F54940-3232-A842-8E29-96E63A65FA45}"/>
              </a:ext>
            </a:extLst>
          </p:cNvPr>
          <p:cNvSpPr txBox="1"/>
          <p:nvPr/>
        </p:nvSpPr>
        <p:spPr>
          <a:xfrm>
            <a:off x="685800" y="4190762"/>
            <a:ext cx="7772400" cy="1600438"/>
          </a:xfrm>
          <a:prstGeom prst="rect">
            <a:avLst/>
          </a:prstGeom>
          <a:noFill/>
        </p:spPr>
        <p:txBody>
          <a:bodyPr wrap="square" rtlCol="0">
            <a:spAutoFit/>
          </a:bodyPr>
          <a:lstStyle/>
          <a:p>
            <a:pPr algn="ctr">
              <a:spcAft>
                <a:spcPts val="1200"/>
              </a:spcAft>
            </a:pPr>
            <a:r>
              <a:rPr lang="en-US" sz="2200" b="1" dirty="0">
                <a:latin typeface="Calibri" panose="020F0502020204030204" pitchFamily="34" charset="0"/>
                <a:cs typeface="Calibri" panose="020F0502020204030204" pitchFamily="34" charset="0"/>
              </a:rPr>
              <a:t>ESSENTIAL DILEMMA</a:t>
            </a:r>
          </a:p>
          <a:p>
            <a:pPr algn="ctr">
              <a:spcAft>
                <a:spcPts val="1200"/>
              </a:spcAft>
            </a:pPr>
            <a:r>
              <a:rPr lang="en-US" sz="2200" b="1" dirty="0">
                <a:latin typeface="Calibri" panose="020F0502020204030204" pitchFamily="34" charset="0"/>
                <a:cs typeface="Calibri" panose="020F0502020204030204" pitchFamily="34" charset="0"/>
              </a:rPr>
              <a:t>Social Security Act of 1935: </a:t>
            </a:r>
            <a:r>
              <a:rPr lang="en-US" sz="2200" dirty="0">
                <a:latin typeface="Calibri" panose="020F0502020204030204" pitchFamily="34" charset="0"/>
                <a:cs typeface="Calibri" panose="020F0502020204030204" pitchFamily="34" charset="0"/>
              </a:rPr>
              <a:t>Did the creation of a federally administered old-age pension program support or threaten American values and traditions?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82E-3377-8845-A290-CD9010D6ABB0}"/>
              </a:ext>
            </a:extLst>
          </p:cNvPr>
          <p:cNvSpPr>
            <a:spLocks noGrp="1"/>
          </p:cNvSpPr>
          <p:nvPr>
            <p:ph type="title"/>
          </p:nvPr>
        </p:nvSpPr>
        <p:spPr>
          <a:xfrm>
            <a:off x="635005" y="1143000"/>
            <a:ext cx="3809999" cy="5151120"/>
          </a:xfrm>
        </p:spPr>
        <p:txBody>
          <a:bodyPr/>
          <a:lstStyle/>
          <a:p>
            <a:pPr algn="l"/>
            <a:r>
              <a:rPr lang="en-US" sz="4000" dirty="0"/>
              <a:t>Social Security: Visualizing the Debate</a:t>
            </a:r>
          </a:p>
        </p:txBody>
      </p:sp>
      <p:pic>
        <p:nvPicPr>
          <p:cNvPr id="6" name="Picture 5">
            <a:extLst>
              <a:ext uri="{FF2B5EF4-FFF2-40B4-BE49-F238E27FC236}">
                <a16:creationId xmlns:a16="http://schemas.microsoft.com/office/drawing/2014/main" id="{E15581E9-8316-2B4A-B593-2B3EE2FAB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88360" y="1325880"/>
            <a:ext cx="4186885" cy="4998720"/>
          </a:xfrm>
          <a:prstGeom prst="rect">
            <a:avLst/>
          </a:prstGeom>
        </p:spPr>
      </p:pic>
    </p:spTree>
    <p:extLst>
      <p:ext uri="{BB962C8B-B14F-4D97-AF65-F5344CB8AC3E}">
        <p14:creationId xmlns:p14="http://schemas.microsoft.com/office/powerpoint/2010/main" val="42203700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82E-3377-8845-A290-CD9010D6ABB0}"/>
              </a:ext>
            </a:extLst>
          </p:cNvPr>
          <p:cNvSpPr>
            <a:spLocks noGrp="1"/>
          </p:cNvSpPr>
          <p:nvPr>
            <p:ph type="title"/>
          </p:nvPr>
        </p:nvSpPr>
        <p:spPr>
          <a:xfrm>
            <a:off x="457200" y="1295400"/>
            <a:ext cx="8305800" cy="1143000"/>
          </a:xfrm>
        </p:spPr>
        <p:txBody>
          <a:bodyPr/>
          <a:lstStyle/>
          <a:p>
            <a:pPr algn="r"/>
            <a:r>
              <a:rPr lang="en-US" sz="4000" dirty="0"/>
              <a:t>Social Security: Visualizing the Debate</a:t>
            </a:r>
          </a:p>
        </p:txBody>
      </p:sp>
      <p:pic>
        <p:nvPicPr>
          <p:cNvPr id="7" name="Picture 6">
            <a:extLst>
              <a:ext uri="{FF2B5EF4-FFF2-40B4-BE49-F238E27FC236}">
                <a16:creationId xmlns:a16="http://schemas.microsoft.com/office/drawing/2014/main" id="{322B8528-7A75-BA4D-B619-CBE4692838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63700" y="2196536"/>
            <a:ext cx="5892800" cy="4280464"/>
          </a:xfrm>
          <a:prstGeom prst="rect">
            <a:avLst/>
          </a:prstGeom>
        </p:spPr>
      </p:pic>
    </p:spTree>
    <p:extLst>
      <p:ext uri="{BB962C8B-B14F-4D97-AF65-F5344CB8AC3E}">
        <p14:creationId xmlns:p14="http://schemas.microsoft.com/office/powerpoint/2010/main" val="11757568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82E-3377-8845-A290-CD9010D6ABB0}"/>
              </a:ext>
            </a:extLst>
          </p:cNvPr>
          <p:cNvSpPr>
            <a:spLocks noGrp="1"/>
          </p:cNvSpPr>
          <p:nvPr>
            <p:ph type="title"/>
          </p:nvPr>
        </p:nvSpPr>
        <p:spPr>
          <a:xfrm>
            <a:off x="457200" y="1295400"/>
            <a:ext cx="8305800" cy="1143000"/>
          </a:xfrm>
        </p:spPr>
        <p:txBody>
          <a:bodyPr/>
          <a:lstStyle/>
          <a:p>
            <a:pPr algn="r"/>
            <a:r>
              <a:rPr lang="en-US" sz="4000" dirty="0"/>
              <a:t>Social Security: Visualizing the Debate</a:t>
            </a:r>
          </a:p>
        </p:txBody>
      </p:sp>
      <p:pic>
        <p:nvPicPr>
          <p:cNvPr id="7" name="Picture 6">
            <a:extLst>
              <a:ext uri="{FF2B5EF4-FFF2-40B4-BE49-F238E27FC236}">
                <a16:creationId xmlns:a16="http://schemas.microsoft.com/office/drawing/2014/main" id="{322B8528-7A75-BA4D-B619-CBE4692838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7616" y="2221934"/>
            <a:ext cx="6424968" cy="4407466"/>
          </a:xfrm>
          <a:prstGeom prst="rect">
            <a:avLst/>
          </a:prstGeom>
        </p:spPr>
      </p:pic>
    </p:spTree>
    <p:extLst>
      <p:ext uri="{BB962C8B-B14F-4D97-AF65-F5344CB8AC3E}">
        <p14:creationId xmlns:p14="http://schemas.microsoft.com/office/powerpoint/2010/main" val="195064745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82E-3377-8845-A290-CD9010D6ABB0}"/>
              </a:ext>
            </a:extLst>
          </p:cNvPr>
          <p:cNvSpPr>
            <a:spLocks noGrp="1"/>
          </p:cNvSpPr>
          <p:nvPr>
            <p:ph type="title"/>
          </p:nvPr>
        </p:nvSpPr>
        <p:spPr>
          <a:xfrm>
            <a:off x="457200" y="1295400"/>
            <a:ext cx="8305800" cy="1143000"/>
          </a:xfrm>
        </p:spPr>
        <p:txBody>
          <a:bodyPr/>
          <a:lstStyle/>
          <a:p>
            <a:pPr algn="r"/>
            <a:r>
              <a:rPr lang="en-US" sz="4000" dirty="0"/>
              <a:t>Social Security: Visualizing the Debate</a:t>
            </a:r>
          </a:p>
        </p:txBody>
      </p:sp>
      <p:pic>
        <p:nvPicPr>
          <p:cNvPr id="7" name="Picture 6">
            <a:extLst>
              <a:ext uri="{FF2B5EF4-FFF2-40B4-BE49-F238E27FC236}">
                <a16:creationId xmlns:a16="http://schemas.microsoft.com/office/drawing/2014/main" id="{322B8528-7A75-BA4D-B619-CBE4692838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1800" y="2353313"/>
            <a:ext cx="5816600" cy="4132576"/>
          </a:xfrm>
          <a:prstGeom prst="rect">
            <a:avLst/>
          </a:prstGeom>
        </p:spPr>
      </p:pic>
    </p:spTree>
    <p:extLst>
      <p:ext uri="{BB962C8B-B14F-4D97-AF65-F5344CB8AC3E}">
        <p14:creationId xmlns:p14="http://schemas.microsoft.com/office/powerpoint/2010/main" val="177012986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82E-3377-8845-A290-CD9010D6ABB0}"/>
              </a:ext>
            </a:extLst>
          </p:cNvPr>
          <p:cNvSpPr>
            <a:spLocks noGrp="1"/>
          </p:cNvSpPr>
          <p:nvPr>
            <p:ph type="title"/>
          </p:nvPr>
        </p:nvSpPr>
        <p:spPr>
          <a:xfrm>
            <a:off x="457200" y="1219200"/>
            <a:ext cx="8305800" cy="1143000"/>
          </a:xfrm>
        </p:spPr>
        <p:txBody>
          <a:bodyPr/>
          <a:lstStyle/>
          <a:p>
            <a:r>
              <a:rPr lang="en-US" sz="4000" dirty="0"/>
              <a:t>Conflicting Points of View</a:t>
            </a:r>
          </a:p>
        </p:txBody>
      </p:sp>
      <p:sp>
        <p:nvSpPr>
          <p:cNvPr id="3" name="Content Placeholder 2">
            <a:extLst>
              <a:ext uri="{FF2B5EF4-FFF2-40B4-BE49-F238E27FC236}">
                <a16:creationId xmlns:a16="http://schemas.microsoft.com/office/drawing/2014/main" id="{574EB92E-AA20-B74A-91A3-752AEC554FA9}"/>
              </a:ext>
            </a:extLst>
          </p:cNvPr>
          <p:cNvSpPr>
            <a:spLocks noGrp="1"/>
          </p:cNvSpPr>
          <p:nvPr>
            <p:ph idx="1"/>
          </p:nvPr>
        </p:nvSpPr>
        <p:spPr>
          <a:xfrm>
            <a:off x="457201" y="2188030"/>
            <a:ext cx="6400800" cy="3779520"/>
          </a:xfrm>
        </p:spPr>
        <p:txBody>
          <a:bodyPr/>
          <a:lstStyle/>
          <a:p>
            <a:pPr marL="114300" indent="0" eaLnBrk="0" hangingPunct="0">
              <a:spcAft>
                <a:spcPts val="0"/>
              </a:spcAft>
              <a:buNone/>
            </a:pPr>
            <a:r>
              <a:rPr lang="en-US" sz="1550" dirty="0">
                <a:ea typeface="Calibri" panose="020F0502020204030204" pitchFamily="34" charset="0"/>
              </a:rPr>
              <a:t>…security was attained in the earlier days through the interdependence of members of families upon each other and of the families within a small community upon each other. The complexities of great communities and of organized industry make less real these simple means of security. Therefore, we are compelled to employ the active interest of the Nation as a whole through government in order to encourage a greater security for each individual who composes it.</a:t>
            </a:r>
          </a:p>
          <a:p>
            <a:pPr marL="836930" lvl="1" indent="0" algn="r" eaLnBrk="0" hangingPunct="0">
              <a:spcBef>
                <a:spcPts val="800"/>
              </a:spcBef>
              <a:buNone/>
            </a:pPr>
            <a:r>
              <a:rPr lang="en-US" sz="1550" dirty="0">
                <a:ea typeface="Calibri" panose="020F0502020204030204" pitchFamily="34" charset="0"/>
              </a:rPr>
              <a:t>—</a:t>
            </a:r>
            <a:r>
              <a:rPr lang="en-US" sz="1550" b="1" dirty="0">
                <a:latin typeface="Calibri" panose="020F0502020204030204" pitchFamily="34" charset="0"/>
                <a:ea typeface="Calibri" panose="020F0502020204030204" pitchFamily="34" charset="0"/>
                <a:cs typeface="Calibri" panose="020F0502020204030204" pitchFamily="34" charset="0"/>
              </a:rPr>
              <a:t>President Franklin Roosevelt</a:t>
            </a:r>
            <a:r>
              <a:rPr lang="en-US" sz="1550" dirty="0">
                <a:ea typeface="Calibri" panose="020F0502020204030204" pitchFamily="34" charset="0"/>
              </a:rPr>
              <a:t>, Message to Congress, June 8, 1934 (Social Security Administration, </a:t>
            </a:r>
            <a:r>
              <a:rPr lang="en-US" sz="1550" dirty="0" err="1">
                <a:ea typeface="Calibri" panose="020F0502020204030204" pitchFamily="34" charset="0"/>
              </a:rPr>
              <a:t>n.d.e</a:t>
            </a:r>
            <a:r>
              <a:rPr lang="en-US" sz="1550" dirty="0">
                <a:ea typeface="Calibri" panose="020F0502020204030204" pitchFamily="34" charset="0"/>
              </a:rPr>
              <a:t>.)</a:t>
            </a:r>
          </a:p>
          <a:p>
            <a:pPr marL="228600" indent="0" eaLnBrk="0" hangingPunct="0">
              <a:spcBef>
                <a:spcPts val="1200"/>
              </a:spcBef>
              <a:buNone/>
            </a:pPr>
            <a:r>
              <a:rPr lang="en-US" sz="1550" dirty="0">
                <a:ea typeface="Calibri" panose="020F0502020204030204" pitchFamily="34" charset="0"/>
              </a:rPr>
              <a:t> I fear [Roosevelt’s Social Security policies] may end the progress of a great country and bring its people to the level of the average European… It will discourage and defeat the American trait of thrift. It will go a long way toward destroying American initiative and courage.</a:t>
            </a:r>
          </a:p>
          <a:p>
            <a:pPr marL="628650" lvl="1" indent="0" algn="r" eaLnBrk="0" hangingPunct="0">
              <a:spcBef>
                <a:spcPts val="800"/>
              </a:spcBef>
              <a:buNone/>
            </a:pPr>
            <a:r>
              <a:rPr lang="en-US" sz="1550" dirty="0">
                <a:ea typeface="Calibri" panose="020F0502020204030204" pitchFamily="34" charset="0"/>
              </a:rPr>
              <a:t>—</a:t>
            </a:r>
            <a:r>
              <a:rPr lang="en-US" sz="1550" b="1" dirty="0">
                <a:latin typeface="Calibri" panose="020F0502020204030204" pitchFamily="34" charset="0"/>
                <a:ea typeface="Calibri" panose="020F0502020204030204" pitchFamily="34" charset="0"/>
                <a:cs typeface="Calibri" panose="020F0502020204030204" pitchFamily="34" charset="0"/>
              </a:rPr>
              <a:t>Senator Daniel O. Hastings </a:t>
            </a:r>
            <a:r>
              <a:rPr lang="en-US" sz="1550" dirty="0">
                <a:ea typeface="Calibri" panose="020F0502020204030204" pitchFamily="34" charset="0"/>
              </a:rPr>
              <a:t>(R-DE), 1935</a:t>
            </a:r>
            <a:br>
              <a:rPr lang="en-US" sz="1550" dirty="0">
                <a:ea typeface="Calibri" panose="020F0502020204030204" pitchFamily="34" charset="0"/>
              </a:rPr>
            </a:br>
            <a:r>
              <a:rPr lang="en-US" sz="1550" dirty="0">
                <a:ea typeface="Calibri" panose="020F0502020204030204" pitchFamily="34" charset="0"/>
              </a:rPr>
              <a:t>(Williams, 2011)</a:t>
            </a:r>
          </a:p>
          <a:p>
            <a:pPr marL="0" indent="0">
              <a:buNone/>
            </a:pPr>
            <a:r>
              <a:rPr lang="en-US" sz="1550" dirty="0">
                <a:ea typeface="Calibri" panose="020F0502020204030204" pitchFamily="34" charset="0"/>
              </a:rPr>
              <a:t> </a:t>
            </a:r>
          </a:p>
        </p:txBody>
      </p:sp>
      <p:pic>
        <p:nvPicPr>
          <p:cNvPr id="5" name="Picture 4" descr="https://upload.wikimedia.org/wikipedia/commons/d/d8/HastingsDanielO.jpg">
            <a:extLst>
              <a:ext uri="{FF2B5EF4-FFF2-40B4-BE49-F238E27FC236}">
                <a16:creationId xmlns:a16="http://schemas.microsoft.com/office/drawing/2014/main" id="{22222A99-A561-224A-83B7-D056C8560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578" y="4702630"/>
            <a:ext cx="1232697" cy="1621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content.answcdn.com/main/content/img/getty/5/7/803457.jpg">
            <a:extLst>
              <a:ext uri="{FF2B5EF4-FFF2-40B4-BE49-F238E27FC236}">
                <a16:creationId xmlns:a16="http://schemas.microsoft.com/office/drawing/2014/main" id="{676F58D4-A989-254C-98D5-2E4C312365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6579" y="2264230"/>
            <a:ext cx="1232697" cy="161418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47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A2E430FF-F095-465F-908C-DBE26E5A19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1571</TotalTime>
  <Words>162</Words>
  <Application>Microsoft Office PowerPoint</Application>
  <PresentationFormat>On-screen Show (4:3)</PresentationFormat>
  <Paragraphs>14</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The History of  Social Security </vt:lpstr>
      <vt:lpstr>Social Security: Visualizing the Debate</vt:lpstr>
      <vt:lpstr>Social Security: Visualizing the Debate</vt:lpstr>
      <vt:lpstr>Social Security: Visualizing the Debate</vt:lpstr>
      <vt:lpstr>Social Security: Visualizing the Debate</vt:lpstr>
      <vt:lpstr>Conflicting Points of 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Andrea Mozo</cp:lastModifiedBy>
  <cp:revision>233</cp:revision>
  <dcterms:created xsi:type="dcterms:W3CDTF">2012-09-11T15:07:18Z</dcterms:created>
  <dcterms:modified xsi:type="dcterms:W3CDTF">2019-09-27T19:05:17Z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