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77" r:id="rId6"/>
    <p:sldId id="28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CB8"/>
    <a:srgbClr val="8BAF00"/>
    <a:srgbClr val="7A9900"/>
    <a:srgbClr val="C7C6F8"/>
    <a:srgbClr val="0040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03"/>
    <p:restoredTop sz="94218"/>
  </p:normalViewPr>
  <p:slideViewPr>
    <p:cSldViewPr>
      <p:cViewPr>
        <p:scale>
          <a:sx n="100" d="100"/>
          <a:sy n="100" d="100"/>
        </p:scale>
        <p:origin x="-15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7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3/20/2019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9772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4367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4367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4367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7440"/>
            <a:ext cx="8229600" cy="37795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888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5AAC16F-5B5D-3841-922A-C14EF88DDBC3}"/>
              </a:ext>
            </a:extLst>
          </p:cNvPr>
          <p:cNvSpPr txBox="1"/>
          <p:nvPr userDrawn="1"/>
        </p:nvSpPr>
        <p:spPr>
          <a:xfrm>
            <a:off x="1828800" y="6524383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1200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What’s the Cost of Spending and Saving?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lnSpc>
          <a:spcPts val="5700"/>
        </a:lnSpc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»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1"/>
            <a:ext cx="7620000" cy="2209800"/>
          </a:xfrm>
        </p:spPr>
        <p:txBody>
          <a:bodyPr rtlCol="0"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400" dirty="0" smtClean="0">
                <a:cs typeface="+mj-cs"/>
              </a:rPr>
              <a:t/>
            </a:r>
            <a:br>
              <a:rPr lang="en-US" sz="4400" dirty="0" smtClean="0">
                <a:cs typeface="+mj-cs"/>
              </a:rPr>
            </a:br>
            <a:r>
              <a:rPr lang="en-US" sz="4400" dirty="0" smtClean="0">
                <a:solidFill>
                  <a:schemeClr val="tx1"/>
                </a:solidFill>
                <a:cs typeface="+mj-cs"/>
              </a:rPr>
              <a:t/>
            </a:r>
            <a:br>
              <a:rPr lang="en-US" sz="4400" dirty="0" smtClean="0">
                <a:solidFill>
                  <a:schemeClr val="tx1"/>
                </a:solidFill>
                <a:cs typeface="+mj-cs"/>
              </a:rPr>
            </a:br>
            <a:r>
              <a:rPr lang="en-US" sz="4400" dirty="0" smtClean="0"/>
              <a:t> Financial Fitness for Life</a:t>
            </a:r>
            <a:r>
              <a:rPr lang="en-US" sz="4400" dirty="0" smtClean="0">
                <a:ln w="11430"/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</a:rPr>
              <a:t/>
            </a:r>
            <a:br>
              <a:rPr lang="en-US" sz="4400" dirty="0" smtClean="0">
                <a:ln w="11430"/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</a:rPr>
            </a:br>
            <a:r>
              <a:rPr lang="en-US" sz="3200" dirty="0" smtClean="0"/>
              <a:t>Grades 9-12 </a:t>
            </a:r>
            <a:br>
              <a:rPr lang="en-US" sz="3200" dirty="0" smtClean="0"/>
            </a:br>
            <a:r>
              <a:rPr lang="en-US" sz="4400" dirty="0" smtClean="0">
                <a:solidFill>
                  <a:schemeClr val="tx1"/>
                </a:solidFill>
                <a:cs typeface="+mj-cs"/>
              </a:rPr>
              <a:t>Lesson 20: </a:t>
            </a:r>
            <a:r>
              <a:rPr lang="en-US" sz="4000" dirty="0" smtClean="0">
                <a:solidFill>
                  <a:schemeClr val="tx1"/>
                </a:solidFill>
              </a:rPr>
              <a:t>What’s the Cost of Spending and Saving?</a:t>
            </a:r>
            <a:endParaRPr lang="en-US" sz="44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8001000" cy="14478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lnSpc>
                <a:spcPts val="3600"/>
              </a:lnSpc>
            </a:pPr>
            <a:r>
              <a:rPr lang="en-US" sz="4400" dirty="0" smtClean="0"/>
              <a:t>The Chessboard of Financial Life</a:t>
            </a:r>
            <a:endParaRPr lang="en-US" sz="4400" b="0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613693" y="2133600"/>
            <a:ext cx="4290357" cy="4145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95400"/>
            <a:ext cx="6781800" cy="13716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>
              <a:lnSpc>
                <a:spcPts val="3600"/>
              </a:lnSpc>
            </a:pPr>
            <a:r>
              <a:rPr lang="en-US" sz="8800" baseline="18000" dirty="0" smtClean="0"/>
              <a:t>Save Early and Often</a:t>
            </a:r>
            <a:endParaRPr lang="en-US" sz="8800" b="0" baseline="18000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143000" y="2209800"/>
            <a:ext cx="6781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dirty="0" smtClean="0"/>
              <a:t>These factors affect the growth of savings:</a:t>
            </a:r>
          </a:p>
          <a:p>
            <a:endParaRPr lang="en-US" dirty="0" smtClean="0"/>
          </a:p>
          <a:p>
            <a:r>
              <a:rPr lang="en-US" dirty="0" smtClean="0"/>
              <a:t>• </a:t>
            </a:r>
            <a:r>
              <a:rPr lang="en-US" b="1" dirty="0" smtClean="0"/>
              <a:t>Time</a:t>
            </a:r>
          </a:p>
          <a:p>
            <a:r>
              <a:rPr lang="en-US" dirty="0" smtClean="0"/>
              <a:t>The earlier or longer you save, the more total savings (wealth) you will have.</a:t>
            </a:r>
          </a:p>
          <a:p>
            <a:endParaRPr lang="en-US" dirty="0" smtClean="0"/>
          </a:p>
          <a:p>
            <a:r>
              <a:rPr lang="en-US" dirty="0" smtClean="0"/>
              <a:t>• </a:t>
            </a:r>
            <a:r>
              <a:rPr lang="en-US" b="1" dirty="0" smtClean="0"/>
              <a:t>Investment Size</a:t>
            </a:r>
          </a:p>
          <a:p>
            <a:r>
              <a:rPr lang="en-US" dirty="0" smtClean="0"/>
              <a:t>The more you save each year from your income, the more total savings (wealth) you will have.</a:t>
            </a:r>
          </a:p>
          <a:p>
            <a:endParaRPr lang="en-US" dirty="0" smtClean="0"/>
          </a:p>
          <a:p>
            <a:r>
              <a:rPr lang="en-US" dirty="0" smtClean="0"/>
              <a:t>• </a:t>
            </a:r>
            <a:r>
              <a:rPr lang="en-US" b="1" dirty="0" smtClean="0"/>
              <a:t>Rate of Return</a:t>
            </a:r>
          </a:p>
          <a:p>
            <a:r>
              <a:rPr lang="en-US" dirty="0" smtClean="0"/>
              <a:t>The higher the interest rate or rate of return, the more total savings (wealth) you will have.</a:t>
            </a:r>
            <a:endParaRPr kumimoji="0" lang="en-US" b="0" i="0" u="none" strike="noStrike" kern="1200" cap="none" spc="0" normalizeH="0" baseline="-6000" noProof="0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75455f-c69b-4ff8-acf7-75612f4dc189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0" ma:contentTypeDescription="Create a new document." ma:contentTypeScope="" ma:versionID="437e359605751efbd804618026231e42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a249fb1b50a471755124ba3383a3a7b8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8332A4-542C-494D-8506-1C720B46413C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aa0c1190-56bd-4797-9cf7-4990489609e0"/>
    <ds:schemaRef ds:uri="http://schemas.openxmlformats.org/package/2006/metadata/core-properties"/>
    <ds:schemaRef ds:uri="e475455f-c69b-4ff8-acf7-75612f4dc18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83CAE74-D3E6-438C-8DDD-694DC8CD683E}"/>
</file>

<file path=customXml/itemProps3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1131</TotalTime>
  <Words>89</Words>
  <Application>Microsoft Office PowerPoint</Application>
  <PresentationFormat>On-screen Show (4:3)</PresentationFormat>
  <Paragraphs>16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  Financial Fitness for Life Grades 9-12  Lesson 20: What’s the Cost of Spending and Saving?</vt:lpstr>
      <vt:lpstr>The Chessboard of Financial Life</vt:lpstr>
      <vt:lpstr>Save Early and Often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creator>Marsha Masters</dc:creator>
  <cp:lastModifiedBy>sureshk</cp:lastModifiedBy>
  <cp:revision>171</cp:revision>
  <dcterms:created xsi:type="dcterms:W3CDTF">2012-09-11T15:07:18Z</dcterms:created>
  <dcterms:modified xsi:type="dcterms:W3CDTF">2019-03-20T07:09:26Z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