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9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3"/>
    <p:restoredTop sz="94218"/>
  </p:normalViewPr>
  <p:slideViewPr>
    <p:cSldViewPr>
      <p:cViewPr varScale="1">
        <p:scale>
          <a:sx n="108" d="100"/>
          <a:sy n="10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AAC16F-5B5D-3841-922A-C14EF88DDBC3}"/>
              </a:ext>
            </a:extLst>
          </p:cNvPr>
          <p:cNvSpPr txBox="1"/>
          <p:nvPr userDrawn="1"/>
        </p:nvSpPr>
        <p:spPr>
          <a:xfrm>
            <a:off x="2438400" y="6536872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Credit Reports and Credit Scores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95299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dirty="0" smtClean="0"/>
              <a:t>Financial Fitness for Life</a:t>
            </a:r>
            <a:r>
              <a:rPr lang="en-US" sz="4400" dirty="0" smtClean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</a:rPr>
              <a:t/>
            </a:r>
            <a:br>
              <a:rPr lang="en-US" sz="4400" dirty="0" smtClean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</a:rPr>
            </a:br>
            <a:r>
              <a:rPr lang="en-US" sz="3200" dirty="0" smtClean="0"/>
              <a:t>Grades 9-12 </a:t>
            </a:r>
            <a:r>
              <a:rPr lang="en-US" sz="4400" dirty="0" smtClean="0">
                <a:cs typeface="+mj-cs"/>
              </a:rPr>
              <a:t/>
            </a:r>
            <a:br>
              <a:rPr lang="en-US" sz="4400" dirty="0" smtClean="0">
                <a:cs typeface="+mj-cs"/>
              </a:rPr>
            </a:br>
            <a:r>
              <a:rPr lang="en-US" sz="44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4400" dirty="0" smtClean="0">
                <a:solidFill>
                  <a:schemeClr val="tx1"/>
                </a:solidFill>
                <a:cs typeface="+mj-cs"/>
              </a:rPr>
            </a:br>
            <a:r>
              <a:rPr lang="en-US" sz="4400" dirty="0" smtClean="0">
                <a:solidFill>
                  <a:schemeClr val="tx1"/>
                </a:solidFill>
                <a:cs typeface="+mj-cs"/>
              </a:rPr>
              <a:t>Lesson 13: </a:t>
            </a:r>
            <a:r>
              <a:rPr lang="en-US" sz="4400" dirty="0" smtClean="0">
                <a:solidFill>
                  <a:schemeClr val="tx1"/>
                </a:solidFill>
              </a:rPr>
              <a:t>Credit Reports and Credit Scores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534400" cy="4340352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>
              <a:lnSpc>
                <a:spcPct val="100000"/>
              </a:lnSpc>
            </a:pPr>
            <a:r>
              <a:rPr lang="en-US" sz="3600" dirty="0" smtClean="0"/>
              <a:t>Credit - </a:t>
            </a:r>
            <a:r>
              <a:rPr lang="en-US" sz="2400" dirty="0" smtClean="0">
                <a:solidFill>
                  <a:schemeClr val="tx1"/>
                </a:solidFill>
              </a:rPr>
              <a:t>The opportunity to borrow money or to receive goods or services in return for a promise to pay later.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3600" dirty="0" smtClean="0"/>
              <a:t>Credit score -</a:t>
            </a:r>
            <a:r>
              <a:rPr lang="en-US" sz="48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 single number assigned to a person used by lenders to predict the risk that borrowers will not repay.</a:t>
            </a:r>
            <a:endParaRPr lang="en-US" sz="36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534400" cy="4340352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dirty="0" smtClean="0"/>
              <a:t>Your Credit Score</a:t>
            </a:r>
            <a:br>
              <a:rPr lang="en-US" sz="3600" dirty="0" smtClean="0"/>
            </a:br>
            <a:r>
              <a:rPr lang="en-US" sz="2400" dirty="0" smtClean="0">
                <a:solidFill>
                  <a:schemeClr val="tx1"/>
                </a:solidFill>
              </a:rPr>
              <a:t>Low 300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High 850</a:t>
            </a:r>
            <a:endParaRPr lang="en-US" sz="36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077200" cy="2435352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Information used to calculate a</a:t>
            </a:r>
            <a:br>
              <a:rPr lang="en-US" sz="3600" dirty="0" smtClean="0"/>
            </a:br>
            <a:r>
              <a:rPr lang="en-US" sz="3600" dirty="0" smtClean="0"/>
              <a:t>credit score</a:t>
            </a:r>
            <a:br>
              <a:rPr lang="en-US" sz="3600" dirty="0" smtClean="0"/>
            </a:br>
            <a:endParaRPr lang="en-US" sz="36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2819400"/>
            <a:ext cx="8077200" cy="334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>
              <a:lnSpc>
                <a:spcPts val="5700"/>
              </a:lnSpc>
            </a:pPr>
            <a:r>
              <a:rPr lang="en-US" sz="2000" dirty="0" smtClean="0"/>
              <a:t>• 35% Payment history</a:t>
            </a:r>
            <a:br>
              <a:rPr lang="en-US" sz="2000" dirty="0" smtClean="0"/>
            </a:br>
            <a:r>
              <a:rPr lang="en-US" sz="2000" dirty="0" smtClean="0"/>
              <a:t>• 30% Managing your debt</a:t>
            </a:r>
            <a:br>
              <a:rPr lang="en-US" sz="2000" dirty="0" smtClean="0"/>
            </a:br>
            <a:r>
              <a:rPr lang="en-US" sz="2000" dirty="0" smtClean="0"/>
              <a:t>• 15% Length of credit history</a:t>
            </a:r>
            <a:br>
              <a:rPr lang="en-US" sz="2000" dirty="0" smtClean="0"/>
            </a:br>
            <a:r>
              <a:rPr lang="en-US" sz="2000" dirty="0" smtClean="0"/>
              <a:t>• 10% Diversity of accounts</a:t>
            </a:r>
            <a:br>
              <a:rPr lang="en-US" sz="2000" dirty="0" smtClean="0"/>
            </a:br>
            <a:r>
              <a:rPr lang="en-US" sz="2000" dirty="0" smtClean="0"/>
              <a:t>• 10% Number of credit applications</a:t>
            </a:r>
            <a:endParaRPr kumimoji="0" lang="en-US" sz="2000" b="1" i="0" u="none" strike="noStrike" kern="1200" cap="none" spc="0" normalizeH="0" baseline="0" noProof="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620000" cy="6858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dirty="0" smtClean="0"/>
              <a:t>Group Discussion Questions </a:t>
            </a:r>
            <a:br>
              <a:rPr lang="en-US" sz="3600" dirty="0" smtClean="0"/>
            </a:br>
            <a:endParaRPr lang="en-US" sz="36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04800" y="1905000"/>
            <a:ext cx="8610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1600" dirty="0" smtClean="0"/>
              <a:t>a. What was your credit score?</a:t>
            </a:r>
          </a:p>
          <a:p>
            <a:r>
              <a:rPr lang="en-US" sz="1600" dirty="0" smtClean="0"/>
              <a:t>b. What was your interest rate?</a:t>
            </a:r>
          </a:p>
          <a:p>
            <a:r>
              <a:rPr lang="en-US" sz="1600" dirty="0" smtClean="0"/>
              <a:t>c. How are your interest rate differences related </a:t>
            </a:r>
            <a:r>
              <a:rPr lang="en-US" sz="1600" dirty="0" smtClean="0"/>
              <a:t>to your </a:t>
            </a:r>
            <a:r>
              <a:rPr lang="en-US" sz="1600" dirty="0" smtClean="0"/>
              <a:t>credit score differences?</a:t>
            </a:r>
          </a:p>
          <a:p>
            <a:r>
              <a:rPr lang="en-US" sz="1600" dirty="0" smtClean="0"/>
              <a:t>d. How did these differences impact the total cost </a:t>
            </a:r>
            <a:r>
              <a:rPr lang="en-US" sz="1600" dirty="0" smtClean="0"/>
              <a:t>of the </a:t>
            </a:r>
            <a:r>
              <a:rPr lang="en-US" sz="1600" dirty="0" smtClean="0"/>
              <a:t>car for individuals in your </a:t>
            </a:r>
            <a:r>
              <a:rPr lang="en-US" sz="1600" dirty="0" smtClean="0"/>
              <a:t>group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e. What behaviors caused some students to </a:t>
            </a:r>
            <a:r>
              <a:rPr lang="en-US" sz="1600" dirty="0" smtClean="0"/>
              <a:t>have lower </a:t>
            </a:r>
            <a:r>
              <a:rPr lang="en-US" sz="1600" dirty="0" smtClean="0"/>
              <a:t>credit scores?</a:t>
            </a:r>
          </a:p>
          <a:p>
            <a:r>
              <a:rPr lang="en-US" sz="1600" dirty="0" smtClean="0"/>
              <a:t>f. What behaviors caused some students to </a:t>
            </a:r>
            <a:r>
              <a:rPr lang="en-US" sz="1600" dirty="0" smtClean="0"/>
              <a:t>have higher </a:t>
            </a:r>
            <a:r>
              <a:rPr lang="en-US" sz="1600" dirty="0" smtClean="0"/>
              <a:t>credit scores?</a:t>
            </a:r>
          </a:p>
          <a:p>
            <a:r>
              <a:rPr lang="en-US" sz="1600" dirty="0" smtClean="0"/>
              <a:t>g. What could individuals with low simulated </a:t>
            </a:r>
            <a:r>
              <a:rPr lang="en-US" sz="1600" dirty="0" smtClean="0"/>
              <a:t>credit scores </a:t>
            </a:r>
            <a:r>
              <a:rPr lang="en-US" sz="1600" dirty="0" smtClean="0"/>
              <a:t>do to improve these </a:t>
            </a:r>
            <a:r>
              <a:rPr lang="en-US" sz="1600" dirty="0" smtClean="0"/>
              <a:t>credit scores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h. Now think about the categories used to </a:t>
            </a:r>
            <a:r>
              <a:rPr lang="en-US" sz="1600" dirty="0" smtClean="0"/>
              <a:t>calculate an </a:t>
            </a:r>
            <a:r>
              <a:rPr lang="en-US" sz="1600" dirty="0" smtClean="0"/>
              <a:t>actual credit score. What kinds </a:t>
            </a:r>
            <a:r>
              <a:rPr lang="en-US" sz="1600" dirty="0" smtClean="0"/>
              <a:t>of    </a:t>
            </a:r>
            <a:br>
              <a:rPr lang="en-US" sz="1600" dirty="0" smtClean="0"/>
            </a:br>
            <a:r>
              <a:rPr lang="en-US" sz="1600" dirty="0" smtClean="0"/>
              <a:t>    behaviors would </a:t>
            </a:r>
            <a:r>
              <a:rPr lang="en-US" sz="1600" dirty="0" smtClean="0"/>
              <a:t>result in a low score, representing a high risk?</a:t>
            </a:r>
          </a:p>
          <a:p>
            <a:r>
              <a:rPr lang="en-US" sz="1600" dirty="0" err="1" smtClean="0"/>
              <a:t>i</a:t>
            </a:r>
            <a:r>
              <a:rPr lang="en-US" sz="1600" dirty="0" smtClean="0"/>
              <a:t>. What </a:t>
            </a:r>
            <a:r>
              <a:rPr lang="en-US" sz="1600" dirty="0" smtClean="0"/>
              <a:t>kinds of things can each individual do in </a:t>
            </a:r>
            <a:r>
              <a:rPr lang="en-US" sz="1600" dirty="0" smtClean="0"/>
              <a:t>the future </a:t>
            </a:r>
            <a:r>
              <a:rPr lang="en-US" sz="1600" dirty="0" smtClean="0"/>
              <a:t>to ensure that your real </a:t>
            </a:r>
            <a:r>
              <a:rPr lang="en-US" sz="1600" dirty="0" smtClean="0"/>
              <a:t>credit  </a:t>
            </a:r>
            <a:br>
              <a:rPr lang="en-US" sz="1600" dirty="0" smtClean="0"/>
            </a:br>
            <a:r>
              <a:rPr lang="en-US" sz="1600" dirty="0" smtClean="0"/>
              <a:t>   score is </a:t>
            </a:r>
            <a:r>
              <a:rPr lang="en-US" sz="1600" dirty="0" smtClean="0"/>
              <a:t>high?</a:t>
            </a:r>
            <a:endParaRPr kumimoji="0" lang="en-US" sz="1600" b="1" i="0" u="none" strike="noStrike" kern="1200" cap="none" spc="0" normalizeH="0" baseline="0" noProof="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437e359605751efbd804618026231e42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a249fb1b50a471755124ba3383a3a7b8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aa0c1190-56bd-4797-9cf7-4990489609e0"/>
    <ds:schemaRef ds:uri="http://schemas.openxmlformats.org/package/2006/metadata/core-properties"/>
    <ds:schemaRef ds:uri="e475455f-c69b-4ff8-acf7-75612f4dc1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8490E2C-376B-4531-AAE5-662F86E84E95}"/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</TotalTime>
  <Words>158</Words>
  <Application>Microsoft Office PowerPoint</Application>
  <PresentationFormat>On-screen Show (4:3)</PresentationFormat>
  <Paragraphs>20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Financial Fitness for Life Grades 9-12   Lesson 13: Credit Reports and Credit Scores</vt:lpstr>
      <vt:lpstr>Credit - The opportunity to borrow money or to receive goods or services in return for a promise to pay later. Credit score - A single number assigned to a person used by lenders to predict the risk that borrowers will not repay.</vt:lpstr>
      <vt:lpstr>Your Credit Score Low 300 High 850</vt:lpstr>
      <vt:lpstr>Information used to calculate a credit score </vt:lpstr>
      <vt:lpstr>Group Discussion Questions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jeyaseelan.arputham</cp:lastModifiedBy>
  <cp:revision>166</cp:revision>
  <dcterms:created xsi:type="dcterms:W3CDTF">2012-09-11T15:07:18Z</dcterms:created>
  <dcterms:modified xsi:type="dcterms:W3CDTF">2019-02-20T12:59:16Z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