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CB8"/>
    <a:srgbClr val="8BAF00"/>
    <a:srgbClr val="7A9900"/>
    <a:srgbClr val="C7C6F8"/>
    <a:srgbClr val="004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03"/>
    <p:restoredTop sz="94218"/>
  </p:normalViewPr>
  <p:slideViewPr>
    <p:cSldViewPr>
      <p:cViewPr varScale="1">
        <p:scale>
          <a:sx n="97" d="100"/>
          <a:sy n="97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70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AA5DFF-1E16-7F4C-8980-AB1611AD8891}" type="datetime1">
              <a:rPr lang="en-US"/>
              <a:pPr>
                <a:defRPr/>
              </a:pPr>
              <a:t>4/11/2019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9772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4367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9918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6892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6600" b="1" i="0">
                <a:solidFill>
                  <a:srgbClr val="005CB8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7440"/>
            <a:ext cx="8229600" cy="377952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6984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6888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5AAC16F-5B5D-3841-922A-C14EF88DDBC3}"/>
              </a:ext>
            </a:extLst>
          </p:cNvPr>
          <p:cNvSpPr txBox="1"/>
          <p:nvPr userDrawn="1"/>
        </p:nvSpPr>
        <p:spPr>
          <a:xfrm>
            <a:off x="1981200" y="6523851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1200" baseline="0" dirty="0" smtClean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The Economic Way of Thinking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fontAlgn="base">
        <a:lnSpc>
          <a:spcPts val="5700"/>
        </a:lnSpc>
        <a:spcBef>
          <a:spcPct val="0"/>
        </a:spcBef>
        <a:spcAft>
          <a:spcPct val="0"/>
        </a:spcAft>
        <a:defRPr sz="6600" b="1" i="0" kern="1200">
          <a:solidFill>
            <a:srgbClr val="005CB8"/>
          </a:solidFill>
          <a:effectLst>
            <a:glow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  <a:latin typeface="Calibri" panose="020F0502020204030204" pitchFamily="34" charset="0"/>
          <a:ea typeface="ＭＳ Ｐゴシック" pitchFamily="-108" charset="-128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1pPr>
      <a:lvl2pPr marL="742950" indent="-28575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2pPr>
      <a:lvl3pPr marL="11430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3pPr>
      <a:lvl4pPr marL="16002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4pPr>
      <a:lvl5pPr marL="20574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»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4952999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6000" dirty="0" smtClean="0"/>
              <a:t>Financial Fitness for Life</a:t>
            </a:r>
            <a:r>
              <a:rPr lang="en-US" sz="6000" b="1" dirty="0" smtClean="0">
                <a:ln w="11430"/>
                <a:solidFill>
                  <a:srgbClr val="005CB8"/>
                </a:solidFill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ea typeface="+mj-ea"/>
                <a:cs typeface="+mj-cs"/>
              </a:rPr>
              <a:t/>
            </a:r>
            <a:br>
              <a:rPr lang="en-US" sz="6000" b="1" dirty="0" smtClean="0">
                <a:ln w="11430"/>
                <a:solidFill>
                  <a:srgbClr val="005CB8"/>
                </a:solidFill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ea typeface="+mj-ea"/>
                <a:cs typeface="+mj-cs"/>
              </a:rPr>
            </a:br>
            <a:r>
              <a:rPr lang="en-US" sz="4400" dirty="0" smtClean="0">
                <a:cs typeface="+mj-cs"/>
              </a:rPr>
              <a:t>Grades 9-12</a:t>
            </a:r>
            <a:br>
              <a:rPr lang="en-US" sz="4400" dirty="0" smtClean="0">
                <a:cs typeface="+mj-cs"/>
              </a:rPr>
            </a:br>
            <a:r>
              <a:rPr lang="en-US" sz="4400" dirty="0" smtClean="0">
                <a:solidFill>
                  <a:schemeClr val="tx1"/>
                </a:solidFill>
                <a:cs typeface="+mj-cs"/>
              </a:rPr>
              <a:t/>
            </a:r>
            <a:br>
              <a:rPr lang="en-US" sz="4400" dirty="0" smtClean="0">
                <a:solidFill>
                  <a:schemeClr val="tx1"/>
                </a:solidFill>
                <a:cs typeface="+mj-cs"/>
              </a:rPr>
            </a:br>
            <a:r>
              <a:rPr lang="en-US" sz="3600" dirty="0">
                <a:solidFill>
                  <a:schemeClr val="tx1"/>
                </a:solidFill>
                <a:cs typeface="+mj-cs"/>
              </a:rPr>
              <a:t>L</a:t>
            </a:r>
            <a:r>
              <a:rPr lang="en-US" sz="3600" dirty="0" smtClean="0">
                <a:solidFill>
                  <a:schemeClr val="tx1"/>
                </a:solidFill>
                <a:cs typeface="+mj-cs"/>
              </a:rPr>
              <a:t>esson 2: </a:t>
            </a:r>
            <a:r>
              <a:rPr lang="en-US" sz="3600" dirty="0" smtClean="0">
                <a:solidFill>
                  <a:schemeClr val="tx1"/>
                </a:solidFill>
              </a:rPr>
              <a:t>The Economic Way of Thinking</a:t>
            </a:r>
            <a:endParaRPr lang="en-US" sz="4400" b="1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8448"/>
            <a:ext cx="8077200" cy="758952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lnSpc>
                <a:spcPts val="4000"/>
              </a:lnSpc>
            </a:pPr>
            <a:r>
              <a:rPr lang="en-US" sz="3600" dirty="0" smtClean="0"/>
              <a:t>The Handy Dandy Guide</a:t>
            </a:r>
            <a:endParaRPr lang="en-US" sz="3600" b="1" dirty="0">
              <a:ln w="11430"/>
              <a:solidFill>
                <a:srgbClr val="005CB8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62200"/>
            <a:ext cx="8458200" cy="3505200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1. People choose.</a:t>
            </a:r>
          </a:p>
          <a:p>
            <a:pPr>
              <a:buNone/>
            </a:pPr>
            <a:r>
              <a:rPr lang="en-US" sz="1800" dirty="0" smtClean="0"/>
              <a:t>2. </a:t>
            </a:r>
            <a:r>
              <a:rPr lang="en-US" sz="1800" dirty="0" smtClean="0"/>
              <a:t>People’s</a:t>
            </a:r>
            <a:r>
              <a:rPr lang="en-US" sz="1800" dirty="0" smtClean="0"/>
              <a:t> </a:t>
            </a:r>
            <a:r>
              <a:rPr lang="en-US" sz="1800" dirty="0" smtClean="0"/>
              <a:t>choices </a:t>
            </a:r>
            <a:r>
              <a:rPr lang="en-US" sz="1800" dirty="0" smtClean="0"/>
              <a:t>always have </a:t>
            </a:r>
            <a:r>
              <a:rPr lang="en-US" sz="1800" dirty="0" smtClean="0"/>
              <a:t>costs.</a:t>
            </a:r>
          </a:p>
          <a:p>
            <a:pPr>
              <a:buNone/>
            </a:pPr>
            <a:r>
              <a:rPr lang="en-US" sz="1800" dirty="0" smtClean="0"/>
              <a:t>3. People respond to incentives in predictable ways.</a:t>
            </a:r>
          </a:p>
          <a:p>
            <a:pPr>
              <a:buNone/>
            </a:pPr>
            <a:r>
              <a:rPr lang="en-US" sz="1800" dirty="0" smtClean="0"/>
              <a:t>4. People create economic systems that influence choices and incentives.</a:t>
            </a:r>
          </a:p>
          <a:p>
            <a:pPr>
              <a:buNone/>
            </a:pPr>
            <a:r>
              <a:rPr lang="en-US" sz="1800" dirty="0" smtClean="0"/>
              <a:t>5. People gain when they engage in voluntary, non-fraudulent trade.</a:t>
            </a:r>
          </a:p>
          <a:p>
            <a:pPr>
              <a:buNone/>
            </a:pPr>
            <a:r>
              <a:rPr lang="en-US" sz="1800" dirty="0" smtClean="0"/>
              <a:t>6. People’s choices have consequences for the future.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  <a:noFill/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lnSpc>
                <a:spcPts val="3600"/>
              </a:lnSpc>
              <a:spcAft>
                <a:spcPts val="0"/>
              </a:spcAft>
              <a:defRPr/>
            </a:pPr>
            <a:r>
              <a:rPr lang="en-US" sz="4000" dirty="0" smtClean="0"/>
              <a:t>Earnings by Educational Attainment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</a:t>
            </a:r>
            <a:r>
              <a:rPr lang="en-US" sz="2800" dirty="0" smtClean="0"/>
              <a:t>Earnings by Educational Attainment, 2017</a:t>
            </a:r>
            <a:endParaRPr lang="en-US" sz="3200" b="1" dirty="0">
              <a:ln w="11430"/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BA857943-13DD-5B4B-B1B5-FBCAF2B949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6559848"/>
              </p:ext>
            </p:extLst>
          </p:nvPr>
        </p:nvGraphicFramePr>
        <p:xfrm>
          <a:off x="2095500" y="2325129"/>
          <a:ext cx="4762500" cy="247547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41139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511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4799"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lang="en-US" sz="1400" b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Educational attainment</a:t>
                      </a:r>
                      <a:endParaRPr sz="1800" b="1" dirty="0"/>
                    </a:p>
                  </a:txBody>
                  <a:tcPr marL="35114" marR="35114" marT="35114" marB="35114" horzOverflow="overflow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lang="en-US" sz="1400" b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Median usual weekly earnings</a:t>
                      </a:r>
                      <a:endParaRPr sz="1800" b="1" dirty="0"/>
                    </a:p>
                  </a:txBody>
                  <a:tcPr marL="35114" marR="35114" marT="35114" marB="351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Doctoral degree</a:t>
                      </a:r>
                      <a:endParaRPr sz="1100" dirty="0"/>
                    </a:p>
                  </a:txBody>
                  <a:tcPr marL="35114" marR="35114" marT="35114" marB="35114" horzOverflow="overflow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$1,743</a:t>
                      </a:r>
                      <a:endParaRPr sz="1100" dirty="0"/>
                    </a:p>
                  </a:txBody>
                  <a:tcPr marL="35114" marR="35114" marT="35114" marB="351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933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Professional degree</a:t>
                      </a:r>
                      <a:endParaRPr sz="1100" dirty="0"/>
                    </a:p>
                  </a:txBody>
                  <a:tcPr marL="35114" marR="35114" marT="35114" marB="35114" horzOverflow="overflow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$1,836</a:t>
                      </a:r>
                      <a:endParaRPr sz="1100" dirty="0"/>
                    </a:p>
                  </a:txBody>
                  <a:tcPr marL="35114" marR="35114" marT="35114" marB="351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0064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Master’s degree</a:t>
                      </a:r>
                      <a:endParaRPr sz="1100" dirty="0"/>
                    </a:p>
                  </a:txBody>
                  <a:tcPr marL="35114" marR="35114" marT="35114" marB="35114" horzOverflow="overflow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$1,401</a:t>
                      </a:r>
                      <a:endParaRPr sz="1100" dirty="0"/>
                    </a:p>
                  </a:txBody>
                  <a:tcPr marL="35114" marR="35114" marT="35114" marB="351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079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Bachelor’s degree</a:t>
                      </a:r>
                      <a:endParaRPr sz="1100" dirty="0"/>
                    </a:p>
                  </a:txBody>
                  <a:tcPr marL="35114" marR="35114" marT="35114" marB="35114" horzOverflow="overflow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$1,173</a:t>
                      </a:r>
                      <a:endParaRPr sz="1100" dirty="0"/>
                    </a:p>
                  </a:txBody>
                  <a:tcPr marL="35114" marR="35114" marT="35114" marB="351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Associate’s degree</a:t>
                      </a:r>
                      <a:endParaRPr sz="1100" dirty="0"/>
                    </a:p>
                  </a:txBody>
                  <a:tcPr marL="35114" marR="35114" marT="35114" marB="35114" horzOverflow="overflow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  836</a:t>
                      </a:r>
                      <a:endParaRPr sz="1100" dirty="0"/>
                    </a:p>
                  </a:txBody>
                  <a:tcPr marL="35114" marR="35114" marT="35114" marB="351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Some college, no degree</a:t>
                      </a:r>
                      <a:endParaRPr sz="1100" dirty="0"/>
                    </a:p>
                  </a:txBody>
                  <a:tcPr marL="35114" marR="35114" marT="35114" marB="35114" horzOverflow="overflow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  774</a:t>
                      </a:r>
                      <a:endParaRPr sz="1100" dirty="0"/>
                    </a:p>
                  </a:txBody>
                  <a:tcPr marL="35114" marR="35114" marT="35114" marB="351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933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school diploma</a:t>
                      </a:r>
                      <a:endParaRPr sz="1100" dirty="0"/>
                    </a:p>
                  </a:txBody>
                  <a:tcPr marL="35114" marR="35114" marT="35114" marB="35114" horzOverflow="overflow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  712</a:t>
                      </a:r>
                      <a:endParaRPr sz="1100" dirty="0"/>
                    </a:p>
                  </a:txBody>
                  <a:tcPr marL="35114" marR="35114" marT="35114" marB="351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0064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Less than a high school diploma</a:t>
                      </a:r>
                      <a:endParaRPr sz="1100" dirty="0"/>
                    </a:p>
                  </a:txBody>
                  <a:tcPr marL="35114" marR="35114" marT="35114" marB="35114" horzOverflow="overflow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  520</a:t>
                      </a:r>
                      <a:endParaRPr sz="1100" dirty="0"/>
                    </a:p>
                  </a:txBody>
                  <a:tcPr marL="35114" marR="35114" marT="35114" marB="351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79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Average</a:t>
                      </a:r>
                      <a:endParaRPr sz="1100" dirty="0"/>
                    </a:p>
                  </a:txBody>
                  <a:tcPr marL="35114" marR="35114" marT="35114" marB="35114" horzOverflow="overflow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  907</a:t>
                      </a:r>
                      <a:endParaRPr sz="1100" dirty="0"/>
                    </a:p>
                  </a:txBody>
                  <a:tcPr marL="35114" marR="35114" marT="35114" marB="351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 bwMode="auto">
          <a:xfrm>
            <a:off x="1981200" y="4724400"/>
            <a:ext cx="480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" dirty="0" smtClean="0"/>
              <a:t>Note: Data are for persons age 25 and over. Earnings are for full-time wage and salary workers.</a:t>
            </a:r>
          </a:p>
          <a:p>
            <a:r>
              <a:rPr lang="en-US" sz="800" dirty="0" smtClean="0"/>
              <a:t>Source: Current Population Survey, U.S. Department of Labor, U.S. Bureau of Labor Statistics</a:t>
            </a:r>
            <a:endParaRPr kumimoji="0" lang="en-US" sz="800" b="1" i="0" u="none" strike="noStrike" kern="1200" cap="none" spc="0" normalizeH="0" baseline="0" noProof="0" dirty="0">
              <a:ln w="11430"/>
              <a:solidFill>
                <a:srgbClr val="005CB8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FC4E6640BF8E4684BB0AD888238BAB" ma:contentTypeVersion="10" ma:contentTypeDescription="Create a new document." ma:contentTypeScope="" ma:versionID="437e359605751efbd804618026231e42">
  <xsd:schema xmlns:xsd="http://www.w3.org/2001/XMLSchema" xmlns:xs="http://www.w3.org/2001/XMLSchema" xmlns:p="http://schemas.microsoft.com/office/2006/metadata/properties" xmlns:ns2="aa0c1190-56bd-4797-9cf7-4990489609e0" xmlns:ns3="e475455f-c69b-4ff8-acf7-75612f4dc189" targetNamespace="http://schemas.microsoft.com/office/2006/metadata/properties" ma:root="true" ma:fieldsID="a249fb1b50a471755124ba3383a3a7b8" ns2:_="" ns3:_="">
    <xsd:import namespace="aa0c1190-56bd-4797-9cf7-4990489609e0"/>
    <xsd:import namespace="e475455f-c69b-4ff8-acf7-75612f4dc1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0c1190-56bd-4797-9cf7-4990489609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5455f-c69b-4ff8-acf7-75612f4dc1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475455f-c69b-4ff8-acf7-75612f4dc189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F85DF1F-BC57-4156-92DD-D8D43BF525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C56140-E20F-4164-98C1-0E664C021EA3}"/>
</file>

<file path=customXml/itemProps3.xml><?xml version="1.0" encoding="utf-8"?>
<ds:datastoreItem xmlns:ds="http://schemas.openxmlformats.org/officeDocument/2006/customXml" ds:itemID="{7F8332A4-542C-494D-8506-1C720B46413C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aa0c1190-56bd-4797-9cf7-4990489609e0"/>
    <ds:schemaRef ds:uri="http://schemas.openxmlformats.org/package/2006/metadata/core-properties"/>
    <ds:schemaRef ds:uri="e475455f-c69b-4ff8-acf7-75612f4dc18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1051</TotalTime>
  <Words>160</Words>
  <Application>Microsoft Office PowerPoint</Application>
  <PresentationFormat>On-screen Show (4:3)</PresentationFormat>
  <Paragraphs>34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Financial Fitness for Life Grades 9-12  Lesson 2: The Economic Way of Thinking</vt:lpstr>
      <vt:lpstr>The Handy Dandy Guide</vt:lpstr>
      <vt:lpstr>Earnings by Educational Attainment  Earnings by Educational Attainment, 2017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Business of….?</dc:title>
  <dc:creator>Marsha Masters</dc:creator>
  <cp:lastModifiedBy>sureshk</cp:lastModifiedBy>
  <cp:revision>168</cp:revision>
  <dcterms:created xsi:type="dcterms:W3CDTF">2012-09-11T15:07:18Z</dcterms:created>
  <dcterms:modified xsi:type="dcterms:W3CDTF">2019-04-11T07:22:00Z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0x0101006DFC4E6640BF8E4684BB0AD888238BAB</vt:lpwstr>
  </property>
  <property fmtid="{D5CDD505-2E9C-101B-9397-08002B2CF9AE}" pid="3" name="Order">
    <vt:r8>2199100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