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0"/>
  </p:notesMasterIdLst>
  <p:sldIdLst>
    <p:sldId id="258" r:id="rId5"/>
    <p:sldId id="269" r:id="rId6"/>
    <p:sldId id="270" r:id="rId7"/>
    <p:sldId id="271" r:id="rId8"/>
    <p:sldId id="268" r:id="rId9"/>
    <p:sldId id="267" r:id="rId10"/>
    <p:sldId id="266" r:id="rId11"/>
    <p:sldId id="275" r:id="rId12"/>
    <p:sldId id="274" r:id="rId13"/>
    <p:sldId id="297" r:id="rId14"/>
    <p:sldId id="279" r:id="rId15"/>
    <p:sldId id="278" r:id="rId16"/>
    <p:sldId id="277" r:id="rId17"/>
    <p:sldId id="276" r:id="rId18"/>
    <p:sldId id="273" r:id="rId19"/>
    <p:sldId id="272" r:id="rId20"/>
    <p:sldId id="265" r:id="rId21"/>
    <p:sldId id="264" r:id="rId22"/>
    <p:sldId id="263" r:id="rId23"/>
    <p:sldId id="286" r:id="rId24"/>
    <p:sldId id="285" r:id="rId25"/>
    <p:sldId id="284" r:id="rId26"/>
    <p:sldId id="283" r:id="rId27"/>
    <p:sldId id="282" r:id="rId28"/>
    <p:sldId id="281" r:id="rId29"/>
    <p:sldId id="291" r:id="rId30"/>
    <p:sldId id="290" r:id="rId31"/>
    <p:sldId id="289" r:id="rId32"/>
    <p:sldId id="293" r:id="rId33"/>
    <p:sldId id="292" r:id="rId34"/>
    <p:sldId id="288" r:id="rId35"/>
    <p:sldId id="287" r:id="rId36"/>
    <p:sldId id="296" r:id="rId37"/>
    <p:sldId id="295" r:id="rId38"/>
    <p:sldId id="29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3"/>
    <p:restoredTop sz="94218"/>
  </p:normalViewPr>
  <p:slideViewPr>
    <p:cSldViewPr>
      <p:cViewPr varScale="1">
        <p:scale>
          <a:sx n="108" d="100"/>
          <a:sy n="108" d="100"/>
        </p:scale>
        <p:origin x="-21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1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4/17/2019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1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5AAC16F-5B5D-3841-922A-C14EF88DDBC3}"/>
              </a:ext>
            </a:extLst>
          </p:cNvPr>
          <p:cNvSpPr txBox="1"/>
          <p:nvPr userDrawn="1"/>
        </p:nvSpPr>
        <p:spPr>
          <a:xfrm>
            <a:off x="3009900" y="6581001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How to Become a Millionaire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snews.com/news/odds-of-winning-1-billion-mega-millions-and-powerball-1-in-88-quadrillion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200" dirty="0" smtClean="0"/>
              <a:t>Lesson 1: </a:t>
            </a:r>
            <a:r>
              <a:rPr lang="en-US" sz="4200" dirty="0" smtClean="0">
                <a:ea typeface="Arial"/>
                <a:cs typeface="Arial"/>
                <a:sym typeface="Arial"/>
              </a:rPr>
              <a:t>How to Become a Millionaire</a:t>
            </a:r>
            <a:r>
              <a:rPr lang="en-US" sz="4200" dirty="0" smtClean="0">
                <a:latin typeface="+mj-lt"/>
                <a:ea typeface="Arial"/>
                <a:cs typeface="Arial"/>
                <a:sym typeface="Arial"/>
              </a:rPr>
              <a:t> </a:t>
            </a:r>
            <a:r>
              <a:rPr lang="en-US" sz="3300" dirty="0" smtClean="0">
                <a:latin typeface="+mj-lt"/>
                <a:ea typeface="Arial"/>
                <a:cs typeface="Arial"/>
                <a:sym typeface="Arial"/>
              </a:rPr>
              <a:t>Objectives</a:t>
            </a:r>
            <a:endParaRPr lang="en-US" sz="33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171450" lvl="0" indent="-1778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Describe the characteristics of millionaires and financially successful people.</a:t>
            </a:r>
          </a:p>
          <a:p>
            <a:pPr marL="171450" lvl="0" indent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171450" lvl="0" indent="-177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Examine successful financial decision making and apply those decisions to our lives in order to learn from them.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#4 -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  <a:endParaRPr lang="en-US" sz="2400" dirty="0" smtClean="0"/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attended public schools. 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Fewer than 20% of female millionaires attended private schools.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#5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  <a:endParaRPr lang="en-US" sz="2400" dirty="0" smtClean="0"/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lvl="0" indent="0" algn="ctr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drive expensive new cars.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#5 -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spend under $30,000 for a car.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Only 23% of millionaires drive a current-year (new model) car.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#6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work in glamorous jobs, such as sports, entertainment, or high tech.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#6 -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work in ordinary industries and jobs. 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They become wealthy because they make good use of market opportunities.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#7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work for very large public companies.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#7 -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About 75% millionaires are self employed and consider themselves to be entrepreneurs. 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of the others are professionals, such as doctors, accountants, and lawyers.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#8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most common way to become a millionaire is by winning the lottery.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#8 -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177800"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Few people get rich by luck. </a:t>
            </a:r>
            <a:endParaRPr lang="en-US" sz="2000" dirty="0" smtClean="0"/>
          </a:p>
          <a:p>
            <a:pPr marL="0" lvl="0" indent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2000" dirty="0" smtClean="0"/>
          </a:p>
          <a:p>
            <a:pPr marL="171450" lvl="0" indent="-177800">
              <a:buSzPts val="2800"/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If you play the Power Ball lottery, the chances of winning are worse than one in 292 million. In contrast, if you live in the US, you have a one in 13,500 chance of being struck by lightning. </a:t>
            </a:r>
            <a:br>
              <a:rPr lang="en-US" sz="20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en-US" sz="1100" u="sng" dirty="0" smtClean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Source: https://www.cbsnews.com/news/odds-of-winning-1-billion-mega-millions-and-powerball-1-in-88-quadrillion/</a:t>
            </a:r>
            <a:endParaRPr lang="en-US" sz="1600" dirty="0" smtClean="0"/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#9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 college graduate earns almost double the annual income of a high school graduate.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900" dirty="0" smtClean="0">
                <a:latin typeface="+mj-lt"/>
                <a:ea typeface="Arial"/>
                <a:cs typeface="Arial"/>
                <a:sym typeface="Arial"/>
              </a:rPr>
              <a:t>Rules of the Millionaire Game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171450" lvl="0" indent="-177800">
              <a:lnSpc>
                <a:spcPct val="80000"/>
              </a:lnSpc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Each </a:t>
            </a:r>
            <a:r>
              <a:rPr lang="en-US" sz="2400" i="1" u="sng" dirty="0" smtClean="0">
                <a:latin typeface="Arial"/>
                <a:ea typeface="Arial"/>
                <a:cs typeface="Arial"/>
                <a:sym typeface="Arial"/>
              </a:rPr>
              <a:t>correct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answer is </a:t>
            </a:r>
            <a:r>
              <a:rPr lang="en-US" sz="2400" i="1" u="sng" dirty="0" smtClean="0">
                <a:latin typeface="Arial"/>
                <a:ea typeface="Arial"/>
                <a:cs typeface="Arial"/>
                <a:sym typeface="Arial"/>
              </a:rPr>
              <a:t>worth 5 points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, while each </a:t>
            </a:r>
            <a:r>
              <a:rPr lang="en-US" sz="2400" i="1" u="sng" dirty="0" smtClean="0">
                <a:latin typeface="Arial"/>
                <a:ea typeface="Arial"/>
                <a:cs typeface="Arial"/>
                <a:sym typeface="Arial"/>
              </a:rPr>
              <a:t>incorrect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answer </a:t>
            </a:r>
            <a:r>
              <a:rPr lang="en-US" sz="2400" i="1" u="sng" dirty="0" smtClean="0">
                <a:latin typeface="Arial"/>
                <a:ea typeface="Arial"/>
                <a:cs typeface="Arial"/>
                <a:sym typeface="Arial"/>
              </a:rPr>
              <a:t>costs you 5 points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400" dirty="0" smtClean="0"/>
          </a:p>
          <a:p>
            <a:pPr marL="171450" lvl="0" indent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Using your “Double Down” card will double correct/incorrect point values.</a:t>
            </a:r>
            <a:endParaRPr lang="en-US" sz="2400" dirty="0" smtClean="0"/>
          </a:p>
          <a:p>
            <a:pPr marL="171450" lvl="0" indent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You may only use your “Double Down” card 5 times.</a:t>
            </a:r>
            <a:endParaRPr lang="en-US" sz="2400" dirty="0" smtClean="0"/>
          </a:p>
          <a:p>
            <a:pPr marL="171450" lvl="0" indent="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Any questions? 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#9 -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1778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In 2018 the typical college graduate with a bachelor’s degree earned a median weekly income of $1,232, while the median weekly income of the typical high school graduate was $736.</a:t>
            </a:r>
          </a:p>
          <a:p>
            <a:pPr marL="171450" lvl="0" indent="-1778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People with advanced degrees (professional or master’s degrees and above) earned a median weekly income of $1,487.</a:t>
            </a:r>
          </a:p>
          <a:p>
            <a:pPr marL="171450" lvl="0" indent="-177800">
              <a:buSzPts val="2800"/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Source: 2018 </a:t>
            </a:r>
            <a:r>
              <a:rPr lang="en-US" sz="1600" i="1" dirty="0" smtClean="0">
                <a:latin typeface="Arial"/>
                <a:ea typeface="Arial"/>
                <a:cs typeface="Arial"/>
                <a:sym typeface="Arial"/>
              </a:rPr>
              <a:t>Bureau of Labor Statistics </a:t>
            </a:r>
            <a:r>
              <a:rPr lang="en-US" sz="1600" dirty="0" smtClean="0">
                <a:latin typeface="Arial"/>
                <a:ea typeface="Arial"/>
                <a:cs typeface="Arial"/>
                <a:sym typeface="Arial"/>
              </a:rPr>
              <a:t>figures.</a:t>
            </a:r>
            <a:endParaRPr lang="en-US" sz="1600" dirty="0" smtClean="0"/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#10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If a high school graduate invests the difference between his or her earnings and the earnings of a high school dropout, from age 18 until age 67, at 8% interest, the high school graduate would have $5.5 million more than the high school dropout at age 67.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#10 -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176212">
              <a:spcAft>
                <a:spcPts val="0"/>
              </a:spcAft>
              <a:buClr>
                <a:schemeClr val="dk1"/>
              </a:buClr>
              <a:buSzPts val="2775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This is a dramatic illustration of the value of a high school diploma. 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#11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Investors who buy and hold stocks for the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longterm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 have better long-term stock returns than those who buy and sell stocks more frequently.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#11 -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2032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Studies show that individuals who buy and hold stock versus turning stock over more quickly have greater net gains.</a:t>
            </a:r>
          </a:p>
          <a:p>
            <a:pPr marL="171450" lvl="0" indent="-2032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US" sz="2400" dirty="0" smtClean="0"/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The costs related to hyper-trading (buying and selling stock with great frequency) in terms of time and money can reduce the gains of even the luckiest investor.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#12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Millionaires tend to avoid investing in the stock market.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  <a:ea typeface="Arial"/>
                <a:cs typeface="Arial"/>
                <a:sym typeface="Arial"/>
              </a:rPr>
              <a:t>Statement #12 - Answer</a:t>
            </a:r>
            <a:endParaRPr lang="en-US" sz="40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177800"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In the long-run (starting in 1926 and including the Great Depression), the Standard &amp; Poor’s 500 Stock Index has increased at about a</a:t>
            </a:r>
            <a:br>
              <a:rPr lang="en-US" sz="2000" dirty="0" smtClean="0"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10% compound annual rate of return, exceeding the return on any other investment. </a:t>
            </a:r>
            <a:endParaRPr lang="en-US" sz="2000" dirty="0" smtClean="0"/>
          </a:p>
          <a:p>
            <a:pPr marL="0" lvl="0" indent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0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000" dirty="0" smtClean="0">
                <a:latin typeface="Arial"/>
                <a:ea typeface="Arial"/>
                <a:cs typeface="Arial"/>
                <a:sym typeface="Arial"/>
              </a:rPr>
              <a:t>Of course, there is a risk. The stock market has down years, and there is no guarantee of a 10% return in the future, especially in the short run. In contrast, the long-term return on U.S. government securities during the same time period ranged from 5% to 6%.</a:t>
            </a:r>
            <a:endParaRPr lang="en-US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+mj-lt"/>
                <a:ea typeface="Arial"/>
                <a:cs typeface="Arial"/>
                <a:sym typeface="Arial"/>
              </a:rPr>
              <a:t>Statement #12 – Answer</a:t>
            </a:r>
            <a:br>
              <a:rPr lang="en-US" sz="3600" dirty="0" smtClean="0">
                <a:latin typeface="+mj-lt"/>
                <a:ea typeface="Arial"/>
                <a:cs typeface="Arial"/>
                <a:sym typeface="Arial"/>
              </a:rPr>
            </a:br>
            <a:r>
              <a:rPr lang="en-US" sz="3600" dirty="0" smtClean="0">
                <a:latin typeface="+mj-lt"/>
                <a:ea typeface="Arial"/>
                <a:cs typeface="Arial"/>
                <a:sym typeface="Arial"/>
              </a:rPr>
              <a:t>(continued)</a:t>
            </a:r>
            <a:endParaRPr lang="en-US" sz="36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177800"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Another way of looking at this is that $1.00 invested in the S&amp;P 500 in 1925 was worth $5,317 by the end of 2014. One dollar invested in government bonds during the same time period was worth about $135 by the end of 2014.</a:t>
            </a:r>
            <a:endParaRPr lang="en-US" sz="2400" dirty="0" smtClean="0"/>
          </a:p>
          <a:p>
            <a:pPr marL="171450" lvl="0" indent="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For most investors it probably paid to take the additional risk of buying stocks.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#13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At age 18, you decide not to drink soda from the vending machine and save $1.50 a day.  You invest this $1.50 a day at 8% interest until you are 67.  At age 67, your savings from not buying soda from the vending machine are almost $300,000.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#13 -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1778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Because of the power of compound interest, small savings can make a difference. </a:t>
            </a:r>
            <a:endParaRPr lang="en-US" sz="2400" dirty="0" smtClean="0"/>
          </a:p>
          <a:p>
            <a:pPr marL="0" lvl="0" indent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It pays to live below your means.</a:t>
            </a:r>
            <a:endParaRPr lang="en-US" sz="2400" dirty="0" smtClean="0"/>
          </a:p>
          <a:p>
            <a:pPr marL="171450" lvl="0" indent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1778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Find a balance between spending now and saving for the future.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are college graduates.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#14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If you save $2,000 a year from age 22 to age 65 at 8% interest, your savings will be more than $700,000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at age 65.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#14 -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Because of the power of compound interest, the earlier you begin saving the better. 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286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Regular saving will make you a millionaire, even if your salary is modest.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#15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Millionaires tend to be single rather than married.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#15 -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are married and stay married.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How Did You Do?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 total of 100 points is a perfect score – you might be a “Millionaire of Tomorrow!” 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To earn this score, you must have answered all the questions correctly and used the “Double Down” correctly on five of those questions.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 smtClean="0">
                <a:latin typeface="+mj-lt"/>
                <a:ea typeface="Arial"/>
                <a:cs typeface="Arial"/>
                <a:sym typeface="Arial"/>
              </a:rPr>
              <a:t>Rules for Improving Your Financial Life</a:t>
            </a:r>
            <a:endParaRPr lang="en-US" sz="48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382000" cy="3947159"/>
          </a:xfrm>
        </p:spPr>
        <p:txBody>
          <a:bodyPr/>
          <a:lstStyle/>
          <a:p>
            <a:pPr marL="171450" lvl="0" indent="-171450">
              <a:spcAft>
                <a:spcPts val="0"/>
              </a:spcAft>
              <a:buClr>
                <a:schemeClr val="dk1"/>
              </a:buClr>
              <a:buSzPts val="259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Get a good education.</a:t>
            </a:r>
          </a:p>
          <a:p>
            <a:pPr marL="171450" lvl="0" indent="-17145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Work long, hard, and smart.</a:t>
            </a:r>
          </a:p>
          <a:p>
            <a:pPr marL="171450" lvl="0" indent="-17145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Learn how to manage your money to avoid unwanted debt.</a:t>
            </a:r>
          </a:p>
          <a:p>
            <a:pPr marL="171450" lvl="0" indent="-17145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Save early and often.</a:t>
            </a:r>
          </a:p>
          <a:p>
            <a:pPr marL="171450" lvl="0" indent="-17145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Invest in common stocks for the long term.</a:t>
            </a:r>
          </a:p>
          <a:p>
            <a:pPr marL="171450" lvl="0" indent="-171450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Gather information and compare the alternatives before making decisions.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#1 -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algn="ctr"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</a:t>
            </a:r>
          </a:p>
          <a:p>
            <a:pPr marL="171450" lvl="0" indent="-2032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4 out of 5 millionaires are college graduates. </a:t>
            </a:r>
            <a:endParaRPr lang="en-US" sz="2400" dirty="0" smtClean="0"/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18% have Master’s Degrees</a:t>
            </a:r>
            <a:endParaRPr lang="en-US" sz="2400" dirty="0" smtClean="0"/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8% have Law Degrees</a:t>
            </a:r>
            <a:endParaRPr lang="en-US" sz="2400" dirty="0" smtClean="0"/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6% have Medical Degrees</a:t>
            </a:r>
            <a:endParaRPr lang="en-US" sz="2400" dirty="0" smtClean="0"/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6% have Ph.D.’s</a:t>
            </a:r>
            <a:endParaRPr lang="en-US" sz="2400" dirty="0" smtClean="0"/>
          </a:p>
          <a:p>
            <a:pPr>
              <a:buNone/>
            </a:pP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#2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work fewer than 40 hours a week.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#2 -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en-US" sz="2400" dirty="0" smtClean="0"/>
              <a:t> 2/3 of millionaires work 45-55 hours a week.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#3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True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More than half of all millionaires inherited their money.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#3 - Answer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False</a:t>
            </a: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Calibri"/>
              <a:sym typeface="Calibri"/>
            </a:endParaRPr>
          </a:p>
          <a:p>
            <a:pPr marL="171450" lvl="0" indent="-203200">
              <a:lnSpc>
                <a:spcPct val="90000"/>
              </a:lnSpc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Only 19% of millionaires received any income or wealth of any kind from a trust fund or an estate.</a:t>
            </a:r>
            <a:endParaRPr lang="en-US" sz="2400" dirty="0" smtClean="0"/>
          </a:p>
          <a:p>
            <a:pPr marL="171450" lvl="0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en-US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171450" lvl="0" indent="-2032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Fewer than 10% of millionaires inherited 10% or more of their wealth.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 smtClean="0">
                <a:latin typeface="+mj-lt"/>
                <a:ea typeface="Arial"/>
                <a:cs typeface="Arial"/>
                <a:sym typeface="Arial"/>
              </a:rPr>
              <a:t>Statement #4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+mj-lt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“True” or “False”</a:t>
            </a:r>
          </a:p>
          <a:p>
            <a:pPr marL="0" lvl="0" indent="0" algn="ctr">
              <a:spcAft>
                <a:spcPts val="0"/>
              </a:spcAft>
              <a:buNone/>
            </a:pPr>
            <a:endParaRPr lang="en-US" sz="2400" dirty="0" smtClean="0">
              <a:solidFill>
                <a:schemeClr val="dk1"/>
              </a:solidFill>
              <a:latin typeface="Arial"/>
              <a:cs typeface="Arial"/>
              <a:sym typeface="Arial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Most millionaires attended private schools.</a:t>
            </a:r>
            <a:endParaRPr lang="en-US" sz="2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437e359605751efbd804618026231e42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a249fb1b50a471755124ba3383a3a7b8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aa0c1190-56bd-4797-9cf7-4990489609e0"/>
    <ds:schemaRef ds:uri="http://schemas.openxmlformats.org/package/2006/metadata/core-properties"/>
    <ds:schemaRef ds:uri="e475455f-c69b-4ff8-acf7-75612f4dc18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79011F4-9203-4117-BC88-C26BB1FCB1F4}"/>
</file>

<file path=customXml/itemProps3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</TotalTime>
  <Words>1294</Words>
  <Application>Microsoft Office PowerPoint</Application>
  <PresentationFormat>On-screen Show (4:3)</PresentationFormat>
  <Paragraphs>213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Lesson 1: How to Become a Millionaire Objectives</vt:lpstr>
      <vt:lpstr>Rules of the Millionaire Game</vt:lpstr>
      <vt:lpstr>Statement #1</vt:lpstr>
      <vt:lpstr>Statement #1 - Answer</vt:lpstr>
      <vt:lpstr>Statement #2</vt:lpstr>
      <vt:lpstr>Statement #2 - Answer</vt:lpstr>
      <vt:lpstr>Statement #3</vt:lpstr>
      <vt:lpstr>Statement #3 - Answer</vt:lpstr>
      <vt:lpstr>Statement #4</vt:lpstr>
      <vt:lpstr>Statement #4 - Answer</vt:lpstr>
      <vt:lpstr>Statement #5</vt:lpstr>
      <vt:lpstr>Statement #5 - Answer</vt:lpstr>
      <vt:lpstr>Statement #6</vt:lpstr>
      <vt:lpstr>Statement #6 - Answer</vt:lpstr>
      <vt:lpstr>Statement #7</vt:lpstr>
      <vt:lpstr>Statement #7 - Answer</vt:lpstr>
      <vt:lpstr>Statement #8</vt:lpstr>
      <vt:lpstr>Statement #8 - Answer</vt:lpstr>
      <vt:lpstr>Statement #9</vt:lpstr>
      <vt:lpstr>Statement #9 - Answer</vt:lpstr>
      <vt:lpstr>Statement #10</vt:lpstr>
      <vt:lpstr>Statement #10 - Answer</vt:lpstr>
      <vt:lpstr>Statement #11</vt:lpstr>
      <vt:lpstr>Statement #11 - Answer</vt:lpstr>
      <vt:lpstr>Statement #12</vt:lpstr>
      <vt:lpstr>Statement #12 - Answer</vt:lpstr>
      <vt:lpstr>Statement #12 – Answer (continued)</vt:lpstr>
      <vt:lpstr>Statement #13</vt:lpstr>
      <vt:lpstr>Statement #13 - Answer</vt:lpstr>
      <vt:lpstr>Statement #14</vt:lpstr>
      <vt:lpstr>Statement #14 - Answer</vt:lpstr>
      <vt:lpstr>Statement #15</vt:lpstr>
      <vt:lpstr>Statement #15 - Answer</vt:lpstr>
      <vt:lpstr>How Did You Do?</vt:lpstr>
      <vt:lpstr>Rules for Improving Your Financial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jeyaseelan.arputham</cp:lastModifiedBy>
  <cp:revision>169</cp:revision>
  <dcterms:created xsi:type="dcterms:W3CDTF">2012-09-11T15:07:18Z</dcterms:created>
  <dcterms:modified xsi:type="dcterms:W3CDTF">2019-04-17T15:31:59Z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