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 r:id="rId5"/>
    <p:sldId id="259" r:id="rId6"/>
    <p:sldId id="265" r:id="rId7"/>
    <p:sldId id="260" r:id="rId8"/>
    <p:sldId id="266" r:id="rId9"/>
    <p:sldId id="267" r:id="rId10"/>
    <p:sldId id="261" r:id="rId11"/>
    <p:sldId id="262" r:id="rId12"/>
    <p:sldId id="268" r:id="rId13"/>
    <p:sldId id="263" r:id="rId14"/>
    <p:sldId id="264" r:id="rId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8"/>
    <a:srgbClr val="7A9900"/>
    <a:srgbClr val="8BAF00"/>
    <a:srgbClr val="C7C6F8"/>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122" autoAdjust="0"/>
    <p:restoredTop sz="82177"/>
  </p:normalViewPr>
  <p:slideViewPr>
    <p:cSldViewPr>
      <p:cViewPr varScale="1">
        <p:scale>
          <a:sx n="114" d="100"/>
          <a:sy n="114" d="100"/>
        </p:scale>
        <p:origin x="184" y="9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7AA5DFF-1E16-7F4C-8980-AB1611AD8891}" type="datetime1">
              <a:rPr lang="en-US"/>
              <a:pPr>
                <a:defRPr/>
              </a:pPr>
              <a:t>4/11/19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483F68B-FDA9-C243-94A1-26FE62BE822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1</a:t>
            </a:fld>
            <a:endParaRPr lang="en-US"/>
          </a:p>
        </p:txBody>
      </p:sp>
    </p:spTree>
    <p:extLst>
      <p:ext uri="{BB962C8B-B14F-4D97-AF65-F5344CB8AC3E}">
        <p14:creationId xmlns:p14="http://schemas.microsoft.com/office/powerpoint/2010/main" val="44436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10</a:t>
            </a:fld>
            <a:endParaRPr lang="en-US"/>
          </a:p>
        </p:txBody>
      </p:sp>
    </p:spTree>
    <p:extLst>
      <p:ext uri="{BB962C8B-B14F-4D97-AF65-F5344CB8AC3E}">
        <p14:creationId xmlns:p14="http://schemas.microsoft.com/office/powerpoint/2010/main" val="225340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2</a:t>
            </a:fld>
            <a:endParaRPr lang="en-US"/>
          </a:p>
        </p:txBody>
      </p:sp>
    </p:spTree>
    <p:extLst>
      <p:ext uri="{BB962C8B-B14F-4D97-AF65-F5344CB8AC3E}">
        <p14:creationId xmlns:p14="http://schemas.microsoft.com/office/powerpoint/2010/main" val="4293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3</a:t>
            </a:fld>
            <a:endParaRPr lang="en-US"/>
          </a:p>
        </p:txBody>
      </p:sp>
    </p:spTree>
    <p:extLst>
      <p:ext uri="{BB962C8B-B14F-4D97-AF65-F5344CB8AC3E}">
        <p14:creationId xmlns:p14="http://schemas.microsoft.com/office/powerpoint/2010/main" val="1189678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4</a:t>
            </a:fld>
            <a:endParaRPr lang="en-US"/>
          </a:p>
        </p:txBody>
      </p:sp>
    </p:spTree>
    <p:extLst>
      <p:ext uri="{BB962C8B-B14F-4D97-AF65-F5344CB8AC3E}">
        <p14:creationId xmlns:p14="http://schemas.microsoft.com/office/powerpoint/2010/main" val="3075728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5</a:t>
            </a:fld>
            <a:endParaRPr lang="en-US"/>
          </a:p>
        </p:txBody>
      </p:sp>
    </p:spTree>
    <p:extLst>
      <p:ext uri="{BB962C8B-B14F-4D97-AF65-F5344CB8AC3E}">
        <p14:creationId xmlns:p14="http://schemas.microsoft.com/office/powerpoint/2010/main" val="2233424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6</a:t>
            </a:fld>
            <a:endParaRPr lang="en-US"/>
          </a:p>
        </p:txBody>
      </p:sp>
    </p:spTree>
    <p:extLst>
      <p:ext uri="{BB962C8B-B14F-4D97-AF65-F5344CB8AC3E}">
        <p14:creationId xmlns:p14="http://schemas.microsoft.com/office/powerpoint/2010/main" val="3988904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7</a:t>
            </a:fld>
            <a:endParaRPr lang="en-US"/>
          </a:p>
        </p:txBody>
      </p:sp>
    </p:spTree>
    <p:extLst>
      <p:ext uri="{BB962C8B-B14F-4D97-AF65-F5344CB8AC3E}">
        <p14:creationId xmlns:p14="http://schemas.microsoft.com/office/powerpoint/2010/main" val="4082672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8</a:t>
            </a:fld>
            <a:endParaRPr lang="en-US"/>
          </a:p>
        </p:txBody>
      </p:sp>
    </p:spTree>
    <p:extLst>
      <p:ext uri="{BB962C8B-B14F-4D97-AF65-F5344CB8AC3E}">
        <p14:creationId xmlns:p14="http://schemas.microsoft.com/office/powerpoint/2010/main" val="818321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9</a:t>
            </a:fld>
            <a:endParaRPr lang="en-US"/>
          </a:p>
        </p:txBody>
      </p:sp>
    </p:spTree>
    <p:extLst>
      <p:ext uri="{BB962C8B-B14F-4D97-AF65-F5344CB8AC3E}">
        <p14:creationId xmlns:p14="http://schemas.microsoft.com/office/powerpoint/2010/main" val="228810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a:t>Click to edit Master title style</a:t>
            </a:r>
          </a:p>
        </p:txBody>
      </p:sp>
      <p:sp>
        <p:nvSpPr>
          <p:cNvPr id="3" name="Content Placeholder 2"/>
          <p:cNvSpPr>
            <a:spLocks noGrp="1"/>
          </p:cNvSpPr>
          <p:nvPr>
            <p:ph idx="1"/>
          </p:nvPr>
        </p:nvSpPr>
        <p:spPr>
          <a:xfrm>
            <a:off x="457200" y="2667000"/>
            <a:ext cx="8229600" cy="3779520"/>
          </a:xfrm>
        </p:spPr>
        <p:txBody>
          <a:bodyPr/>
          <a:lstStyle>
            <a:lvl1pPr>
              <a:lnSpc>
                <a:spcPts val="2500"/>
              </a:lnSpc>
              <a:spcAft>
                <a:spcPts val="1200"/>
              </a:spcAft>
              <a:defRPr sz="2200"/>
            </a:lvl1pPr>
            <a:lvl2pPr>
              <a:lnSpc>
                <a:spcPts val="2500"/>
              </a:lnSpc>
              <a:spcAft>
                <a:spcPts val="1200"/>
              </a:spcAft>
              <a:defRPr sz="2200"/>
            </a:lvl2pPr>
            <a:lvl3pPr>
              <a:lnSpc>
                <a:spcPts val="2500"/>
              </a:lnSpc>
              <a:spcAft>
                <a:spcPts val="1200"/>
              </a:spcAft>
              <a:defRPr sz="2200"/>
            </a:lvl3pPr>
            <a:lvl4pPr>
              <a:lnSpc>
                <a:spcPts val="2500"/>
              </a:lnSpc>
              <a:spcAft>
                <a:spcPts val="1200"/>
              </a:spcAft>
              <a:defRPr sz="2200"/>
            </a:lvl4pPr>
            <a:lvl5pPr>
              <a:lnSpc>
                <a:spcPts val="2500"/>
              </a:lnSpc>
              <a:spcAft>
                <a:spcPts val="1200"/>
              </a:spcAft>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dirty="0"/>
              <a:t>Click to edit Master title style</a:t>
            </a:r>
          </a:p>
        </p:txBody>
      </p:sp>
      <p:sp>
        <p:nvSpPr>
          <p:cNvPr id="1027" name="Text Placeholder 2"/>
          <p:cNvSpPr>
            <a:spLocks noGrp="1"/>
          </p:cNvSpPr>
          <p:nvPr>
            <p:ph type="body" idx="1"/>
          </p:nvPr>
        </p:nvSpPr>
        <p:spPr bwMode="auto">
          <a:xfrm>
            <a:off x="457200" y="246888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D5AAC16F-5B5D-3841-922A-C14EF88DDBC3}"/>
              </a:ext>
            </a:extLst>
          </p:cNvPr>
          <p:cNvSpPr txBox="1"/>
          <p:nvPr userDrawn="1"/>
        </p:nvSpPr>
        <p:spPr>
          <a:xfrm>
            <a:off x="457200" y="6574536"/>
            <a:ext cx="8229600" cy="276999"/>
          </a:xfrm>
          <a:prstGeom prst="rect">
            <a:avLst/>
          </a:prstGeom>
          <a:noFill/>
        </p:spPr>
        <p:txBody>
          <a:bodyPr wrap="square" rtlCol="0">
            <a:spAutoFit/>
          </a:bodyPr>
          <a:lstStyle/>
          <a:p>
            <a:pPr algn="ctr"/>
            <a:r>
              <a:rPr lang="en-US" sz="1200" dirty="0">
                <a:solidFill>
                  <a:schemeClr val="bg1"/>
                </a:solidFill>
              </a:rPr>
              <a:t>Every Penny Counts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fontAlgn="base">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4434839"/>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6000" dirty="0"/>
              <a:t>Josh Decides to Spend</a:t>
            </a:r>
            <a:br>
              <a:rPr lang="en-US" sz="6000" dirty="0"/>
            </a:br>
            <a:r>
              <a:rPr lang="en-US" sz="2000" dirty="0">
                <a:solidFill>
                  <a:schemeClr val="tx1"/>
                </a:solidFill>
              </a:rPr>
              <a:t>Personal Finance Economics K-2 </a:t>
            </a:r>
            <a:br>
              <a:rPr lang="en-US" sz="2000" dirty="0">
                <a:solidFill>
                  <a:schemeClr val="tx1"/>
                </a:solidFill>
              </a:rPr>
            </a:br>
            <a:r>
              <a:rPr lang="en-US" sz="2000" dirty="0" err="1">
                <a:solidFill>
                  <a:schemeClr val="tx1"/>
                </a:solidFill>
              </a:rPr>
              <a:t>Pocketwise</a:t>
            </a:r>
            <a:endParaRPr lang="en-US" sz="2000" b="1" dirty="0">
              <a:ln w="11430"/>
              <a:solidFill>
                <a:schemeClr val="tx1"/>
              </a:solidFill>
              <a:effectLst>
                <a:outerShdw blurRad="80000" dist="40000" dir="5040000" algn="tl">
                  <a:srgbClr val="000000">
                    <a:alpha val="0"/>
                  </a:srgbClr>
                </a:outerShdw>
              </a:effectLs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1C81F-AE63-774F-85C1-3ED76C91995A}"/>
              </a:ext>
            </a:extLst>
          </p:cNvPr>
          <p:cNvSpPr>
            <a:spLocks noGrp="1"/>
          </p:cNvSpPr>
          <p:nvPr>
            <p:ph idx="1"/>
          </p:nvPr>
        </p:nvSpPr>
        <p:spPr>
          <a:xfrm>
            <a:off x="457200" y="1539240"/>
            <a:ext cx="8229600" cy="3779520"/>
          </a:xfrm>
        </p:spPr>
        <p:txBody>
          <a:bodyPr/>
          <a:lstStyle/>
          <a:p>
            <a:pPr marL="0" indent="0">
              <a:lnSpc>
                <a:spcPts val="2800"/>
              </a:lnSpc>
              <a:buNone/>
            </a:pPr>
            <a:r>
              <a:rPr lang="en-US" dirty="0"/>
              <a:t>At home later, Josh shows Dad the list of costs for the hamster. </a:t>
            </a:r>
            <a:r>
              <a:rPr lang="en-US" i="1" dirty="0">
                <a:latin typeface="Calibri" panose="020F0502020204030204" pitchFamily="34" charset="0"/>
                <a:cs typeface="Calibri" panose="020F0502020204030204" pitchFamily="34" charset="0"/>
              </a:rPr>
              <a:t>“I have made my decision,”</a:t>
            </a:r>
            <a:r>
              <a:rPr lang="en-US" dirty="0"/>
              <a:t> says Josh proudly</a:t>
            </a:r>
            <a:r>
              <a:rPr lang="en-US" i="1" dirty="0">
                <a:latin typeface="Calibri" panose="020F0502020204030204" pitchFamily="34" charset="0"/>
                <a:cs typeface="Calibri" panose="020F0502020204030204" pitchFamily="34" charset="0"/>
              </a:rPr>
              <a:t>. “I want that cute hamster I saw today at the pet store. I have enough money to pay for it. Nicholas and I will train our hamsters together. Maybe I can find a way to earn extra money to buy hamster toys and treats later.”</a:t>
            </a:r>
          </a:p>
          <a:p>
            <a:pPr marL="0" indent="0">
              <a:lnSpc>
                <a:spcPts val="2800"/>
              </a:lnSpc>
              <a:buNone/>
            </a:pPr>
            <a:r>
              <a:rPr lang="en-US" dirty="0"/>
              <a:t>Josh can't wait for tomorrow to come. Tomorrow he will buy his hamster and bring it home. </a:t>
            </a:r>
          </a:p>
        </p:txBody>
      </p:sp>
    </p:spTree>
    <p:extLst>
      <p:ext uri="{BB962C8B-B14F-4D97-AF65-F5344CB8AC3E}">
        <p14:creationId xmlns:p14="http://schemas.microsoft.com/office/powerpoint/2010/main" val="42745240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B783B-7BA7-AE48-8CB2-BD1AE787565D}"/>
              </a:ext>
            </a:extLst>
          </p:cNvPr>
          <p:cNvSpPr>
            <a:spLocks noGrp="1"/>
          </p:cNvSpPr>
          <p:nvPr>
            <p:ph type="title"/>
          </p:nvPr>
        </p:nvSpPr>
        <p:spPr>
          <a:xfrm>
            <a:off x="457200" y="1069848"/>
            <a:ext cx="8229600" cy="1143000"/>
          </a:xfrm>
        </p:spPr>
        <p:txBody>
          <a:bodyPr/>
          <a:lstStyle/>
          <a:p>
            <a:pPr marL="0" indent="0"/>
            <a:r>
              <a:rPr lang="en-US" sz="6000" dirty="0"/>
              <a:t>Discussion Questions:</a:t>
            </a:r>
          </a:p>
        </p:txBody>
      </p:sp>
      <p:sp>
        <p:nvSpPr>
          <p:cNvPr id="3" name="Content Placeholder 2">
            <a:extLst>
              <a:ext uri="{FF2B5EF4-FFF2-40B4-BE49-F238E27FC236}">
                <a16:creationId xmlns:a16="http://schemas.microsoft.com/office/drawing/2014/main" id="{E07DB180-78CC-E94A-8BF6-000CF36F577C}"/>
              </a:ext>
            </a:extLst>
          </p:cNvPr>
          <p:cNvSpPr>
            <a:spLocks noGrp="1"/>
          </p:cNvSpPr>
          <p:nvPr>
            <p:ph idx="1"/>
          </p:nvPr>
        </p:nvSpPr>
        <p:spPr>
          <a:xfrm>
            <a:off x="457200" y="2377440"/>
            <a:ext cx="8229600" cy="3779520"/>
          </a:xfrm>
        </p:spPr>
        <p:txBody>
          <a:bodyPr/>
          <a:lstStyle/>
          <a:p>
            <a:r>
              <a:rPr lang="en-US" dirty="0"/>
              <a:t>Where were Josh and his mother shopping?</a:t>
            </a:r>
            <a:br>
              <a:rPr lang="en-US" dirty="0"/>
            </a:br>
            <a:r>
              <a:rPr lang="en-US" i="1" dirty="0">
                <a:solidFill>
                  <a:srgbClr val="005CB8"/>
                </a:solidFill>
                <a:latin typeface="Calibri" panose="020F0502020204030204" pitchFamily="34" charset="0"/>
                <a:cs typeface="Calibri" panose="020F0502020204030204" pitchFamily="34" charset="0"/>
              </a:rPr>
              <a:t>They went to a pet store.</a:t>
            </a:r>
          </a:p>
          <a:p>
            <a:r>
              <a:rPr lang="en-US" dirty="0"/>
              <a:t>What new friend does Josh make at the pet store?</a:t>
            </a:r>
            <a:br>
              <a:rPr lang="en-US" dirty="0"/>
            </a:br>
            <a:r>
              <a:rPr lang="en-US" sz="2400" i="1" dirty="0">
                <a:solidFill>
                  <a:srgbClr val="005CB8"/>
                </a:solidFill>
                <a:latin typeface="Calibri" panose="020F0502020204030204" pitchFamily="34" charset="0"/>
                <a:cs typeface="Calibri" panose="020F0502020204030204" pitchFamily="34" charset="0"/>
              </a:rPr>
              <a:t>He met a hamster.</a:t>
            </a:r>
          </a:p>
          <a:p>
            <a:r>
              <a:rPr lang="en-US" dirty="0"/>
              <a:t>After Josh buys the hamster, what are some of the other things he will need to buy?</a:t>
            </a:r>
            <a:br>
              <a:rPr lang="en-US" dirty="0"/>
            </a:br>
            <a:r>
              <a:rPr lang="en-US" sz="2400" i="1" dirty="0">
                <a:solidFill>
                  <a:srgbClr val="005CB8"/>
                </a:solidFill>
                <a:latin typeface="Calibri" panose="020F0502020204030204" pitchFamily="34" charset="0"/>
                <a:cs typeface="Calibri" panose="020F0502020204030204" pitchFamily="34" charset="0"/>
              </a:rPr>
              <a:t>A cage, food, a water bottle, bedding were other things that Josh would need. </a:t>
            </a:r>
          </a:p>
          <a:p>
            <a:r>
              <a:rPr lang="en-US" dirty="0"/>
              <a:t>What other things might Josh want for his hamster?</a:t>
            </a:r>
          </a:p>
          <a:p>
            <a:endParaRPr lang="en-US" dirty="0"/>
          </a:p>
        </p:txBody>
      </p:sp>
    </p:spTree>
    <p:extLst>
      <p:ext uri="{BB962C8B-B14F-4D97-AF65-F5344CB8AC3E}">
        <p14:creationId xmlns:p14="http://schemas.microsoft.com/office/powerpoint/2010/main" val="202469059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1C81F-AE63-774F-85C1-3ED76C91995A}"/>
              </a:ext>
            </a:extLst>
          </p:cNvPr>
          <p:cNvSpPr>
            <a:spLocks noGrp="1"/>
          </p:cNvSpPr>
          <p:nvPr>
            <p:ph idx="1"/>
          </p:nvPr>
        </p:nvSpPr>
        <p:spPr>
          <a:xfrm>
            <a:off x="457200" y="1539240"/>
            <a:ext cx="8229600" cy="3779520"/>
          </a:xfrm>
        </p:spPr>
        <p:txBody>
          <a:bodyPr/>
          <a:lstStyle/>
          <a:p>
            <a:pPr marL="0" indent="0">
              <a:lnSpc>
                <a:spcPts val="2800"/>
              </a:lnSpc>
              <a:buNone/>
            </a:pPr>
            <a:r>
              <a:rPr lang="en-US" dirty="0"/>
              <a:t>Josh and Mom are looking around the pet store. Josh is glad his father wanted him to visit the place and learn about the different costs of having a pet. There are many different and interesting pets to own. Josh never knew there were so many kinds of pets! </a:t>
            </a:r>
          </a:p>
          <a:p>
            <a:pPr marL="0" indent="0">
              <a:lnSpc>
                <a:spcPts val="2800"/>
              </a:lnSpc>
              <a:buNone/>
            </a:pPr>
            <a:endParaRPr lang="en-US" dirty="0"/>
          </a:p>
        </p:txBody>
      </p:sp>
      <p:pic>
        <p:nvPicPr>
          <p:cNvPr id="2" name="Picture 1">
            <a:extLst>
              <a:ext uri="{FF2B5EF4-FFF2-40B4-BE49-F238E27FC236}">
                <a16:creationId xmlns:a16="http://schemas.microsoft.com/office/drawing/2014/main" id="{E4144FE0-79CA-8E42-A585-9B95455AF1ED}"/>
              </a:ext>
            </a:extLst>
          </p:cNvPr>
          <p:cNvPicPr>
            <a:picLocks noChangeAspect="1"/>
          </p:cNvPicPr>
          <p:nvPr/>
        </p:nvPicPr>
        <p:blipFill rotWithShape="1">
          <a:blip r:embed="rId3"/>
          <a:srcRect b="11015"/>
          <a:stretch/>
        </p:blipFill>
        <p:spPr>
          <a:xfrm>
            <a:off x="2286000" y="3200399"/>
            <a:ext cx="4572000" cy="3048001"/>
          </a:xfrm>
          <a:prstGeom prst="rect">
            <a:avLst/>
          </a:prstGeom>
        </p:spPr>
      </p:pic>
    </p:spTree>
    <p:extLst>
      <p:ext uri="{BB962C8B-B14F-4D97-AF65-F5344CB8AC3E}">
        <p14:creationId xmlns:p14="http://schemas.microsoft.com/office/powerpoint/2010/main" val="9608518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1C81F-AE63-774F-85C1-3ED76C91995A}"/>
              </a:ext>
            </a:extLst>
          </p:cNvPr>
          <p:cNvSpPr>
            <a:spLocks noGrp="1"/>
          </p:cNvSpPr>
          <p:nvPr>
            <p:ph idx="1"/>
          </p:nvPr>
        </p:nvSpPr>
        <p:spPr>
          <a:xfrm>
            <a:off x="457200" y="1539240"/>
            <a:ext cx="5562600" cy="3779520"/>
          </a:xfrm>
        </p:spPr>
        <p:txBody>
          <a:bodyPr/>
          <a:lstStyle/>
          <a:p>
            <a:pPr marL="0" indent="0">
              <a:lnSpc>
                <a:spcPts val="2800"/>
              </a:lnSpc>
              <a:buNone/>
            </a:pPr>
            <a:r>
              <a:rPr lang="en-US" dirty="0"/>
              <a:t>Mom likes the rabbits, and Josh stops to look at the hamster cages. One of the hamsters comes to the front of the cage and looks at Josh and then runs around and around. Josh decides that this is the pet for him. He wants a hamster – this hamster that seems to like him already. </a:t>
            </a:r>
          </a:p>
          <a:p>
            <a:pPr marL="0" indent="0">
              <a:lnSpc>
                <a:spcPts val="2800"/>
              </a:lnSpc>
              <a:buNone/>
            </a:pPr>
            <a:r>
              <a:rPr lang="en-US" i="1" dirty="0">
                <a:latin typeface="Calibri" panose="020F0502020204030204" pitchFamily="34" charset="0"/>
                <a:cs typeface="Calibri" panose="020F0502020204030204" pitchFamily="34" charset="0"/>
              </a:rPr>
              <a:t>“Well you sure seem to have made a friend,” </a:t>
            </a:r>
            <a:r>
              <a:rPr lang="en-US" dirty="0"/>
              <a:t>the pet store clerk says. </a:t>
            </a:r>
            <a:r>
              <a:rPr lang="en-US" i="1" dirty="0">
                <a:latin typeface="Calibri" panose="020F0502020204030204" pitchFamily="34" charset="0"/>
                <a:cs typeface="Calibri" panose="020F0502020204030204" pitchFamily="34" charset="0"/>
              </a:rPr>
              <a:t>“You have come to the right place to pick out the perfect pet. Hamsters are a lot of fun. They are playful, but they require care, and you will have to be responsible for your hamster’s needs.”</a:t>
            </a:r>
            <a:r>
              <a:rPr lang="en-US" dirty="0"/>
              <a:t> </a:t>
            </a:r>
          </a:p>
        </p:txBody>
      </p:sp>
      <p:pic>
        <p:nvPicPr>
          <p:cNvPr id="2" name="Picture 1">
            <a:extLst>
              <a:ext uri="{FF2B5EF4-FFF2-40B4-BE49-F238E27FC236}">
                <a16:creationId xmlns:a16="http://schemas.microsoft.com/office/drawing/2014/main" id="{FF0645D3-0046-E440-AEB8-DCA77F987208}"/>
              </a:ext>
            </a:extLst>
          </p:cNvPr>
          <p:cNvPicPr>
            <a:picLocks noChangeAspect="1"/>
          </p:cNvPicPr>
          <p:nvPr/>
        </p:nvPicPr>
        <p:blipFill rotWithShape="1">
          <a:blip r:embed="rId3"/>
          <a:srcRect l="41148" r="11211"/>
          <a:stretch/>
        </p:blipFill>
        <p:spPr>
          <a:xfrm>
            <a:off x="6096000" y="1676400"/>
            <a:ext cx="2590800" cy="2972816"/>
          </a:xfrm>
          <a:prstGeom prst="rect">
            <a:avLst/>
          </a:prstGeom>
        </p:spPr>
      </p:pic>
    </p:spTree>
    <p:extLst>
      <p:ext uri="{BB962C8B-B14F-4D97-AF65-F5344CB8AC3E}">
        <p14:creationId xmlns:p14="http://schemas.microsoft.com/office/powerpoint/2010/main" val="19663645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1C81F-AE63-774F-85C1-3ED76C91995A}"/>
              </a:ext>
            </a:extLst>
          </p:cNvPr>
          <p:cNvSpPr>
            <a:spLocks noGrp="1"/>
          </p:cNvSpPr>
          <p:nvPr>
            <p:ph idx="1"/>
          </p:nvPr>
        </p:nvSpPr>
        <p:spPr>
          <a:xfrm>
            <a:off x="457200" y="1539240"/>
            <a:ext cx="8229600" cy="3779520"/>
          </a:xfrm>
        </p:spPr>
        <p:txBody>
          <a:bodyPr/>
          <a:lstStyle/>
          <a:p>
            <a:pPr marL="0" indent="0">
              <a:lnSpc>
                <a:spcPts val="2800"/>
              </a:lnSpc>
              <a:buNone/>
            </a:pPr>
            <a:r>
              <a:rPr lang="en-US" i="1" dirty="0">
                <a:latin typeface="Calibri" panose="020F0502020204030204" pitchFamily="34" charset="0"/>
                <a:cs typeface="Calibri" panose="020F0502020204030204" pitchFamily="34" charset="0"/>
              </a:rPr>
              <a:t>“What does that hamster cost?” </a:t>
            </a:r>
            <a:r>
              <a:rPr lang="en-US" dirty="0"/>
              <a:t>Josh asks, as he watches the cute hamster nibble at the food in the back of the cage. </a:t>
            </a:r>
          </a:p>
          <a:p>
            <a:pPr marL="0" indent="0">
              <a:lnSpc>
                <a:spcPts val="2800"/>
              </a:lnSpc>
              <a:buNone/>
            </a:pPr>
            <a:endParaRPr lang="en-US" dirty="0"/>
          </a:p>
          <a:p>
            <a:pPr marL="0" indent="0">
              <a:lnSpc>
                <a:spcPts val="2800"/>
              </a:lnSpc>
              <a:buNone/>
            </a:pPr>
            <a:endParaRPr lang="en-US" dirty="0"/>
          </a:p>
          <a:p>
            <a:pPr marL="0" indent="0">
              <a:lnSpc>
                <a:spcPts val="2800"/>
              </a:lnSpc>
              <a:buNone/>
            </a:pPr>
            <a:endParaRPr lang="en-US" dirty="0"/>
          </a:p>
        </p:txBody>
      </p:sp>
      <p:pic>
        <p:nvPicPr>
          <p:cNvPr id="4" name="Picture 3">
            <a:extLst>
              <a:ext uri="{FF2B5EF4-FFF2-40B4-BE49-F238E27FC236}">
                <a16:creationId xmlns:a16="http://schemas.microsoft.com/office/drawing/2014/main" id="{F636752B-8A73-1C42-B437-3AECDEEE5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850" y="2759392"/>
            <a:ext cx="6210300" cy="3260407"/>
          </a:xfrm>
          <a:prstGeom prst="rect">
            <a:avLst/>
          </a:prstGeom>
        </p:spPr>
      </p:pic>
    </p:spTree>
    <p:extLst>
      <p:ext uri="{BB962C8B-B14F-4D97-AF65-F5344CB8AC3E}">
        <p14:creationId xmlns:p14="http://schemas.microsoft.com/office/powerpoint/2010/main" val="41871891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1C81F-AE63-774F-85C1-3ED76C91995A}"/>
              </a:ext>
            </a:extLst>
          </p:cNvPr>
          <p:cNvSpPr>
            <a:spLocks noGrp="1"/>
          </p:cNvSpPr>
          <p:nvPr>
            <p:ph idx="1"/>
          </p:nvPr>
        </p:nvSpPr>
        <p:spPr>
          <a:xfrm>
            <a:off x="457200" y="1539240"/>
            <a:ext cx="8229600" cy="3779520"/>
          </a:xfrm>
        </p:spPr>
        <p:txBody>
          <a:bodyPr/>
          <a:lstStyle/>
          <a:p>
            <a:pPr marL="0" indent="0">
              <a:lnSpc>
                <a:spcPts val="2800"/>
              </a:lnSpc>
              <a:buNone/>
            </a:pPr>
            <a:r>
              <a:rPr lang="en-US" dirty="0"/>
              <a:t>The clerk reaches in and picks up the hamster for Josh to hold. </a:t>
            </a:r>
            <a:r>
              <a:rPr lang="en-US" i="1" dirty="0">
                <a:latin typeface="Calibri" panose="020F0502020204030204" pitchFamily="34" charset="0"/>
                <a:cs typeface="Calibri" panose="020F0502020204030204" pitchFamily="34" charset="0"/>
              </a:rPr>
              <a:t>“This costs $5, but you will need to buy some supplies too. You should buy food, a water bottle, bedding and a cage unless your Mom will let it run around your room.” </a:t>
            </a:r>
          </a:p>
        </p:txBody>
      </p:sp>
      <p:pic>
        <p:nvPicPr>
          <p:cNvPr id="7" name="Picture 6">
            <a:extLst>
              <a:ext uri="{FF2B5EF4-FFF2-40B4-BE49-F238E27FC236}">
                <a16:creationId xmlns:a16="http://schemas.microsoft.com/office/drawing/2014/main" id="{45E40FA1-4A60-5042-9078-E1FADA9BCA34}"/>
              </a:ext>
            </a:extLst>
          </p:cNvPr>
          <p:cNvPicPr>
            <a:picLocks noChangeAspect="1"/>
          </p:cNvPicPr>
          <p:nvPr/>
        </p:nvPicPr>
        <p:blipFill>
          <a:blip r:embed="rId3"/>
          <a:stretch>
            <a:fillRect/>
          </a:stretch>
        </p:blipFill>
        <p:spPr>
          <a:xfrm>
            <a:off x="5065131" y="3235582"/>
            <a:ext cx="1474027" cy="1474027"/>
          </a:xfrm>
          <a:prstGeom prst="rect">
            <a:avLst/>
          </a:prstGeom>
        </p:spPr>
      </p:pic>
      <p:pic>
        <p:nvPicPr>
          <p:cNvPr id="12" name="Picture 11" descr="http://www.petco.com/assets/product_images/0/030172037733C.jpg">
            <a:extLst>
              <a:ext uri="{FF2B5EF4-FFF2-40B4-BE49-F238E27FC236}">
                <a16:creationId xmlns:a16="http://schemas.microsoft.com/office/drawing/2014/main" id="{3E11182C-D407-0942-B9DB-CA0A7621B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1230" y="3200400"/>
            <a:ext cx="1543498" cy="15434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hamster-zone.com/images/carefresh.jpg">
            <a:extLst>
              <a:ext uri="{FF2B5EF4-FFF2-40B4-BE49-F238E27FC236}">
                <a16:creationId xmlns:a16="http://schemas.microsoft.com/office/drawing/2014/main" id="{D29D9E61-6A82-DE4F-ABF1-54D12E7A21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2550" y="4803514"/>
            <a:ext cx="15621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EDD4BA1-6647-874E-8A62-3DCE310A21E7}"/>
              </a:ext>
            </a:extLst>
          </p:cNvPr>
          <p:cNvPicPr>
            <a:picLocks noChangeAspect="1"/>
          </p:cNvPicPr>
          <p:nvPr/>
        </p:nvPicPr>
        <p:blipFill>
          <a:blip r:embed="rId6"/>
          <a:stretch>
            <a:fillRect/>
          </a:stretch>
        </p:blipFill>
        <p:spPr>
          <a:xfrm>
            <a:off x="5134148" y="5024557"/>
            <a:ext cx="1120014" cy="1120014"/>
          </a:xfrm>
          <a:prstGeom prst="rect">
            <a:avLst/>
          </a:prstGeom>
        </p:spPr>
      </p:pic>
      <p:pic>
        <p:nvPicPr>
          <p:cNvPr id="2" name="Picture 1">
            <a:extLst>
              <a:ext uri="{FF2B5EF4-FFF2-40B4-BE49-F238E27FC236}">
                <a16:creationId xmlns:a16="http://schemas.microsoft.com/office/drawing/2014/main" id="{078CAB1B-63E5-6148-9499-4929D4F700C5}"/>
              </a:ext>
            </a:extLst>
          </p:cNvPr>
          <p:cNvPicPr>
            <a:picLocks noChangeAspect="1"/>
          </p:cNvPicPr>
          <p:nvPr/>
        </p:nvPicPr>
        <p:blipFill>
          <a:blip r:embed="rId7"/>
          <a:stretch>
            <a:fillRect/>
          </a:stretch>
        </p:blipFill>
        <p:spPr>
          <a:xfrm rot="21037632">
            <a:off x="610525" y="3668858"/>
            <a:ext cx="3830320" cy="1614586"/>
          </a:xfrm>
          <a:prstGeom prst="rect">
            <a:avLst/>
          </a:prstGeom>
        </p:spPr>
      </p:pic>
    </p:spTree>
    <p:extLst>
      <p:ext uri="{BB962C8B-B14F-4D97-AF65-F5344CB8AC3E}">
        <p14:creationId xmlns:p14="http://schemas.microsoft.com/office/powerpoint/2010/main" val="33106517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1C81F-AE63-774F-85C1-3ED76C91995A}"/>
              </a:ext>
            </a:extLst>
          </p:cNvPr>
          <p:cNvSpPr>
            <a:spLocks noGrp="1"/>
          </p:cNvSpPr>
          <p:nvPr>
            <p:ph idx="1"/>
          </p:nvPr>
        </p:nvSpPr>
        <p:spPr>
          <a:xfrm>
            <a:off x="457200" y="1539240"/>
            <a:ext cx="8229600" cy="4175760"/>
          </a:xfrm>
        </p:spPr>
        <p:txBody>
          <a:bodyPr/>
          <a:lstStyle/>
          <a:p>
            <a:pPr marL="0" indent="0">
              <a:lnSpc>
                <a:spcPts val="2800"/>
              </a:lnSpc>
              <a:buNone/>
            </a:pPr>
            <a:r>
              <a:rPr lang="en-US" dirty="0"/>
              <a:t>Mom laughs and shakes her head. </a:t>
            </a:r>
            <a:r>
              <a:rPr lang="en-US" i="1" dirty="0">
                <a:latin typeface="Calibri" panose="020F0502020204030204" pitchFamily="34" charset="0"/>
                <a:cs typeface="Calibri" panose="020F0502020204030204" pitchFamily="34" charset="0"/>
              </a:rPr>
              <a:t>“We will definitely need a cage for your new pet, Josh. We don’t want a hamster on the loose.” </a:t>
            </a:r>
          </a:p>
          <a:p>
            <a:pPr marL="0" indent="0">
              <a:lnSpc>
                <a:spcPts val="2800"/>
              </a:lnSpc>
              <a:buNone/>
            </a:pPr>
            <a:r>
              <a:rPr lang="en-US" dirty="0"/>
              <a:t>The pet store clerk writes down a list for Josh to see. </a:t>
            </a:r>
            <a:r>
              <a:rPr lang="en-US" i="1" dirty="0">
                <a:latin typeface="Calibri" panose="020F0502020204030204" pitchFamily="34" charset="0"/>
                <a:cs typeface="Calibri" panose="020F0502020204030204" pitchFamily="34" charset="0"/>
              </a:rPr>
              <a:t>“First, there is the cage for $11. The hamster food for one week costs fifty cents. The water bottle to hang in the cage is $3 and the bedding is $1.50. There are a lot of other things hamsters like to have but this list will get you started with your new pet,”</a:t>
            </a:r>
            <a:r>
              <a:rPr lang="en-US" dirty="0"/>
              <a:t> the clerk explained.</a:t>
            </a:r>
          </a:p>
        </p:txBody>
      </p:sp>
      <p:pic>
        <p:nvPicPr>
          <p:cNvPr id="4" name="Picture 3">
            <a:extLst>
              <a:ext uri="{FF2B5EF4-FFF2-40B4-BE49-F238E27FC236}">
                <a16:creationId xmlns:a16="http://schemas.microsoft.com/office/drawing/2014/main" id="{F0FC4127-9A0C-1544-AE79-DA3B097CAF8F}"/>
              </a:ext>
            </a:extLst>
          </p:cNvPr>
          <p:cNvPicPr>
            <a:picLocks noChangeAspect="1"/>
          </p:cNvPicPr>
          <p:nvPr/>
        </p:nvPicPr>
        <p:blipFill>
          <a:blip r:embed="rId3"/>
          <a:stretch>
            <a:fillRect/>
          </a:stretch>
        </p:blipFill>
        <p:spPr>
          <a:xfrm>
            <a:off x="5105400" y="4648200"/>
            <a:ext cx="1474027" cy="1474027"/>
          </a:xfrm>
          <a:prstGeom prst="rect">
            <a:avLst/>
          </a:prstGeom>
        </p:spPr>
      </p:pic>
      <p:pic>
        <p:nvPicPr>
          <p:cNvPr id="5" name="Picture 4" descr="http://www.petco.com/assets/product_images/0/030172037733C.jpg">
            <a:extLst>
              <a:ext uri="{FF2B5EF4-FFF2-40B4-BE49-F238E27FC236}">
                <a16:creationId xmlns:a16="http://schemas.microsoft.com/office/drawing/2014/main" id="{74F6477A-3589-D24E-A474-94CE73DF5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302" y="4532107"/>
            <a:ext cx="1543498" cy="15434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hamster-zone.com/images/carefresh.jpg">
            <a:extLst>
              <a:ext uri="{FF2B5EF4-FFF2-40B4-BE49-F238E27FC236}">
                <a16:creationId xmlns:a16="http://schemas.microsoft.com/office/drawing/2014/main" id="{0BF2F705-BD58-DB40-B268-4C6ECE0663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2300" y="4513505"/>
            <a:ext cx="15621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5D97DDC-0214-2843-92B3-5C5550722124}"/>
              </a:ext>
            </a:extLst>
          </p:cNvPr>
          <p:cNvPicPr>
            <a:picLocks noChangeAspect="1"/>
          </p:cNvPicPr>
          <p:nvPr/>
        </p:nvPicPr>
        <p:blipFill>
          <a:blip r:embed="rId6"/>
          <a:stretch>
            <a:fillRect/>
          </a:stretch>
        </p:blipFill>
        <p:spPr>
          <a:xfrm>
            <a:off x="3048000" y="4734548"/>
            <a:ext cx="1120014" cy="1120014"/>
          </a:xfrm>
          <a:prstGeom prst="rect">
            <a:avLst/>
          </a:prstGeom>
        </p:spPr>
      </p:pic>
    </p:spTree>
    <p:extLst>
      <p:ext uri="{BB962C8B-B14F-4D97-AF65-F5344CB8AC3E}">
        <p14:creationId xmlns:p14="http://schemas.microsoft.com/office/powerpoint/2010/main" val="17978472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1C81F-AE63-774F-85C1-3ED76C91995A}"/>
              </a:ext>
            </a:extLst>
          </p:cNvPr>
          <p:cNvSpPr>
            <a:spLocks noGrp="1"/>
          </p:cNvSpPr>
          <p:nvPr>
            <p:ph idx="1"/>
          </p:nvPr>
        </p:nvSpPr>
        <p:spPr>
          <a:xfrm>
            <a:off x="457200" y="1447800"/>
            <a:ext cx="8229600" cy="3779520"/>
          </a:xfrm>
        </p:spPr>
        <p:txBody>
          <a:bodyPr/>
          <a:lstStyle/>
          <a:p>
            <a:pPr marL="0" indent="0">
              <a:lnSpc>
                <a:spcPts val="2800"/>
              </a:lnSpc>
              <a:buNone/>
            </a:pPr>
            <a:r>
              <a:rPr lang="en-US" dirty="0"/>
              <a:t>Josh adds up the prices on the list. </a:t>
            </a:r>
            <a:r>
              <a:rPr lang="en-US" i="1" dirty="0">
                <a:latin typeface="Calibri" panose="020F0502020204030204" pitchFamily="34" charset="0"/>
                <a:cs typeface="Calibri" panose="020F0502020204030204" pitchFamily="34" charset="0"/>
              </a:rPr>
              <a:t>“I will need to spend twenty-one dollars for my hamster. That is a lot of money. I will use up all of my money if I buy this hamster. I can do lots of things with $21.”</a:t>
            </a:r>
          </a:p>
          <a:p>
            <a:pPr marL="0" indent="0">
              <a:lnSpc>
                <a:spcPts val="2800"/>
              </a:lnSpc>
              <a:buNone/>
            </a:pPr>
            <a:endParaRPr lang="en-US" i="1" dirty="0">
              <a:latin typeface="Calibri" panose="020F0502020204030204" pitchFamily="34" charset="0"/>
              <a:cs typeface="Calibri" panose="020F0502020204030204" pitchFamily="34" charset="0"/>
            </a:endParaRPr>
          </a:p>
          <a:p>
            <a:pPr marL="0" indent="0">
              <a:lnSpc>
                <a:spcPts val="2800"/>
              </a:lnSpc>
              <a:buNone/>
            </a:pPr>
            <a:endParaRPr lang="en-US" i="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C555140-88D3-B34B-91E6-5549AF8612B3}"/>
              </a:ext>
            </a:extLst>
          </p:cNvPr>
          <p:cNvPicPr>
            <a:picLocks noChangeAspect="1"/>
          </p:cNvPicPr>
          <p:nvPr/>
        </p:nvPicPr>
        <p:blipFill>
          <a:blip r:embed="rId3"/>
          <a:stretch>
            <a:fillRect/>
          </a:stretch>
        </p:blipFill>
        <p:spPr>
          <a:xfrm rot="20432673">
            <a:off x="1626701" y="3698543"/>
            <a:ext cx="4348273" cy="1856593"/>
          </a:xfrm>
          <a:prstGeom prst="rect">
            <a:avLst/>
          </a:prstGeom>
        </p:spPr>
      </p:pic>
      <p:pic>
        <p:nvPicPr>
          <p:cNvPr id="6" name="Picture 5">
            <a:extLst>
              <a:ext uri="{FF2B5EF4-FFF2-40B4-BE49-F238E27FC236}">
                <a16:creationId xmlns:a16="http://schemas.microsoft.com/office/drawing/2014/main" id="{D755FE93-AFE0-D642-A3DC-7B16CCD30404}"/>
              </a:ext>
            </a:extLst>
          </p:cNvPr>
          <p:cNvPicPr>
            <a:picLocks noChangeAspect="1"/>
          </p:cNvPicPr>
          <p:nvPr/>
        </p:nvPicPr>
        <p:blipFill>
          <a:blip r:embed="rId4"/>
          <a:stretch>
            <a:fillRect/>
          </a:stretch>
        </p:blipFill>
        <p:spPr>
          <a:xfrm rot="20969181">
            <a:off x="2285679" y="3576412"/>
            <a:ext cx="4468079" cy="1942643"/>
          </a:xfrm>
          <a:prstGeom prst="rect">
            <a:avLst/>
          </a:prstGeom>
        </p:spPr>
      </p:pic>
    </p:spTree>
    <p:extLst>
      <p:ext uri="{BB962C8B-B14F-4D97-AF65-F5344CB8AC3E}">
        <p14:creationId xmlns:p14="http://schemas.microsoft.com/office/powerpoint/2010/main" val="18905909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1C81F-AE63-774F-85C1-3ED76C91995A}"/>
              </a:ext>
            </a:extLst>
          </p:cNvPr>
          <p:cNvSpPr>
            <a:spLocks noGrp="1"/>
          </p:cNvSpPr>
          <p:nvPr>
            <p:ph idx="1"/>
          </p:nvPr>
        </p:nvSpPr>
        <p:spPr>
          <a:xfrm>
            <a:off x="457200" y="1539240"/>
            <a:ext cx="4419600" cy="3779520"/>
          </a:xfrm>
        </p:spPr>
        <p:txBody>
          <a:bodyPr/>
          <a:lstStyle/>
          <a:p>
            <a:pPr marL="0" indent="0">
              <a:lnSpc>
                <a:spcPts val="2800"/>
              </a:lnSpc>
              <a:buNone/>
            </a:pPr>
            <a:r>
              <a:rPr lang="en-US" sz="2150" i="1" dirty="0">
                <a:latin typeface="Calibri" panose="020F0502020204030204" pitchFamily="34" charset="0"/>
                <a:cs typeface="Calibri" panose="020F0502020204030204" pitchFamily="34" charset="0"/>
              </a:rPr>
              <a:t>“Yes, pets are expensive to own. You need to decide if you will be happy with your hamster once you have used your money,” </a:t>
            </a:r>
            <a:r>
              <a:rPr lang="en-US" sz="2150" dirty="0"/>
              <a:t>the pet store clerk said.</a:t>
            </a:r>
          </a:p>
          <a:p>
            <a:pPr marL="0" indent="0">
              <a:lnSpc>
                <a:spcPts val="2800"/>
              </a:lnSpc>
              <a:buNone/>
            </a:pPr>
            <a:r>
              <a:rPr lang="en-US" sz="2150" i="1" dirty="0">
                <a:latin typeface="Calibri" panose="020F0502020204030204" pitchFamily="34" charset="0"/>
                <a:cs typeface="Calibri" panose="020F0502020204030204" pitchFamily="34" charset="0"/>
              </a:rPr>
              <a:t> “Let's go home and tell Dad what we learned about buying a hamster, Josh. Then if you choose to use your money for this cute hamster, you and Dad can pick it up tomorrow.” </a:t>
            </a:r>
          </a:p>
          <a:p>
            <a:pPr marL="0" indent="0">
              <a:lnSpc>
                <a:spcPts val="2800"/>
              </a:lnSpc>
              <a:buNone/>
            </a:pPr>
            <a:r>
              <a:rPr lang="en-US" sz="2150" dirty="0"/>
              <a:t>Josh hands the hamster back to the clerk.</a:t>
            </a:r>
          </a:p>
          <a:p>
            <a:pPr marL="0" indent="0">
              <a:lnSpc>
                <a:spcPts val="2800"/>
              </a:lnSpc>
              <a:buNone/>
            </a:pPr>
            <a:endParaRPr lang="en-US" sz="2150" dirty="0"/>
          </a:p>
        </p:txBody>
      </p:sp>
      <p:pic>
        <p:nvPicPr>
          <p:cNvPr id="2" name="Picture 1">
            <a:extLst>
              <a:ext uri="{FF2B5EF4-FFF2-40B4-BE49-F238E27FC236}">
                <a16:creationId xmlns:a16="http://schemas.microsoft.com/office/drawing/2014/main" id="{077F8519-A16C-034B-88B0-29EB6255D4B3}"/>
              </a:ext>
            </a:extLst>
          </p:cNvPr>
          <p:cNvPicPr>
            <a:picLocks noChangeAspect="1"/>
          </p:cNvPicPr>
          <p:nvPr/>
        </p:nvPicPr>
        <p:blipFill rotWithShape="1">
          <a:blip r:embed="rId3"/>
          <a:srcRect l="26008" r="23060"/>
          <a:stretch/>
        </p:blipFill>
        <p:spPr>
          <a:xfrm>
            <a:off x="5105400" y="1676400"/>
            <a:ext cx="3581400" cy="3779520"/>
          </a:xfrm>
          <a:prstGeom prst="rect">
            <a:avLst/>
          </a:prstGeom>
        </p:spPr>
      </p:pic>
    </p:spTree>
    <p:extLst>
      <p:ext uri="{BB962C8B-B14F-4D97-AF65-F5344CB8AC3E}">
        <p14:creationId xmlns:p14="http://schemas.microsoft.com/office/powerpoint/2010/main" val="13438340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1C81F-AE63-774F-85C1-3ED76C91995A}"/>
              </a:ext>
            </a:extLst>
          </p:cNvPr>
          <p:cNvSpPr>
            <a:spLocks noGrp="1"/>
          </p:cNvSpPr>
          <p:nvPr>
            <p:ph idx="1"/>
          </p:nvPr>
        </p:nvSpPr>
        <p:spPr>
          <a:xfrm>
            <a:off x="457200" y="1539240"/>
            <a:ext cx="4457701" cy="3779520"/>
          </a:xfrm>
        </p:spPr>
        <p:txBody>
          <a:bodyPr/>
          <a:lstStyle/>
          <a:p>
            <a:pPr marL="0" indent="0">
              <a:lnSpc>
                <a:spcPts val="2800"/>
              </a:lnSpc>
              <a:buNone/>
            </a:pPr>
            <a:r>
              <a:rPr lang="en-US" sz="2150" i="1" dirty="0">
                <a:latin typeface="Calibri" panose="020F0502020204030204" pitchFamily="34" charset="0"/>
                <a:cs typeface="Calibri" panose="020F0502020204030204" pitchFamily="34" charset="0"/>
              </a:rPr>
              <a:t>“I think this is a very special pet. </a:t>
            </a:r>
            <a:br>
              <a:rPr lang="en-US" sz="2150" i="1" dirty="0">
                <a:latin typeface="Calibri" panose="020F0502020204030204" pitchFamily="34" charset="0"/>
                <a:cs typeface="Calibri" panose="020F0502020204030204" pitchFamily="34" charset="0"/>
              </a:rPr>
            </a:br>
            <a:r>
              <a:rPr lang="en-US" sz="2150" i="1" dirty="0">
                <a:latin typeface="Calibri" panose="020F0502020204030204" pitchFamily="34" charset="0"/>
                <a:cs typeface="Calibri" panose="020F0502020204030204" pitchFamily="34" charset="0"/>
              </a:rPr>
              <a:t>Will you save this one for me until tomorrow?” </a:t>
            </a:r>
            <a:r>
              <a:rPr lang="en-US" sz="2150" dirty="0"/>
              <a:t>asks Josh. </a:t>
            </a:r>
          </a:p>
          <a:p>
            <a:pPr marL="0" indent="0">
              <a:lnSpc>
                <a:spcPts val="2800"/>
              </a:lnSpc>
              <a:buNone/>
            </a:pPr>
            <a:r>
              <a:rPr lang="en-US" sz="2150" i="1" dirty="0">
                <a:latin typeface="Calibri" panose="020F0502020204030204" pitchFamily="34" charset="0"/>
                <a:cs typeface="Calibri" panose="020F0502020204030204" pitchFamily="34" charset="0"/>
              </a:rPr>
              <a:t>“Yes, I can hold it for you until tomorrow. Let me know what time you will be coming back. Thank you </a:t>
            </a:r>
            <a:br>
              <a:rPr lang="en-US" sz="2150" i="1" dirty="0">
                <a:latin typeface="Calibri" panose="020F0502020204030204" pitchFamily="34" charset="0"/>
                <a:cs typeface="Calibri" panose="020F0502020204030204" pitchFamily="34" charset="0"/>
              </a:rPr>
            </a:br>
            <a:r>
              <a:rPr lang="en-US" sz="2150" i="1" dirty="0">
                <a:latin typeface="Calibri" panose="020F0502020204030204" pitchFamily="34" charset="0"/>
                <a:cs typeface="Calibri" panose="020F0502020204030204" pitchFamily="34" charset="0"/>
              </a:rPr>
              <a:t>for shopping in our store. See you soon!” </a:t>
            </a:r>
            <a:r>
              <a:rPr lang="en-US" sz="2150" dirty="0"/>
              <a:t>the clerk called to Josh and Mom as they closed the pet store door. </a:t>
            </a:r>
          </a:p>
          <a:p>
            <a:pPr marL="0" indent="0">
              <a:lnSpc>
                <a:spcPts val="2800"/>
              </a:lnSpc>
              <a:buNone/>
            </a:pPr>
            <a:endParaRPr lang="en-US" sz="2000" i="1" dirty="0">
              <a:highlight>
                <a:srgbClr val="FFFF00"/>
              </a:highligh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28AAAC2-65DD-234F-8F53-D1605761A643}"/>
              </a:ext>
            </a:extLst>
          </p:cNvPr>
          <p:cNvPicPr>
            <a:picLocks noChangeAspect="1"/>
          </p:cNvPicPr>
          <p:nvPr/>
        </p:nvPicPr>
        <p:blipFill rotWithShape="1">
          <a:blip r:embed="rId3"/>
          <a:srcRect b="11015"/>
          <a:stretch/>
        </p:blipFill>
        <p:spPr>
          <a:xfrm>
            <a:off x="4914901" y="2286000"/>
            <a:ext cx="3771899" cy="2514600"/>
          </a:xfrm>
          <a:prstGeom prst="rect">
            <a:avLst/>
          </a:prstGeom>
        </p:spPr>
      </p:pic>
    </p:spTree>
    <p:extLst>
      <p:ext uri="{BB962C8B-B14F-4D97-AF65-F5344CB8AC3E}">
        <p14:creationId xmlns:p14="http://schemas.microsoft.com/office/powerpoint/2010/main" val="2411282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0" ma:contentTypeDescription="Create a new document." ma:contentTypeScope="" ma:versionID="dfcaf296b1bd588bd73adb08cf7d47ca">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b9b2f643d7d147ab63e5deb48b696c83"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475455f-c69b-4ff8-acf7-75612f4dc189">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573403-C109-4615-9D0F-BC23C8B90B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c1190-56bd-4797-9cf7-4990489609e0"/>
    <ds:schemaRef ds:uri="e475455f-c69b-4ff8-acf7-75612f4dc1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8332A4-542C-494D-8506-1C720B46413C}">
  <ds:schemaRefs>
    <ds:schemaRef ds:uri="http://schemas.microsoft.com/office/2006/metadata/properties"/>
    <ds:schemaRef ds:uri="http://purl.org/dc/terms/"/>
    <ds:schemaRef ds:uri="aa0c1190-56bd-4797-9cf7-4990489609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e475455f-c69b-4ff8-acf7-75612f4dc189"/>
    <ds:schemaRef ds:uri="http://www.w3.org/XML/1998/namespace"/>
    <ds:schemaRef ds:uri="http://purl.org/dc/dcmitype/"/>
  </ds:schemaRefs>
</ds:datastoreItem>
</file>

<file path=customXml/itemProps3.xml><?xml version="1.0" encoding="utf-8"?>
<ds:datastoreItem xmlns:ds="http://schemas.openxmlformats.org/officeDocument/2006/customXml" ds:itemID="{0F85DF1F-BC57-4156-92DD-D8D43BF525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1142</TotalTime>
  <Words>629</Words>
  <Application>Microsoft Macintosh PowerPoint</Application>
  <PresentationFormat>On-screen Show (4:3)</PresentationFormat>
  <Paragraphs>32</Paragraphs>
  <Slides>11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Josh Decides to Spend Personal Finance Economics K-2  Pocketwise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Business of….?</dc:title>
  <dc:creator>Marsha Masters</dc:creator>
  <cp:lastModifiedBy>Chuck Krenzin</cp:lastModifiedBy>
  <cp:revision>204</cp:revision>
  <dcterms:created xsi:type="dcterms:W3CDTF">2012-09-11T15:07:18Z</dcterms:created>
  <dcterms:modified xsi:type="dcterms:W3CDTF">2019-04-11T14:45:08Z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