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58" r:id="rId7"/>
    <p:sldId id="259"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91"/>
    <p:restoredTop sz="82177"/>
  </p:normalViewPr>
  <p:slideViewPr>
    <p:cSldViewPr>
      <p:cViewPr varScale="1">
        <p:scale>
          <a:sx n="104" d="100"/>
          <a:sy n="104" d="100"/>
        </p:scale>
        <p:origin x="1880" y="200"/>
      </p:cViewPr>
      <p:guideLst>
        <p:guide orient="horz" pos="2160"/>
        <p:guide pos="2880"/>
      </p:guideLst>
    </p:cSldViewPr>
  </p:slideViewPr>
  <p:outlineViewPr>
    <p:cViewPr>
      <p:scale>
        <a:sx n="33" d="100"/>
        <a:sy n="33" d="100"/>
      </p:scale>
      <p:origin x="0" y="-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4/3/19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Ask students: Why was Ford so motivated to keep producing more and more cars, and producing them faster and faster? (He was motivated by profit, which is critical in a market economy. He was also motivated by his goals, specifically his dream of producing cars for the masses.) Explain that the profit motive is a critical incentive in a market economy. In fact, Ford’s profits doubled from $30 million to $60 million between 1914 and 1916. 5. Ask students: How do you think Ford was able to continue to increase productivity, after his initial assembly line innovations? (Answers will vary)</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230235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Explain that human capital is different from “labor” or “person-hours.” Human capital is the education, skills, experience, and creativity that an individual possesses. Ask students: Which of Ford’s innovations were focused on human capital? </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Answers: English lessons, hygiene lessons, rules about behavior, higher pay (to attract more skilled employees).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 dirty="0"/>
              <a:t>Ask students: Do you think it’s important for businesses to develop their employees’ human capital? Answers will vary. Most firms now do develop human capital, with training sessions, conferences, workshops, continuing education, and health-oriented policies mentioned previously. Explain that public schools, community colleges and colleges also help individuals build their human capital, which prepares them for working in a variety of skilled jobs.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12752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Case Study on Productivity (Part 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t.ly/HFinnovate2" TargetMode="External"/><Relationship Id="rId2" Type="http://schemas.openxmlformats.org/officeDocument/2006/relationships/hyperlink" Target="http://bit.ly/HFinnovate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6764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 sz="6000" dirty="0"/>
              <a:t>Refresher on key terms</a:t>
            </a:r>
            <a:endParaRPr lang="en-US" sz="2000" b="1" dirty="0">
              <a:ln w="11430"/>
              <a:solidFill>
                <a:schemeClr val="tx1"/>
              </a:solidFill>
              <a:effectLst>
                <a:outerShdw blurRad="80000" dist="40000" dir="5040000" algn="tl">
                  <a:srgbClr val="000000">
                    <a:alpha val="0"/>
                  </a:srgbClr>
                </a:outerShdw>
              </a:effectLst>
              <a:ea typeface="+mj-ea"/>
              <a:cs typeface="+mj-cs"/>
            </a:endParaRPr>
          </a:p>
        </p:txBody>
      </p:sp>
      <p:graphicFrame>
        <p:nvGraphicFramePr>
          <p:cNvPr id="15" name="Google Shape;55;p13">
            <a:extLst>
              <a:ext uri="{FF2B5EF4-FFF2-40B4-BE49-F238E27FC236}">
                <a16:creationId xmlns:a16="http://schemas.microsoft.com/office/drawing/2014/main" id="{8C7310F4-FAEC-5847-8A0A-EAB65C1516CC}"/>
              </a:ext>
            </a:extLst>
          </p:cNvPr>
          <p:cNvGraphicFramePr/>
          <p:nvPr>
            <p:extLst>
              <p:ext uri="{D42A27DB-BD31-4B8C-83A1-F6EECF244321}">
                <p14:modId xmlns:p14="http://schemas.microsoft.com/office/powerpoint/2010/main" val="431741158"/>
              </p:ext>
            </p:extLst>
          </p:nvPr>
        </p:nvGraphicFramePr>
        <p:xfrm>
          <a:off x="952500" y="2810751"/>
          <a:ext cx="7239000" cy="2608100"/>
        </p:xfrm>
        <a:graphic>
          <a:graphicData uri="http://schemas.openxmlformats.org/drawingml/2006/table">
            <a:tbl>
              <a:tblPr>
                <a:noFill/>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1304050">
                <a:tc>
                  <a:txBody>
                    <a:bodyPr/>
                    <a:lstStyle/>
                    <a:p>
                      <a:pPr marL="0" lvl="0" indent="0" algn="ctr" rtl="0">
                        <a:spcBef>
                          <a:spcPts val="0"/>
                        </a:spcBef>
                        <a:spcAft>
                          <a:spcPts val="0"/>
                        </a:spcAft>
                        <a:buNone/>
                      </a:pPr>
                      <a:endParaRPr sz="2400" b="1" i="0" dirty="0">
                        <a:solidFill>
                          <a:schemeClr val="bg1"/>
                        </a:solidFill>
                        <a:latin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2400" b="1" i="0" dirty="0">
                          <a:solidFill>
                            <a:schemeClr val="bg1"/>
                          </a:solidFill>
                          <a:latin typeface="Calibri" panose="020F0502020204030204" pitchFamily="34" charset="0"/>
                          <a:cs typeface="Calibri" panose="020F0502020204030204" pitchFamily="34" charset="0"/>
                        </a:rPr>
                        <a:t>interchangeable parts</a:t>
                      </a:r>
                      <a:endParaRPr sz="2400" b="1" i="0" dirty="0">
                        <a:solidFill>
                          <a:schemeClr val="bg1"/>
                        </a:solidFill>
                        <a:latin typeface="Calibri" panose="020F0502020204030204" pitchFamily="34" charset="0"/>
                        <a:cs typeface="Calibri" panose="020F0502020204030204"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9900"/>
                    </a:solidFill>
                  </a:tcPr>
                </a:tc>
                <a:tc>
                  <a:txBody>
                    <a:bodyPr/>
                    <a:lstStyle/>
                    <a:p>
                      <a:pPr marL="0" lvl="0" indent="0" algn="ctr" rtl="0">
                        <a:spcBef>
                          <a:spcPts val="0"/>
                        </a:spcBef>
                        <a:spcAft>
                          <a:spcPts val="0"/>
                        </a:spcAft>
                        <a:buNone/>
                      </a:pPr>
                      <a:endParaRPr sz="2400" b="1" i="0">
                        <a:solidFill>
                          <a:schemeClr val="bg1"/>
                        </a:solidFill>
                        <a:latin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2400" b="1" i="0">
                          <a:solidFill>
                            <a:schemeClr val="bg1"/>
                          </a:solidFill>
                          <a:latin typeface="Calibri" panose="020F0502020204030204" pitchFamily="34" charset="0"/>
                          <a:cs typeface="Calibri" panose="020F0502020204030204" pitchFamily="34" charset="0"/>
                        </a:rPr>
                        <a:t>specialization</a:t>
                      </a:r>
                      <a:endParaRPr sz="2400" b="1" i="0">
                        <a:solidFill>
                          <a:schemeClr val="bg1"/>
                        </a:solidFill>
                        <a:latin typeface="Calibri" panose="020F0502020204030204" pitchFamily="34" charset="0"/>
                        <a:cs typeface="Calibri" panose="020F0502020204030204"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9900"/>
                    </a:solidFill>
                  </a:tcPr>
                </a:tc>
                <a:extLst>
                  <a:ext uri="{0D108BD9-81ED-4DB2-BD59-A6C34878D82A}">
                    <a16:rowId xmlns:a16="http://schemas.microsoft.com/office/drawing/2014/main" val="10000"/>
                  </a:ext>
                </a:extLst>
              </a:tr>
              <a:tr h="1304050">
                <a:tc>
                  <a:txBody>
                    <a:bodyPr/>
                    <a:lstStyle/>
                    <a:p>
                      <a:pPr marL="0" lvl="0" indent="0" algn="ctr" rtl="0">
                        <a:spcBef>
                          <a:spcPts val="0"/>
                        </a:spcBef>
                        <a:spcAft>
                          <a:spcPts val="0"/>
                        </a:spcAft>
                        <a:buNone/>
                      </a:pPr>
                      <a:endParaRPr sz="2400" b="1" i="0" dirty="0">
                        <a:solidFill>
                          <a:schemeClr val="bg1"/>
                        </a:solidFill>
                        <a:latin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2400" b="1" i="0" dirty="0">
                          <a:solidFill>
                            <a:schemeClr val="bg1"/>
                          </a:solidFill>
                          <a:latin typeface="Calibri" panose="020F0502020204030204" pitchFamily="34" charset="0"/>
                          <a:cs typeface="Calibri" panose="020F0502020204030204" pitchFamily="34" charset="0"/>
                        </a:rPr>
                        <a:t>productivity</a:t>
                      </a:r>
                      <a:endParaRPr sz="2400" b="1" i="0" dirty="0">
                        <a:solidFill>
                          <a:schemeClr val="bg1"/>
                        </a:solidFill>
                        <a:latin typeface="Calibri" panose="020F0502020204030204" pitchFamily="34" charset="0"/>
                        <a:cs typeface="Calibri" panose="020F0502020204030204"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9900"/>
                    </a:solidFill>
                  </a:tcPr>
                </a:tc>
                <a:tc>
                  <a:txBody>
                    <a:bodyPr/>
                    <a:lstStyle/>
                    <a:p>
                      <a:pPr marL="0" lvl="0" indent="0" algn="ctr" rtl="0">
                        <a:spcBef>
                          <a:spcPts val="0"/>
                        </a:spcBef>
                        <a:spcAft>
                          <a:spcPts val="0"/>
                        </a:spcAft>
                        <a:buNone/>
                      </a:pPr>
                      <a:endParaRPr sz="2400" b="1" i="0" dirty="0">
                        <a:solidFill>
                          <a:schemeClr val="bg1"/>
                        </a:solidFill>
                        <a:latin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2400" b="1" i="0" dirty="0">
                          <a:solidFill>
                            <a:schemeClr val="bg1"/>
                          </a:solidFill>
                          <a:latin typeface="Calibri" panose="020F0502020204030204" pitchFamily="34" charset="0"/>
                          <a:cs typeface="Calibri" panose="020F0502020204030204" pitchFamily="34" charset="0"/>
                        </a:rPr>
                        <a:t>efficiency</a:t>
                      </a:r>
                      <a:endParaRPr sz="2400" b="1" i="0" dirty="0">
                        <a:solidFill>
                          <a:schemeClr val="bg1"/>
                        </a:solidFill>
                        <a:latin typeface="Calibri" panose="020F0502020204030204" pitchFamily="34" charset="0"/>
                        <a:cs typeface="Calibri" panose="020F0502020204030204"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9900"/>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CD05-B5D2-834D-90E5-C935604F54FA}"/>
              </a:ext>
            </a:extLst>
          </p:cNvPr>
          <p:cNvSpPr>
            <a:spLocks noGrp="1"/>
          </p:cNvSpPr>
          <p:nvPr>
            <p:ph type="title"/>
          </p:nvPr>
        </p:nvSpPr>
        <p:spPr/>
        <p:txBody>
          <a:bodyPr/>
          <a:lstStyle/>
          <a:p>
            <a:r>
              <a:rPr lang="en" dirty="0"/>
              <a:t>Ford’s Innovations</a:t>
            </a:r>
            <a:endParaRPr lang="en-US" dirty="0"/>
          </a:p>
        </p:txBody>
      </p:sp>
      <p:sp>
        <p:nvSpPr>
          <p:cNvPr id="3" name="Content Placeholder 2">
            <a:extLst>
              <a:ext uri="{FF2B5EF4-FFF2-40B4-BE49-F238E27FC236}">
                <a16:creationId xmlns:a16="http://schemas.microsoft.com/office/drawing/2014/main" id="{0E4A1C8B-8FA3-9D40-8FB6-481DF61725E0}"/>
              </a:ext>
            </a:extLst>
          </p:cNvPr>
          <p:cNvSpPr>
            <a:spLocks noGrp="1"/>
          </p:cNvSpPr>
          <p:nvPr>
            <p:ph idx="1"/>
          </p:nvPr>
        </p:nvSpPr>
        <p:spPr>
          <a:xfrm>
            <a:off x="457200" y="2514600"/>
            <a:ext cx="4267200" cy="3779520"/>
          </a:xfrm>
        </p:spPr>
        <p:txBody>
          <a:bodyPr/>
          <a:lstStyle/>
          <a:p>
            <a:r>
              <a:rPr lang="en-US" dirty="0"/>
              <a:t>In 1910, the Highland Park Plant produced </a:t>
            </a:r>
            <a:r>
              <a:rPr lang="en-US" b="1" dirty="0">
                <a:latin typeface="Calibri" panose="020F0502020204030204" pitchFamily="34" charset="0"/>
                <a:cs typeface="Calibri" panose="020F0502020204030204" pitchFamily="34" charset="0"/>
              </a:rPr>
              <a:t>19,000 cars</a:t>
            </a:r>
          </a:p>
          <a:p>
            <a:r>
              <a:rPr lang="en-US" dirty="0"/>
              <a:t>In 1911, the Highland Park Plant produced </a:t>
            </a:r>
            <a:r>
              <a:rPr lang="en-US" b="1" dirty="0">
                <a:latin typeface="Calibri" panose="020F0502020204030204" pitchFamily="34" charset="0"/>
                <a:cs typeface="Calibri" panose="020F0502020204030204" pitchFamily="34" charset="0"/>
              </a:rPr>
              <a:t>34,500 cars</a:t>
            </a:r>
          </a:p>
          <a:p>
            <a:r>
              <a:rPr lang="en-US" dirty="0"/>
              <a:t>In 1912, the Highland Park Plant produced </a:t>
            </a:r>
            <a:r>
              <a:rPr lang="en-US" b="1" dirty="0">
                <a:latin typeface="Calibri" panose="020F0502020204030204" pitchFamily="34" charset="0"/>
                <a:cs typeface="Calibri" panose="020F0502020204030204" pitchFamily="34" charset="0"/>
              </a:rPr>
              <a:t>78,440 cars</a:t>
            </a:r>
            <a:r>
              <a:rPr lang="en-US" dirty="0"/>
              <a:t>!</a:t>
            </a:r>
          </a:p>
          <a:p>
            <a:endParaRPr lang="en-US" dirty="0"/>
          </a:p>
        </p:txBody>
      </p:sp>
      <p:pic>
        <p:nvPicPr>
          <p:cNvPr id="5" name="Picture 4">
            <a:extLst>
              <a:ext uri="{FF2B5EF4-FFF2-40B4-BE49-F238E27FC236}">
                <a16:creationId xmlns:a16="http://schemas.microsoft.com/office/drawing/2014/main" id="{3A10C6BE-37E1-354D-AE80-8C25F4A9C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895600"/>
            <a:ext cx="4114800" cy="2924937"/>
          </a:xfrm>
          <a:prstGeom prst="rect">
            <a:avLst/>
          </a:prstGeom>
        </p:spPr>
      </p:pic>
    </p:spTree>
    <p:extLst>
      <p:ext uri="{BB962C8B-B14F-4D97-AF65-F5344CB8AC3E}">
        <p14:creationId xmlns:p14="http://schemas.microsoft.com/office/powerpoint/2010/main" val="318778883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39B9-F105-5D43-BD9A-42C14A27DA49}"/>
              </a:ext>
            </a:extLst>
          </p:cNvPr>
          <p:cNvSpPr>
            <a:spLocks noGrp="1"/>
          </p:cNvSpPr>
          <p:nvPr>
            <p:ph type="title"/>
          </p:nvPr>
        </p:nvSpPr>
        <p:spPr/>
        <p:txBody>
          <a:bodyPr/>
          <a:lstStyle/>
          <a:p>
            <a:r>
              <a:rPr lang="en" dirty="0"/>
              <a:t>Ford’s innovations continued</a:t>
            </a:r>
            <a:endParaRPr lang="en-US" dirty="0"/>
          </a:p>
        </p:txBody>
      </p:sp>
      <p:sp>
        <p:nvSpPr>
          <p:cNvPr id="3" name="Content Placeholder 2">
            <a:extLst>
              <a:ext uri="{FF2B5EF4-FFF2-40B4-BE49-F238E27FC236}">
                <a16:creationId xmlns:a16="http://schemas.microsoft.com/office/drawing/2014/main" id="{83CB7C16-BD30-E449-BDF9-B639CD461E54}"/>
              </a:ext>
            </a:extLst>
          </p:cNvPr>
          <p:cNvSpPr>
            <a:spLocks noGrp="1"/>
          </p:cNvSpPr>
          <p:nvPr>
            <p:ph idx="1"/>
          </p:nvPr>
        </p:nvSpPr>
        <p:spPr>
          <a:xfrm>
            <a:off x="457200" y="2514600"/>
            <a:ext cx="4419600" cy="3779520"/>
          </a:xfrm>
        </p:spPr>
        <p:txBody>
          <a:bodyPr/>
          <a:lstStyle/>
          <a:p>
            <a:r>
              <a:rPr lang="en-US" dirty="0"/>
              <a:t>In 1914, the Highland Park Plant produced a Model T in 93 minutes</a:t>
            </a:r>
          </a:p>
          <a:p>
            <a:r>
              <a:rPr lang="en-US" dirty="0"/>
              <a:t>By 1920, a Ford was produced every minute.</a:t>
            </a:r>
          </a:p>
          <a:p>
            <a:endParaRPr lang="en-US" dirty="0"/>
          </a:p>
        </p:txBody>
      </p:sp>
      <p:pic>
        <p:nvPicPr>
          <p:cNvPr id="5" name="Picture 4">
            <a:extLst>
              <a:ext uri="{FF2B5EF4-FFF2-40B4-BE49-F238E27FC236}">
                <a16:creationId xmlns:a16="http://schemas.microsoft.com/office/drawing/2014/main" id="{74857823-F56A-9F4B-A20E-BD9BD0A820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2804160"/>
            <a:ext cx="3200400" cy="3200400"/>
          </a:xfrm>
          <a:prstGeom prst="rect">
            <a:avLst/>
          </a:prstGeom>
        </p:spPr>
      </p:pic>
    </p:spTree>
    <p:extLst>
      <p:ext uri="{BB962C8B-B14F-4D97-AF65-F5344CB8AC3E}">
        <p14:creationId xmlns:p14="http://schemas.microsoft.com/office/powerpoint/2010/main" val="157240502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2DAE-A7BF-914B-AB62-01C23B3122B0}"/>
              </a:ext>
            </a:extLst>
          </p:cNvPr>
          <p:cNvSpPr>
            <a:spLocks noGrp="1"/>
          </p:cNvSpPr>
          <p:nvPr>
            <p:ph type="title"/>
          </p:nvPr>
        </p:nvSpPr>
        <p:spPr/>
        <p:txBody>
          <a:bodyPr/>
          <a:lstStyle/>
          <a:p>
            <a:r>
              <a:rPr lang="en" dirty="0"/>
              <a:t>Group Work</a:t>
            </a:r>
            <a:endParaRPr lang="en-US" dirty="0"/>
          </a:p>
        </p:txBody>
      </p:sp>
      <p:sp>
        <p:nvSpPr>
          <p:cNvPr id="3" name="Content Placeholder 2">
            <a:extLst>
              <a:ext uri="{FF2B5EF4-FFF2-40B4-BE49-F238E27FC236}">
                <a16:creationId xmlns:a16="http://schemas.microsoft.com/office/drawing/2014/main" id="{05A7DBDD-7A61-B847-8801-9E77BBC47C33}"/>
              </a:ext>
            </a:extLst>
          </p:cNvPr>
          <p:cNvSpPr>
            <a:spLocks noGrp="1"/>
          </p:cNvSpPr>
          <p:nvPr>
            <p:ph idx="1"/>
          </p:nvPr>
        </p:nvSpPr>
        <p:spPr/>
        <p:txBody>
          <a:bodyPr/>
          <a:lstStyle/>
          <a:p>
            <a:r>
              <a:rPr lang="en-US" dirty="0"/>
              <a:t>What additional innovations did Henry Ford develop that so dramatically improved productivity in his Ford plants? How did he do it?</a:t>
            </a:r>
          </a:p>
          <a:p>
            <a:r>
              <a:rPr lang="en-US" dirty="0"/>
              <a:t>Read the two articles. You have 15 minutes to answer the question. Write your answers in your notebook.</a:t>
            </a:r>
          </a:p>
          <a:p>
            <a:pPr lvl="1">
              <a:buFont typeface="Arial" panose="020B0604020202020204" pitchFamily="34" charset="0"/>
              <a:buChar char="•"/>
            </a:pPr>
            <a:r>
              <a:rPr lang="en-US" dirty="0">
                <a:hlinkClick r:id="rId2"/>
              </a:rPr>
              <a:t>http://</a:t>
            </a:r>
            <a:r>
              <a:rPr lang="en-US" dirty="0" err="1">
                <a:hlinkClick r:id="rId2"/>
              </a:rPr>
              <a:t>bit.ly</a:t>
            </a:r>
            <a:r>
              <a:rPr lang="en-US" dirty="0">
                <a:hlinkClick r:id="rId2"/>
              </a:rPr>
              <a:t>/HFinnovate1</a:t>
            </a:r>
            <a:endParaRPr lang="en-US" dirty="0"/>
          </a:p>
          <a:p>
            <a:pPr lvl="1">
              <a:buFont typeface="Arial" panose="020B0604020202020204" pitchFamily="34" charset="0"/>
              <a:buChar char="•"/>
            </a:pPr>
            <a:r>
              <a:rPr lang="en-US" dirty="0">
                <a:hlinkClick r:id="rId3"/>
              </a:rPr>
              <a:t>http://</a:t>
            </a:r>
            <a:r>
              <a:rPr lang="en-US" dirty="0" err="1">
                <a:hlinkClick r:id="rId3"/>
              </a:rPr>
              <a:t>bit.ly</a:t>
            </a:r>
            <a:r>
              <a:rPr lang="en-US" dirty="0">
                <a:hlinkClick r:id="rId3"/>
              </a:rPr>
              <a:t>/HFinnovate2</a:t>
            </a:r>
            <a:endParaRPr lang="en-US" dirty="0"/>
          </a:p>
          <a:p>
            <a:endParaRPr lang="en-US" dirty="0"/>
          </a:p>
          <a:p>
            <a:endParaRPr lang="en-US" dirty="0"/>
          </a:p>
        </p:txBody>
      </p:sp>
    </p:spTree>
    <p:extLst>
      <p:ext uri="{BB962C8B-B14F-4D97-AF65-F5344CB8AC3E}">
        <p14:creationId xmlns:p14="http://schemas.microsoft.com/office/powerpoint/2010/main" val="10622307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EDE8C-848A-A344-93A6-0BFAC063A38F}"/>
              </a:ext>
            </a:extLst>
          </p:cNvPr>
          <p:cNvSpPr>
            <a:spLocks noGrp="1"/>
          </p:cNvSpPr>
          <p:nvPr>
            <p:ph type="title"/>
          </p:nvPr>
        </p:nvSpPr>
        <p:spPr/>
        <p:txBody>
          <a:bodyPr/>
          <a:lstStyle/>
          <a:p>
            <a:r>
              <a:rPr lang="en" dirty="0"/>
              <a:t>What is human capital?</a:t>
            </a:r>
            <a:endParaRPr lang="en-US" dirty="0"/>
          </a:p>
        </p:txBody>
      </p:sp>
      <p:pic>
        <p:nvPicPr>
          <p:cNvPr id="6" name="Picture 5">
            <a:extLst>
              <a:ext uri="{FF2B5EF4-FFF2-40B4-BE49-F238E27FC236}">
                <a16:creationId xmlns:a16="http://schemas.microsoft.com/office/drawing/2014/main" id="{55F2D8E2-E4DB-1448-BEC6-7ECA4B22E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8997" y="2286000"/>
            <a:ext cx="4306006" cy="3886200"/>
          </a:xfrm>
          <a:prstGeom prst="rect">
            <a:avLst/>
          </a:prstGeom>
        </p:spPr>
      </p:pic>
    </p:spTree>
    <p:extLst>
      <p:ext uri="{BB962C8B-B14F-4D97-AF65-F5344CB8AC3E}">
        <p14:creationId xmlns:p14="http://schemas.microsoft.com/office/powerpoint/2010/main" val="99617707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1285</TotalTime>
  <Words>345</Words>
  <Application>Microsoft Macintosh PowerPoint</Application>
  <PresentationFormat>On-screen Show (4:3)</PresentationFormat>
  <Paragraphs>30</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Refresher on key terms</vt:lpstr>
      <vt:lpstr>Ford’s Innovations</vt:lpstr>
      <vt:lpstr>Ford’s innovations continued</vt:lpstr>
      <vt:lpstr>Group Work</vt:lpstr>
      <vt:lpstr>What is human capital?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Chuck Krenzin</cp:lastModifiedBy>
  <cp:revision>211</cp:revision>
  <dcterms:created xsi:type="dcterms:W3CDTF">2012-09-11T15:07:18Z</dcterms:created>
  <dcterms:modified xsi:type="dcterms:W3CDTF">2019-04-03T17:34:33Z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