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AF00"/>
    <a:srgbClr val="005CB8"/>
    <a:srgbClr val="7A99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34"/>
    <p:restoredTop sz="83061"/>
  </p:normalViewPr>
  <p:slideViewPr>
    <p:cSldViewPr>
      <p:cViewPr varScale="1">
        <p:scale>
          <a:sx n="105" d="100"/>
          <a:sy n="105" d="100"/>
        </p:scale>
        <p:origin x="2808"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EA123F-B0BB-1A4A-B440-6DC63F9C31DA}" type="doc">
      <dgm:prSet loTypeId="urn:microsoft.com/office/officeart/2009/3/layout/SubStepProcess" loCatId="list" qsTypeId="urn:microsoft.com/office/officeart/2005/8/quickstyle/simple4" qsCatId="simple" csTypeId="urn:microsoft.com/office/officeart/2005/8/colors/accent3_2" csCatId="accent3" phldr="1"/>
      <dgm:spPr/>
      <dgm:t>
        <a:bodyPr/>
        <a:lstStyle/>
        <a:p>
          <a:endParaRPr lang="en-US"/>
        </a:p>
      </dgm:t>
    </dgm:pt>
    <dgm:pt modelId="{EB3EF2E5-771F-3F49-A367-220D6059DCD1}">
      <dgm:prSet custT="1"/>
      <dgm:spPr/>
      <dgm:t>
        <a:bodyPr/>
        <a:lstStyle/>
        <a:p>
          <a:pPr rtl="0"/>
          <a:r>
            <a:rPr lang="en-US" sz="5000" b="1" i="0" dirty="0">
              <a:latin typeface="Calibri" panose="020F0502020204030204" pitchFamily="34" charset="0"/>
              <a:cs typeface="Calibri" panose="020F0502020204030204" pitchFamily="34" charset="0"/>
            </a:rPr>
            <a:t>Tools of the Fed</a:t>
          </a:r>
        </a:p>
      </dgm:t>
    </dgm:pt>
    <dgm:pt modelId="{B1DC92DB-6AF5-CD40-900E-C466739229C5}" type="parTrans" cxnId="{70469BA2-E208-B34B-9373-43679F60247A}">
      <dgm:prSet/>
      <dgm:spPr/>
      <dgm:t>
        <a:bodyPr/>
        <a:lstStyle/>
        <a:p>
          <a:endParaRPr lang="en-US"/>
        </a:p>
      </dgm:t>
    </dgm:pt>
    <dgm:pt modelId="{8E6469C8-0291-9049-AEB7-09D44F2AE9EF}" type="sibTrans" cxnId="{70469BA2-E208-B34B-9373-43679F60247A}">
      <dgm:prSet/>
      <dgm:spPr/>
      <dgm:t>
        <a:bodyPr/>
        <a:lstStyle/>
        <a:p>
          <a:endParaRPr lang="en-US"/>
        </a:p>
      </dgm:t>
    </dgm:pt>
    <dgm:pt modelId="{1FA03607-8E19-404A-811F-DDE86D979BA9}">
      <dgm:prSet/>
      <dgm:spPr/>
      <dgm:t>
        <a:bodyPr/>
        <a:lstStyle/>
        <a:p>
          <a:pPr rtl="0"/>
          <a:r>
            <a:rPr lang="en-US" dirty="0"/>
            <a:t>Open Market Operations</a:t>
          </a:r>
        </a:p>
      </dgm:t>
    </dgm:pt>
    <dgm:pt modelId="{34CE26C4-6631-C740-9229-5025B4276239}" type="parTrans" cxnId="{A94163A7-7F2A-EA48-8D95-9F6D35E5452E}">
      <dgm:prSet/>
      <dgm:spPr/>
      <dgm:t>
        <a:bodyPr/>
        <a:lstStyle/>
        <a:p>
          <a:endParaRPr lang="en-US"/>
        </a:p>
      </dgm:t>
    </dgm:pt>
    <dgm:pt modelId="{655FDB57-858C-834B-B18F-17CE21875037}" type="sibTrans" cxnId="{A94163A7-7F2A-EA48-8D95-9F6D35E5452E}">
      <dgm:prSet/>
      <dgm:spPr/>
      <dgm:t>
        <a:bodyPr/>
        <a:lstStyle/>
        <a:p>
          <a:endParaRPr lang="en-US"/>
        </a:p>
      </dgm:t>
    </dgm:pt>
    <dgm:pt modelId="{23FC1611-C20E-944D-B7F5-24F05021E61C}">
      <dgm:prSet/>
      <dgm:spPr/>
      <dgm:t>
        <a:bodyPr/>
        <a:lstStyle/>
        <a:p>
          <a:pPr rtl="0"/>
          <a:r>
            <a:rPr lang="en-US" dirty="0"/>
            <a:t>Reserve Requirement</a:t>
          </a:r>
        </a:p>
      </dgm:t>
    </dgm:pt>
    <dgm:pt modelId="{0EC64EE8-BBAB-CF40-836A-98D7349C2B31}" type="parTrans" cxnId="{B1694C91-A2E2-5846-85CB-6283824E1487}">
      <dgm:prSet/>
      <dgm:spPr/>
      <dgm:t>
        <a:bodyPr/>
        <a:lstStyle/>
        <a:p>
          <a:endParaRPr lang="en-US"/>
        </a:p>
      </dgm:t>
    </dgm:pt>
    <dgm:pt modelId="{CF45CC6E-CFEF-1F40-B49A-B93860C0709D}" type="sibTrans" cxnId="{B1694C91-A2E2-5846-85CB-6283824E1487}">
      <dgm:prSet/>
      <dgm:spPr/>
      <dgm:t>
        <a:bodyPr/>
        <a:lstStyle/>
        <a:p>
          <a:endParaRPr lang="en-US"/>
        </a:p>
      </dgm:t>
    </dgm:pt>
    <dgm:pt modelId="{813E099A-DFC6-984E-8C55-78286CEEACCD}">
      <dgm:prSet/>
      <dgm:spPr/>
      <dgm:t>
        <a:bodyPr/>
        <a:lstStyle/>
        <a:p>
          <a:pPr rtl="0"/>
          <a:r>
            <a:rPr lang="en-US"/>
            <a:t>Discount Rate</a:t>
          </a:r>
        </a:p>
      </dgm:t>
    </dgm:pt>
    <dgm:pt modelId="{C696FD8D-AD23-7644-8D2E-960D7ADA3E4C}" type="parTrans" cxnId="{047331BD-687B-C94D-B86C-B229D1D5160C}">
      <dgm:prSet/>
      <dgm:spPr/>
      <dgm:t>
        <a:bodyPr/>
        <a:lstStyle/>
        <a:p>
          <a:endParaRPr lang="en-US"/>
        </a:p>
      </dgm:t>
    </dgm:pt>
    <dgm:pt modelId="{452D1561-AA9A-B24F-A37C-F1CC3FF5B59D}" type="sibTrans" cxnId="{047331BD-687B-C94D-B86C-B229D1D5160C}">
      <dgm:prSet/>
      <dgm:spPr/>
      <dgm:t>
        <a:bodyPr/>
        <a:lstStyle/>
        <a:p>
          <a:endParaRPr lang="en-US"/>
        </a:p>
      </dgm:t>
    </dgm:pt>
    <dgm:pt modelId="{515C778A-12C3-314C-80EC-5F6B88E4F8C5}" type="pres">
      <dgm:prSet presAssocID="{68EA123F-B0BB-1A4A-B440-6DC63F9C31DA}" presName="Name0" presStyleCnt="0">
        <dgm:presLayoutVars>
          <dgm:chMax val="7"/>
          <dgm:dir/>
          <dgm:animOne val="branch"/>
        </dgm:presLayoutVars>
      </dgm:prSet>
      <dgm:spPr/>
    </dgm:pt>
    <dgm:pt modelId="{7DECEF80-890B-5041-90ED-199DB28B9647}" type="pres">
      <dgm:prSet presAssocID="{EB3EF2E5-771F-3F49-A367-220D6059DCD1}" presName="parTx1" presStyleLbl="node1" presStyleIdx="0" presStyleCnt="1" custLinFactX="-72596" custLinFactNeighborX="-100000" custLinFactNeighborY="-22320"/>
      <dgm:spPr/>
    </dgm:pt>
    <dgm:pt modelId="{360C5F5A-0EC6-BE4D-A870-40DAE935479F}" type="pres">
      <dgm:prSet presAssocID="{EB3EF2E5-771F-3F49-A367-220D6059DCD1}" presName="spPre1" presStyleCnt="0"/>
      <dgm:spPr/>
    </dgm:pt>
    <dgm:pt modelId="{74B95F13-9B6A-6D4C-B3FD-DD18230A7FBB}" type="pres">
      <dgm:prSet presAssocID="{EB3EF2E5-771F-3F49-A367-220D6059DCD1}" presName="chLin1" presStyleCnt="0"/>
      <dgm:spPr/>
    </dgm:pt>
    <dgm:pt modelId="{70F8A41B-6442-994F-8227-37CFA89EA6A8}" type="pres">
      <dgm:prSet presAssocID="{34CE26C4-6631-C740-9229-5025B4276239}" presName="Name11" presStyleLbl="parChTrans1D1" presStyleIdx="0" presStyleCnt="6"/>
      <dgm:spPr/>
    </dgm:pt>
    <dgm:pt modelId="{A6BB2BE6-CA34-E441-BEB9-72FCAD569B46}" type="pres">
      <dgm:prSet presAssocID="{1FA03607-8E19-404A-811F-DDE86D979BA9}" presName="txAndLines1" presStyleCnt="0"/>
      <dgm:spPr/>
    </dgm:pt>
    <dgm:pt modelId="{A7684841-7A0B-2A44-8AB0-8E5A00CA10FA}" type="pres">
      <dgm:prSet presAssocID="{1FA03607-8E19-404A-811F-DDE86D979BA9}" presName="anchor1" presStyleCnt="0"/>
      <dgm:spPr/>
    </dgm:pt>
    <dgm:pt modelId="{A437C84E-A967-9444-8D74-ADDAC0E4C4CA}" type="pres">
      <dgm:prSet presAssocID="{1FA03607-8E19-404A-811F-DDE86D979BA9}" presName="backup1" presStyleCnt="0"/>
      <dgm:spPr/>
    </dgm:pt>
    <dgm:pt modelId="{4AA0B709-4D08-9544-A200-D4F2B8DFBD59}" type="pres">
      <dgm:prSet presAssocID="{1FA03607-8E19-404A-811F-DDE86D979BA9}" presName="preLine1" presStyleLbl="parChTrans1D1" presStyleIdx="1" presStyleCnt="6"/>
      <dgm:spPr/>
    </dgm:pt>
    <dgm:pt modelId="{B0CC03D9-502B-DB40-9534-2460CB89293B}" type="pres">
      <dgm:prSet presAssocID="{1FA03607-8E19-404A-811F-DDE86D979BA9}" presName="desTx1" presStyleLbl="revTx" presStyleIdx="0" presStyleCnt="0">
        <dgm:presLayoutVars>
          <dgm:bulletEnabled val="1"/>
        </dgm:presLayoutVars>
      </dgm:prSet>
      <dgm:spPr/>
    </dgm:pt>
    <dgm:pt modelId="{1D692DC6-6319-8745-9A65-2D2AAA73B9F6}" type="pres">
      <dgm:prSet presAssocID="{0EC64EE8-BBAB-CF40-836A-98D7349C2B31}" presName="Name11" presStyleLbl="parChTrans1D1" presStyleIdx="2" presStyleCnt="6"/>
      <dgm:spPr/>
    </dgm:pt>
    <dgm:pt modelId="{CBA4ED19-F1BC-9B40-A4F7-7DCCEDF10123}" type="pres">
      <dgm:prSet presAssocID="{23FC1611-C20E-944D-B7F5-24F05021E61C}" presName="txAndLines1" presStyleCnt="0"/>
      <dgm:spPr/>
    </dgm:pt>
    <dgm:pt modelId="{7CF247B8-0CC1-4249-99BA-2F79011D43A1}" type="pres">
      <dgm:prSet presAssocID="{23FC1611-C20E-944D-B7F5-24F05021E61C}" presName="anchor1" presStyleCnt="0"/>
      <dgm:spPr/>
    </dgm:pt>
    <dgm:pt modelId="{652578F9-6931-C24B-8ECE-712FACA6FD22}" type="pres">
      <dgm:prSet presAssocID="{23FC1611-C20E-944D-B7F5-24F05021E61C}" presName="backup1" presStyleCnt="0"/>
      <dgm:spPr/>
    </dgm:pt>
    <dgm:pt modelId="{4B2FCB19-E0C8-E44A-B04F-68CC477E20B1}" type="pres">
      <dgm:prSet presAssocID="{23FC1611-C20E-944D-B7F5-24F05021E61C}" presName="preLine1" presStyleLbl="parChTrans1D1" presStyleIdx="3" presStyleCnt="6"/>
      <dgm:spPr/>
    </dgm:pt>
    <dgm:pt modelId="{D1DF5EF0-5E31-8946-A37B-29A4806A5841}" type="pres">
      <dgm:prSet presAssocID="{23FC1611-C20E-944D-B7F5-24F05021E61C}" presName="desTx1" presStyleLbl="revTx" presStyleIdx="0" presStyleCnt="0">
        <dgm:presLayoutVars>
          <dgm:bulletEnabled val="1"/>
        </dgm:presLayoutVars>
      </dgm:prSet>
      <dgm:spPr/>
    </dgm:pt>
    <dgm:pt modelId="{B1A71CF0-18EA-FA4B-BA04-38F54AB0991C}" type="pres">
      <dgm:prSet presAssocID="{C696FD8D-AD23-7644-8D2E-960D7ADA3E4C}" presName="Name11" presStyleLbl="parChTrans1D1" presStyleIdx="4" presStyleCnt="6"/>
      <dgm:spPr/>
    </dgm:pt>
    <dgm:pt modelId="{CD1D15D5-94A3-CC4D-9687-50DBC1989904}" type="pres">
      <dgm:prSet presAssocID="{813E099A-DFC6-984E-8C55-78286CEEACCD}" presName="txAndLines1" presStyleCnt="0"/>
      <dgm:spPr/>
    </dgm:pt>
    <dgm:pt modelId="{263DAFBD-887C-2749-AAC6-E5C16E1EEC98}" type="pres">
      <dgm:prSet presAssocID="{813E099A-DFC6-984E-8C55-78286CEEACCD}" presName="anchor1" presStyleCnt="0"/>
      <dgm:spPr/>
    </dgm:pt>
    <dgm:pt modelId="{B8E75F28-FD59-9A42-8D92-D8893055DCB8}" type="pres">
      <dgm:prSet presAssocID="{813E099A-DFC6-984E-8C55-78286CEEACCD}" presName="backup1" presStyleCnt="0"/>
      <dgm:spPr/>
    </dgm:pt>
    <dgm:pt modelId="{0E805E63-4D90-6748-A6E3-526ABDB31D05}" type="pres">
      <dgm:prSet presAssocID="{813E099A-DFC6-984E-8C55-78286CEEACCD}" presName="preLine1" presStyleLbl="parChTrans1D1" presStyleIdx="5" presStyleCnt="6"/>
      <dgm:spPr/>
    </dgm:pt>
    <dgm:pt modelId="{A478D7CA-0827-B44F-A77D-ED754DE73A17}" type="pres">
      <dgm:prSet presAssocID="{813E099A-DFC6-984E-8C55-78286CEEACCD}" presName="desTx1" presStyleLbl="revTx" presStyleIdx="0" presStyleCnt="0">
        <dgm:presLayoutVars>
          <dgm:bulletEnabled val="1"/>
        </dgm:presLayoutVars>
      </dgm:prSet>
      <dgm:spPr/>
    </dgm:pt>
  </dgm:ptLst>
  <dgm:cxnLst>
    <dgm:cxn modelId="{9CE63416-361E-0642-B96F-46E1D58E2937}" type="presOf" srcId="{813E099A-DFC6-984E-8C55-78286CEEACCD}" destId="{A478D7CA-0827-B44F-A77D-ED754DE73A17}" srcOrd="0" destOrd="0" presId="urn:microsoft.com/office/officeart/2009/3/layout/SubStepProcess"/>
    <dgm:cxn modelId="{3BAD5D86-C127-BF48-9F0D-6A64BC1FD554}" type="presOf" srcId="{1FA03607-8E19-404A-811F-DDE86D979BA9}" destId="{B0CC03D9-502B-DB40-9534-2460CB89293B}" srcOrd="0" destOrd="0" presId="urn:microsoft.com/office/officeart/2009/3/layout/SubStepProcess"/>
    <dgm:cxn modelId="{E067AB88-9E5B-CC4C-83A4-134D4067DEA5}" type="presOf" srcId="{23FC1611-C20E-944D-B7F5-24F05021E61C}" destId="{D1DF5EF0-5E31-8946-A37B-29A4806A5841}" srcOrd="0" destOrd="0" presId="urn:microsoft.com/office/officeart/2009/3/layout/SubStepProcess"/>
    <dgm:cxn modelId="{B1694C91-A2E2-5846-85CB-6283824E1487}" srcId="{EB3EF2E5-771F-3F49-A367-220D6059DCD1}" destId="{23FC1611-C20E-944D-B7F5-24F05021E61C}" srcOrd="1" destOrd="0" parTransId="{0EC64EE8-BBAB-CF40-836A-98D7349C2B31}" sibTransId="{CF45CC6E-CFEF-1F40-B49A-B93860C0709D}"/>
    <dgm:cxn modelId="{CA538E91-22C1-7347-B0D2-F586F36223D9}" type="presOf" srcId="{EB3EF2E5-771F-3F49-A367-220D6059DCD1}" destId="{7DECEF80-890B-5041-90ED-199DB28B9647}" srcOrd="0" destOrd="0" presId="urn:microsoft.com/office/officeart/2009/3/layout/SubStepProcess"/>
    <dgm:cxn modelId="{70469BA2-E208-B34B-9373-43679F60247A}" srcId="{68EA123F-B0BB-1A4A-B440-6DC63F9C31DA}" destId="{EB3EF2E5-771F-3F49-A367-220D6059DCD1}" srcOrd="0" destOrd="0" parTransId="{B1DC92DB-6AF5-CD40-900E-C466739229C5}" sibTransId="{8E6469C8-0291-9049-AEB7-09D44F2AE9EF}"/>
    <dgm:cxn modelId="{A94163A7-7F2A-EA48-8D95-9F6D35E5452E}" srcId="{EB3EF2E5-771F-3F49-A367-220D6059DCD1}" destId="{1FA03607-8E19-404A-811F-DDE86D979BA9}" srcOrd="0" destOrd="0" parTransId="{34CE26C4-6631-C740-9229-5025B4276239}" sibTransId="{655FDB57-858C-834B-B18F-17CE21875037}"/>
    <dgm:cxn modelId="{A28EFAB9-EC95-0142-BE55-6FAF07B7460B}" type="presOf" srcId="{68EA123F-B0BB-1A4A-B440-6DC63F9C31DA}" destId="{515C778A-12C3-314C-80EC-5F6B88E4F8C5}" srcOrd="0" destOrd="0" presId="urn:microsoft.com/office/officeart/2009/3/layout/SubStepProcess"/>
    <dgm:cxn modelId="{047331BD-687B-C94D-B86C-B229D1D5160C}" srcId="{EB3EF2E5-771F-3F49-A367-220D6059DCD1}" destId="{813E099A-DFC6-984E-8C55-78286CEEACCD}" srcOrd="2" destOrd="0" parTransId="{C696FD8D-AD23-7644-8D2E-960D7ADA3E4C}" sibTransId="{452D1561-AA9A-B24F-A37C-F1CC3FF5B59D}"/>
    <dgm:cxn modelId="{68F79674-363C-D646-9E24-5433695BE5F7}" type="presParOf" srcId="{515C778A-12C3-314C-80EC-5F6B88E4F8C5}" destId="{7DECEF80-890B-5041-90ED-199DB28B9647}" srcOrd="0" destOrd="0" presId="urn:microsoft.com/office/officeart/2009/3/layout/SubStepProcess"/>
    <dgm:cxn modelId="{3615767D-1F69-FF43-86BB-E8284A32A7B4}" type="presParOf" srcId="{515C778A-12C3-314C-80EC-5F6B88E4F8C5}" destId="{360C5F5A-0EC6-BE4D-A870-40DAE935479F}" srcOrd="1" destOrd="0" presId="urn:microsoft.com/office/officeart/2009/3/layout/SubStepProcess"/>
    <dgm:cxn modelId="{4706CC22-B9E1-884F-A6FC-E814B9221EFA}" type="presParOf" srcId="{515C778A-12C3-314C-80EC-5F6B88E4F8C5}" destId="{74B95F13-9B6A-6D4C-B3FD-DD18230A7FBB}" srcOrd="2" destOrd="0" presId="urn:microsoft.com/office/officeart/2009/3/layout/SubStepProcess"/>
    <dgm:cxn modelId="{7FFBA751-03DE-7A46-96D5-D4DB57A8A69E}" type="presParOf" srcId="{74B95F13-9B6A-6D4C-B3FD-DD18230A7FBB}" destId="{70F8A41B-6442-994F-8227-37CFA89EA6A8}" srcOrd="0" destOrd="0" presId="urn:microsoft.com/office/officeart/2009/3/layout/SubStepProcess"/>
    <dgm:cxn modelId="{40D2127F-22DB-234C-BE98-7E2AF014341C}" type="presParOf" srcId="{74B95F13-9B6A-6D4C-B3FD-DD18230A7FBB}" destId="{A6BB2BE6-CA34-E441-BEB9-72FCAD569B46}" srcOrd="1" destOrd="0" presId="urn:microsoft.com/office/officeart/2009/3/layout/SubStepProcess"/>
    <dgm:cxn modelId="{5F90A5B3-B90C-0F48-A6DC-198AFF063D79}" type="presParOf" srcId="{A6BB2BE6-CA34-E441-BEB9-72FCAD569B46}" destId="{A7684841-7A0B-2A44-8AB0-8E5A00CA10FA}" srcOrd="0" destOrd="0" presId="urn:microsoft.com/office/officeart/2009/3/layout/SubStepProcess"/>
    <dgm:cxn modelId="{02461077-F74C-CA49-9339-5E0FF33C1FD7}" type="presParOf" srcId="{A6BB2BE6-CA34-E441-BEB9-72FCAD569B46}" destId="{A437C84E-A967-9444-8D74-ADDAC0E4C4CA}" srcOrd="1" destOrd="0" presId="urn:microsoft.com/office/officeart/2009/3/layout/SubStepProcess"/>
    <dgm:cxn modelId="{6B8EE47E-B40C-3B4D-9018-E44B1257A09B}" type="presParOf" srcId="{A6BB2BE6-CA34-E441-BEB9-72FCAD569B46}" destId="{4AA0B709-4D08-9544-A200-D4F2B8DFBD59}" srcOrd="2" destOrd="0" presId="urn:microsoft.com/office/officeart/2009/3/layout/SubStepProcess"/>
    <dgm:cxn modelId="{7C02093D-8932-B245-ABFC-E251CAFC151E}" type="presParOf" srcId="{A6BB2BE6-CA34-E441-BEB9-72FCAD569B46}" destId="{B0CC03D9-502B-DB40-9534-2460CB89293B}" srcOrd="3" destOrd="0" presId="urn:microsoft.com/office/officeart/2009/3/layout/SubStepProcess"/>
    <dgm:cxn modelId="{C3B01CF7-8E17-D04C-A719-3AF574304217}" type="presParOf" srcId="{74B95F13-9B6A-6D4C-B3FD-DD18230A7FBB}" destId="{1D692DC6-6319-8745-9A65-2D2AAA73B9F6}" srcOrd="2" destOrd="0" presId="urn:microsoft.com/office/officeart/2009/3/layout/SubStepProcess"/>
    <dgm:cxn modelId="{7C2E251B-2CF4-7B45-9C83-B269F5373469}" type="presParOf" srcId="{74B95F13-9B6A-6D4C-B3FD-DD18230A7FBB}" destId="{CBA4ED19-F1BC-9B40-A4F7-7DCCEDF10123}" srcOrd="3" destOrd="0" presId="urn:microsoft.com/office/officeart/2009/3/layout/SubStepProcess"/>
    <dgm:cxn modelId="{D98B8F1F-D8BB-504E-A5AA-94A50C18909E}" type="presParOf" srcId="{CBA4ED19-F1BC-9B40-A4F7-7DCCEDF10123}" destId="{7CF247B8-0CC1-4249-99BA-2F79011D43A1}" srcOrd="0" destOrd="0" presId="urn:microsoft.com/office/officeart/2009/3/layout/SubStepProcess"/>
    <dgm:cxn modelId="{17648715-947A-E643-897B-28ABA6ECC507}" type="presParOf" srcId="{CBA4ED19-F1BC-9B40-A4F7-7DCCEDF10123}" destId="{652578F9-6931-C24B-8ECE-712FACA6FD22}" srcOrd="1" destOrd="0" presId="urn:microsoft.com/office/officeart/2009/3/layout/SubStepProcess"/>
    <dgm:cxn modelId="{93076798-32AB-1A4B-BC15-54EAC79894E4}" type="presParOf" srcId="{CBA4ED19-F1BC-9B40-A4F7-7DCCEDF10123}" destId="{4B2FCB19-E0C8-E44A-B04F-68CC477E20B1}" srcOrd="2" destOrd="0" presId="urn:microsoft.com/office/officeart/2009/3/layout/SubStepProcess"/>
    <dgm:cxn modelId="{1E2A42EF-2DBB-A548-9A34-3B182F0950DD}" type="presParOf" srcId="{CBA4ED19-F1BC-9B40-A4F7-7DCCEDF10123}" destId="{D1DF5EF0-5E31-8946-A37B-29A4806A5841}" srcOrd="3" destOrd="0" presId="urn:microsoft.com/office/officeart/2009/3/layout/SubStepProcess"/>
    <dgm:cxn modelId="{1016C565-5BD9-B641-A17C-6AB42CE1A297}" type="presParOf" srcId="{74B95F13-9B6A-6D4C-B3FD-DD18230A7FBB}" destId="{B1A71CF0-18EA-FA4B-BA04-38F54AB0991C}" srcOrd="4" destOrd="0" presId="urn:microsoft.com/office/officeart/2009/3/layout/SubStepProcess"/>
    <dgm:cxn modelId="{A586CF25-4C83-6344-A20B-483A92EDD5FD}" type="presParOf" srcId="{74B95F13-9B6A-6D4C-B3FD-DD18230A7FBB}" destId="{CD1D15D5-94A3-CC4D-9687-50DBC1989904}" srcOrd="5" destOrd="0" presId="urn:microsoft.com/office/officeart/2009/3/layout/SubStepProcess"/>
    <dgm:cxn modelId="{9C609F5E-F095-2D4E-824C-0A4782F0B8BC}" type="presParOf" srcId="{CD1D15D5-94A3-CC4D-9687-50DBC1989904}" destId="{263DAFBD-887C-2749-AAC6-E5C16E1EEC98}" srcOrd="0" destOrd="0" presId="urn:microsoft.com/office/officeart/2009/3/layout/SubStepProcess"/>
    <dgm:cxn modelId="{829FD49D-89F4-9047-8EFD-5D2495F78D54}" type="presParOf" srcId="{CD1D15D5-94A3-CC4D-9687-50DBC1989904}" destId="{B8E75F28-FD59-9A42-8D92-D8893055DCB8}" srcOrd="1" destOrd="0" presId="urn:microsoft.com/office/officeart/2009/3/layout/SubStepProcess"/>
    <dgm:cxn modelId="{86BAE1E5-DBD1-764F-B1E7-4D9557A58689}" type="presParOf" srcId="{CD1D15D5-94A3-CC4D-9687-50DBC1989904}" destId="{0E805E63-4D90-6748-A6E3-526ABDB31D05}" srcOrd="2" destOrd="0" presId="urn:microsoft.com/office/officeart/2009/3/layout/SubStepProcess"/>
    <dgm:cxn modelId="{32DC53D9-2BA2-6E41-B820-06AE28494183}" type="presParOf" srcId="{CD1D15D5-94A3-CC4D-9687-50DBC1989904}" destId="{A478D7CA-0827-B44F-A77D-ED754DE73A17}"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5C05A42-42B9-F24B-AA64-7E46F4F3EF05}" type="doc">
      <dgm:prSet loTypeId="urn:microsoft.com/office/officeart/2005/8/layout/arrow4" loCatId="" qsTypeId="urn:microsoft.com/office/officeart/2005/8/quickstyle/simple4" qsCatId="simple" csTypeId="urn:microsoft.com/office/officeart/2005/8/colors/accent1_2" csCatId="accent1" phldr="1"/>
      <dgm:spPr/>
      <dgm:t>
        <a:bodyPr/>
        <a:lstStyle/>
        <a:p>
          <a:endParaRPr lang="en-US"/>
        </a:p>
      </dgm:t>
    </dgm:pt>
    <dgm:pt modelId="{13D437CC-24E1-D74A-892B-CB3F0991904D}">
      <dgm:prSet phldrT="[Text]" custT="1"/>
      <dgm:spPr/>
      <dgm:t>
        <a:bodyPr/>
        <a:lstStyle/>
        <a:p>
          <a:r>
            <a:rPr lang="en-US" sz="2100" dirty="0"/>
            <a:t>The Fed can </a:t>
          </a:r>
          <a:r>
            <a:rPr lang="en-US" sz="2100" b="1" dirty="0"/>
            <a:t>stimulate</a:t>
          </a:r>
          <a:r>
            <a:rPr lang="en-US" sz="2100" b="1" baseline="0" dirty="0"/>
            <a:t> the economy </a:t>
          </a:r>
          <a:r>
            <a:rPr lang="en-US" sz="2100" baseline="0" dirty="0"/>
            <a:t>by: </a:t>
          </a:r>
        </a:p>
        <a:p>
          <a:r>
            <a:rPr lang="en-US" sz="2000" b="0" i="0" baseline="0" dirty="0">
              <a:latin typeface="Calibri Light" panose="020F0302020204030204" pitchFamily="34" charset="0"/>
              <a:cs typeface="Calibri Light" panose="020F0302020204030204" pitchFamily="34" charset="0"/>
            </a:rPr>
            <a:t>decreasing reserve requirement, </a:t>
          </a:r>
          <a:br>
            <a:rPr lang="en-US" sz="2000" b="0" i="0" baseline="0" dirty="0">
              <a:latin typeface="Calibri Light" panose="020F0302020204030204" pitchFamily="34" charset="0"/>
              <a:cs typeface="Calibri Light" panose="020F0302020204030204" pitchFamily="34" charset="0"/>
            </a:rPr>
          </a:br>
          <a:r>
            <a:rPr lang="en-US" sz="2000" b="0" i="0" baseline="0" dirty="0">
              <a:latin typeface="Calibri Light" panose="020F0302020204030204" pitchFamily="34" charset="0"/>
              <a:cs typeface="Calibri Light" panose="020F0302020204030204" pitchFamily="34" charset="0"/>
            </a:rPr>
            <a:t>decreasing discount rate, buying bonds</a:t>
          </a:r>
          <a:endParaRPr lang="en-US" sz="2000" b="0" i="0" dirty="0">
            <a:latin typeface="Calibri Light" panose="020F0302020204030204" pitchFamily="34" charset="0"/>
            <a:cs typeface="Calibri Light" panose="020F0302020204030204" pitchFamily="34" charset="0"/>
          </a:endParaRPr>
        </a:p>
      </dgm:t>
    </dgm:pt>
    <dgm:pt modelId="{29CEFC12-B013-594E-A6A5-7F74D6AC87F9}" type="parTrans" cxnId="{76A633B5-11D4-B64C-B8C9-A92BC447AE01}">
      <dgm:prSet/>
      <dgm:spPr/>
      <dgm:t>
        <a:bodyPr/>
        <a:lstStyle/>
        <a:p>
          <a:endParaRPr lang="en-US"/>
        </a:p>
      </dgm:t>
    </dgm:pt>
    <dgm:pt modelId="{98E3AD73-F85F-3C48-983C-106B777FE112}" type="sibTrans" cxnId="{76A633B5-11D4-B64C-B8C9-A92BC447AE01}">
      <dgm:prSet/>
      <dgm:spPr/>
      <dgm:t>
        <a:bodyPr/>
        <a:lstStyle/>
        <a:p>
          <a:endParaRPr lang="en-US"/>
        </a:p>
      </dgm:t>
    </dgm:pt>
    <dgm:pt modelId="{5E11CD28-7F8C-C24E-AB98-0BBC5253713D}">
      <dgm:prSet phldrT="[Text]" phldr="1"/>
      <dgm:spPr/>
      <dgm:t>
        <a:bodyPr/>
        <a:lstStyle/>
        <a:p>
          <a:endParaRPr lang="en-US"/>
        </a:p>
      </dgm:t>
    </dgm:pt>
    <dgm:pt modelId="{0CB35A99-2D33-194C-AC48-710CC34D4213}" type="parTrans" cxnId="{1490A6D3-0D47-1B4F-A599-FA03C1C66792}">
      <dgm:prSet/>
      <dgm:spPr/>
      <dgm:t>
        <a:bodyPr/>
        <a:lstStyle/>
        <a:p>
          <a:endParaRPr lang="en-US"/>
        </a:p>
      </dgm:t>
    </dgm:pt>
    <dgm:pt modelId="{4CC2F7EC-4FC1-4745-94B7-56834B8F76E6}" type="sibTrans" cxnId="{1490A6D3-0D47-1B4F-A599-FA03C1C66792}">
      <dgm:prSet/>
      <dgm:spPr/>
      <dgm:t>
        <a:bodyPr/>
        <a:lstStyle/>
        <a:p>
          <a:endParaRPr lang="en-US"/>
        </a:p>
      </dgm:t>
    </dgm:pt>
    <dgm:pt modelId="{36523BED-663B-B540-8527-5064A5B54048}">
      <dgm:prSet phldrT="[Text]" custT="1"/>
      <dgm:spPr/>
      <dgm:t>
        <a:bodyPr/>
        <a:lstStyle/>
        <a:p>
          <a:r>
            <a:rPr lang="en-US" sz="2100" baseline="0" dirty="0"/>
            <a:t>The Fed can </a:t>
          </a:r>
          <a:r>
            <a:rPr lang="en-US" sz="2100" b="1" baseline="0" dirty="0"/>
            <a:t>rein in inflation </a:t>
          </a:r>
          <a:r>
            <a:rPr lang="en-US" sz="2100" baseline="0" dirty="0"/>
            <a:t>by: </a:t>
          </a:r>
          <a:r>
            <a:rPr lang="en-US" sz="2000" b="0" i="0" baseline="0" dirty="0">
              <a:latin typeface="Calibri Light" panose="020F0302020204030204" pitchFamily="34" charset="0"/>
              <a:cs typeface="Calibri Light" panose="020F0302020204030204" pitchFamily="34" charset="0"/>
            </a:rPr>
            <a:t>increasing reserve requirement, increasing discount rate, selling bonds</a:t>
          </a:r>
        </a:p>
        <a:p>
          <a:endParaRPr lang="en-US" sz="2100" dirty="0"/>
        </a:p>
      </dgm:t>
    </dgm:pt>
    <dgm:pt modelId="{0E796B0B-72EE-4C4B-A344-5A64DC3C5C5F}" type="parTrans" cxnId="{34721697-BF71-CA4D-9DB3-2CD8871504EF}">
      <dgm:prSet/>
      <dgm:spPr/>
      <dgm:t>
        <a:bodyPr/>
        <a:lstStyle/>
        <a:p>
          <a:endParaRPr lang="en-US"/>
        </a:p>
      </dgm:t>
    </dgm:pt>
    <dgm:pt modelId="{5E49FF07-83F6-3248-A875-27BA1289922C}" type="sibTrans" cxnId="{34721697-BF71-CA4D-9DB3-2CD8871504EF}">
      <dgm:prSet/>
      <dgm:spPr/>
      <dgm:t>
        <a:bodyPr/>
        <a:lstStyle/>
        <a:p>
          <a:endParaRPr lang="en-US"/>
        </a:p>
      </dgm:t>
    </dgm:pt>
    <dgm:pt modelId="{2DC45D7F-7D30-DF4B-947F-2C126564D748}" type="pres">
      <dgm:prSet presAssocID="{45C05A42-42B9-F24B-AA64-7E46F4F3EF05}" presName="compositeShape" presStyleCnt="0">
        <dgm:presLayoutVars>
          <dgm:chMax val="2"/>
          <dgm:dir/>
          <dgm:resizeHandles val="exact"/>
        </dgm:presLayoutVars>
      </dgm:prSet>
      <dgm:spPr/>
    </dgm:pt>
    <dgm:pt modelId="{CED36AA4-6BBB-1C41-B3AA-D859019A4713}" type="pres">
      <dgm:prSet presAssocID="{13D437CC-24E1-D74A-892B-CB3F0991904D}" presName="upArrow" presStyleLbl="node1" presStyleIdx="0" presStyleCnt="2" custScaleX="73374" custLinFactNeighborX="-6950" custLinFactNeighborY="-3661"/>
      <dgm:spPr>
        <a:solidFill>
          <a:srgbClr val="8BAF00"/>
        </a:solidFill>
      </dgm:spPr>
    </dgm:pt>
    <dgm:pt modelId="{9DE4126A-5E98-314A-B035-DD024126BF12}" type="pres">
      <dgm:prSet presAssocID="{13D437CC-24E1-D74A-892B-CB3F0991904D}" presName="upArrowText" presStyleLbl="revTx" presStyleIdx="0" presStyleCnt="2" custScaleX="130281" custLinFactNeighborX="5671" custLinFactNeighborY="4450">
        <dgm:presLayoutVars>
          <dgm:chMax val="0"/>
          <dgm:bulletEnabled val="1"/>
        </dgm:presLayoutVars>
      </dgm:prSet>
      <dgm:spPr/>
    </dgm:pt>
    <dgm:pt modelId="{F8070AF8-5CDE-0F41-A895-A4040BFEF36E}" type="pres">
      <dgm:prSet presAssocID="{36523BED-663B-B540-8527-5064A5B54048}" presName="downArrow" presStyleLbl="node1" presStyleIdx="1" presStyleCnt="2" custScaleX="67589" custScaleY="94719" custLinFactNeighborX="-4495" custLinFactNeighborY="2892"/>
      <dgm:spPr>
        <a:solidFill>
          <a:srgbClr val="8BAF00"/>
        </a:solidFill>
      </dgm:spPr>
    </dgm:pt>
    <dgm:pt modelId="{EF5BCBB8-7221-8648-8B66-EAB6187B506C}" type="pres">
      <dgm:prSet presAssocID="{36523BED-663B-B540-8527-5064A5B54048}" presName="downArrowText" presStyleLbl="revTx" presStyleIdx="1" presStyleCnt="2" custScaleX="109287" custLinFactNeighborX="-5130">
        <dgm:presLayoutVars>
          <dgm:chMax val="0"/>
          <dgm:bulletEnabled val="1"/>
        </dgm:presLayoutVars>
      </dgm:prSet>
      <dgm:spPr/>
    </dgm:pt>
  </dgm:ptLst>
  <dgm:cxnLst>
    <dgm:cxn modelId="{2702C34B-A3AD-674C-9446-12DFF93E7A09}" type="presOf" srcId="{45C05A42-42B9-F24B-AA64-7E46F4F3EF05}" destId="{2DC45D7F-7D30-DF4B-947F-2C126564D748}" srcOrd="0" destOrd="0" presId="urn:microsoft.com/office/officeart/2005/8/layout/arrow4"/>
    <dgm:cxn modelId="{34721697-BF71-CA4D-9DB3-2CD8871504EF}" srcId="{45C05A42-42B9-F24B-AA64-7E46F4F3EF05}" destId="{36523BED-663B-B540-8527-5064A5B54048}" srcOrd="1" destOrd="0" parTransId="{0E796B0B-72EE-4C4B-A344-5A64DC3C5C5F}" sibTransId="{5E49FF07-83F6-3248-A875-27BA1289922C}"/>
    <dgm:cxn modelId="{898D07AB-13C8-694E-8AD5-1173257B101D}" type="presOf" srcId="{13D437CC-24E1-D74A-892B-CB3F0991904D}" destId="{9DE4126A-5E98-314A-B035-DD024126BF12}" srcOrd="0" destOrd="0" presId="urn:microsoft.com/office/officeart/2005/8/layout/arrow4"/>
    <dgm:cxn modelId="{14C494B0-BA5F-4945-B574-451EA8910622}" type="presOf" srcId="{36523BED-663B-B540-8527-5064A5B54048}" destId="{EF5BCBB8-7221-8648-8B66-EAB6187B506C}" srcOrd="0" destOrd="0" presId="urn:microsoft.com/office/officeart/2005/8/layout/arrow4"/>
    <dgm:cxn modelId="{76A633B5-11D4-B64C-B8C9-A92BC447AE01}" srcId="{45C05A42-42B9-F24B-AA64-7E46F4F3EF05}" destId="{13D437CC-24E1-D74A-892B-CB3F0991904D}" srcOrd="0" destOrd="0" parTransId="{29CEFC12-B013-594E-A6A5-7F74D6AC87F9}" sibTransId="{98E3AD73-F85F-3C48-983C-106B777FE112}"/>
    <dgm:cxn modelId="{1490A6D3-0D47-1B4F-A599-FA03C1C66792}" srcId="{45C05A42-42B9-F24B-AA64-7E46F4F3EF05}" destId="{5E11CD28-7F8C-C24E-AB98-0BBC5253713D}" srcOrd="2" destOrd="0" parTransId="{0CB35A99-2D33-194C-AC48-710CC34D4213}" sibTransId="{4CC2F7EC-4FC1-4745-94B7-56834B8F76E6}"/>
    <dgm:cxn modelId="{73209E78-E4E5-F540-B285-92F75AFC366D}" type="presParOf" srcId="{2DC45D7F-7D30-DF4B-947F-2C126564D748}" destId="{CED36AA4-6BBB-1C41-B3AA-D859019A4713}" srcOrd="0" destOrd="0" presId="urn:microsoft.com/office/officeart/2005/8/layout/arrow4"/>
    <dgm:cxn modelId="{DA465869-429F-B94B-A911-449A3FE43745}" type="presParOf" srcId="{2DC45D7F-7D30-DF4B-947F-2C126564D748}" destId="{9DE4126A-5E98-314A-B035-DD024126BF12}" srcOrd="1" destOrd="0" presId="urn:microsoft.com/office/officeart/2005/8/layout/arrow4"/>
    <dgm:cxn modelId="{F8E77CC3-49B2-CB49-BEA2-A58F02544F7E}" type="presParOf" srcId="{2DC45D7F-7D30-DF4B-947F-2C126564D748}" destId="{F8070AF8-5CDE-0F41-A895-A4040BFEF36E}" srcOrd="2" destOrd="0" presId="urn:microsoft.com/office/officeart/2005/8/layout/arrow4"/>
    <dgm:cxn modelId="{2C7F43C9-7560-024E-BFA9-867C50D9C221}" type="presParOf" srcId="{2DC45D7F-7D30-DF4B-947F-2C126564D748}" destId="{EF5BCBB8-7221-8648-8B66-EAB6187B506C}" srcOrd="3" destOrd="0" presId="urn:microsoft.com/office/officeart/2005/8/layout/arrow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CEF80-890B-5041-90ED-199DB28B9647}">
      <dsp:nvSpPr>
        <dsp:cNvPr id="0" name=""/>
        <dsp:cNvSpPr/>
      </dsp:nvSpPr>
      <dsp:spPr>
        <a:xfrm>
          <a:off x="0" y="0"/>
          <a:ext cx="3264281" cy="3264281"/>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2222500" rtl="0">
            <a:lnSpc>
              <a:spcPct val="90000"/>
            </a:lnSpc>
            <a:spcBef>
              <a:spcPct val="0"/>
            </a:spcBef>
            <a:spcAft>
              <a:spcPct val="35000"/>
            </a:spcAft>
            <a:buNone/>
          </a:pPr>
          <a:r>
            <a:rPr lang="en-US" sz="5000" b="1" i="0" kern="1200" dirty="0">
              <a:latin typeface="Calibri" panose="020F0502020204030204" pitchFamily="34" charset="0"/>
              <a:cs typeface="Calibri" panose="020F0502020204030204" pitchFamily="34" charset="0"/>
            </a:rPr>
            <a:t>Tools of the Fed</a:t>
          </a:r>
        </a:p>
      </dsp:txBody>
      <dsp:txXfrm>
        <a:off x="478043" y="478043"/>
        <a:ext cx="2308195" cy="2308195"/>
      </dsp:txXfrm>
    </dsp:sp>
    <dsp:sp modelId="{70F8A41B-6442-994F-8227-37CFA89EA6A8}">
      <dsp:nvSpPr>
        <dsp:cNvPr id="0" name=""/>
        <dsp:cNvSpPr/>
      </dsp:nvSpPr>
      <dsp:spPr>
        <a:xfrm rot="18835939">
          <a:off x="3173737" y="1028344"/>
          <a:ext cx="1344492" cy="0"/>
        </a:xfrm>
        <a:custGeom>
          <a:avLst/>
          <a:gdLst/>
          <a:ahLst/>
          <a:cxnLst/>
          <a:rect l="0" t="0" r="0" b="0"/>
          <a:pathLst>
            <a:path>
              <a:moveTo>
                <a:pt x="0" y="0"/>
              </a:moveTo>
              <a:lnTo>
                <a:pt x="1344492" y="0"/>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AA0B709-4D08-9544-A200-D4F2B8DFBD59}">
      <dsp:nvSpPr>
        <dsp:cNvPr id="0" name=""/>
        <dsp:cNvSpPr/>
      </dsp:nvSpPr>
      <dsp:spPr>
        <a:xfrm>
          <a:off x="4312394" y="544220"/>
          <a:ext cx="406667" cy="0"/>
        </a:xfrm>
        <a:prstGeom prst="line">
          <a:avLst/>
        </a:pr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0CC03D9-502B-DB40-9534-2460CB89293B}">
      <dsp:nvSpPr>
        <dsp:cNvPr id="0" name=""/>
        <dsp:cNvSpPr/>
      </dsp:nvSpPr>
      <dsp:spPr>
        <a:xfrm>
          <a:off x="4719062" y="259"/>
          <a:ext cx="2883645" cy="10879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t>Open Market Operations</a:t>
          </a:r>
        </a:p>
      </dsp:txBody>
      <dsp:txXfrm>
        <a:off x="4719062" y="259"/>
        <a:ext cx="2883645" cy="1087920"/>
      </dsp:txXfrm>
    </dsp:sp>
    <dsp:sp modelId="{1D692DC6-6319-8745-9A65-2D2AAA73B9F6}">
      <dsp:nvSpPr>
        <dsp:cNvPr id="0" name=""/>
        <dsp:cNvSpPr/>
      </dsp:nvSpPr>
      <dsp:spPr>
        <a:xfrm>
          <a:off x="3379574" y="1632140"/>
          <a:ext cx="932819" cy="0"/>
        </a:xfrm>
        <a:custGeom>
          <a:avLst/>
          <a:gdLst/>
          <a:ahLst/>
          <a:cxnLst/>
          <a:rect l="0" t="0" r="0" b="0"/>
          <a:pathLst>
            <a:path>
              <a:moveTo>
                <a:pt x="0" y="0"/>
              </a:moveTo>
              <a:lnTo>
                <a:pt x="932819" y="0"/>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B2FCB19-E0C8-E44A-B04F-68CC477E20B1}">
      <dsp:nvSpPr>
        <dsp:cNvPr id="0" name=""/>
        <dsp:cNvSpPr/>
      </dsp:nvSpPr>
      <dsp:spPr>
        <a:xfrm>
          <a:off x="4312394" y="1632140"/>
          <a:ext cx="406667" cy="0"/>
        </a:xfrm>
        <a:prstGeom prst="line">
          <a:avLst/>
        </a:pr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1DF5EF0-5E31-8946-A37B-29A4806A5841}">
      <dsp:nvSpPr>
        <dsp:cNvPr id="0" name=""/>
        <dsp:cNvSpPr/>
      </dsp:nvSpPr>
      <dsp:spPr>
        <a:xfrm>
          <a:off x="4719062" y="1088180"/>
          <a:ext cx="2883645" cy="10879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t>Reserve Requirement</a:t>
          </a:r>
        </a:p>
      </dsp:txBody>
      <dsp:txXfrm>
        <a:off x="4719062" y="1088180"/>
        <a:ext cx="2883645" cy="1087920"/>
      </dsp:txXfrm>
    </dsp:sp>
    <dsp:sp modelId="{B1A71CF0-18EA-FA4B-BA04-38F54AB0991C}">
      <dsp:nvSpPr>
        <dsp:cNvPr id="0" name=""/>
        <dsp:cNvSpPr/>
      </dsp:nvSpPr>
      <dsp:spPr>
        <a:xfrm rot="2764061">
          <a:off x="3173737" y="2235937"/>
          <a:ext cx="1344492" cy="0"/>
        </a:xfrm>
        <a:custGeom>
          <a:avLst/>
          <a:gdLst/>
          <a:ahLst/>
          <a:cxnLst/>
          <a:rect l="0" t="0" r="0" b="0"/>
          <a:pathLst>
            <a:path>
              <a:moveTo>
                <a:pt x="0" y="0"/>
              </a:moveTo>
              <a:lnTo>
                <a:pt x="1344492" y="0"/>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E805E63-4D90-6748-A6E3-526ABDB31D05}">
      <dsp:nvSpPr>
        <dsp:cNvPr id="0" name=""/>
        <dsp:cNvSpPr/>
      </dsp:nvSpPr>
      <dsp:spPr>
        <a:xfrm>
          <a:off x="4312394" y="2720061"/>
          <a:ext cx="406667" cy="0"/>
        </a:xfrm>
        <a:prstGeom prst="line">
          <a:avLst/>
        </a:pr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478D7CA-0827-B44F-A77D-ED754DE73A17}">
      <dsp:nvSpPr>
        <dsp:cNvPr id="0" name=""/>
        <dsp:cNvSpPr/>
      </dsp:nvSpPr>
      <dsp:spPr>
        <a:xfrm>
          <a:off x="4719062" y="2176101"/>
          <a:ext cx="2883645" cy="10879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a:t>Discount Rate</a:t>
          </a:r>
        </a:p>
      </dsp:txBody>
      <dsp:txXfrm>
        <a:off x="4719062" y="2176101"/>
        <a:ext cx="2883645" cy="1087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36AA4-6BBB-1C41-B3AA-D859019A4713}">
      <dsp:nvSpPr>
        <dsp:cNvPr id="0" name=""/>
        <dsp:cNvSpPr/>
      </dsp:nvSpPr>
      <dsp:spPr>
        <a:xfrm>
          <a:off x="0" y="0"/>
          <a:ext cx="1715908" cy="1766714"/>
        </a:xfrm>
        <a:prstGeom prst="upArrow">
          <a:avLst/>
        </a:prstGeom>
        <a:solidFill>
          <a:srgbClr val="8BAF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DE4126A-5E98-314A-B035-DD024126BF12}">
      <dsp:nvSpPr>
        <dsp:cNvPr id="0" name=""/>
        <dsp:cNvSpPr/>
      </dsp:nvSpPr>
      <dsp:spPr>
        <a:xfrm>
          <a:off x="1789030" y="78618"/>
          <a:ext cx="5170196" cy="1766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marL="0" lvl="0" indent="0" algn="l" defTabSz="933450">
            <a:lnSpc>
              <a:spcPct val="90000"/>
            </a:lnSpc>
            <a:spcBef>
              <a:spcPct val="0"/>
            </a:spcBef>
            <a:spcAft>
              <a:spcPct val="35000"/>
            </a:spcAft>
            <a:buNone/>
          </a:pPr>
          <a:r>
            <a:rPr lang="en-US" sz="2100" kern="1200" dirty="0"/>
            <a:t>The Fed can </a:t>
          </a:r>
          <a:r>
            <a:rPr lang="en-US" sz="2100" b="1" kern="1200" dirty="0"/>
            <a:t>stimulate</a:t>
          </a:r>
          <a:r>
            <a:rPr lang="en-US" sz="2100" b="1" kern="1200" baseline="0" dirty="0"/>
            <a:t> the economy </a:t>
          </a:r>
          <a:r>
            <a:rPr lang="en-US" sz="2100" kern="1200" baseline="0" dirty="0"/>
            <a:t>by: </a:t>
          </a:r>
        </a:p>
        <a:p>
          <a:pPr marL="0" lvl="0" indent="0" algn="l" defTabSz="933450">
            <a:lnSpc>
              <a:spcPct val="90000"/>
            </a:lnSpc>
            <a:spcBef>
              <a:spcPct val="0"/>
            </a:spcBef>
            <a:spcAft>
              <a:spcPct val="35000"/>
            </a:spcAft>
            <a:buNone/>
          </a:pPr>
          <a:r>
            <a:rPr lang="en-US" sz="2000" b="0" i="0" kern="1200" baseline="0" dirty="0">
              <a:latin typeface="Calibri Light" panose="020F0302020204030204" pitchFamily="34" charset="0"/>
              <a:cs typeface="Calibri Light" panose="020F0302020204030204" pitchFamily="34" charset="0"/>
            </a:rPr>
            <a:t>decreasing reserve requirement, </a:t>
          </a:r>
          <a:br>
            <a:rPr lang="en-US" sz="2000" b="0" i="0" kern="1200" baseline="0" dirty="0">
              <a:latin typeface="Calibri Light" panose="020F0302020204030204" pitchFamily="34" charset="0"/>
              <a:cs typeface="Calibri Light" panose="020F0302020204030204" pitchFamily="34" charset="0"/>
            </a:rPr>
          </a:br>
          <a:r>
            <a:rPr lang="en-US" sz="2000" b="0" i="0" kern="1200" baseline="0" dirty="0">
              <a:latin typeface="Calibri Light" panose="020F0302020204030204" pitchFamily="34" charset="0"/>
              <a:cs typeface="Calibri Light" panose="020F0302020204030204" pitchFamily="34" charset="0"/>
            </a:rPr>
            <a:t>decreasing discount rate, buying bonds</a:t>
          </a:r>
          <a:endParaRPr lang="en-US" sz="2000" b="0" i="0" kern="1200" dirty="0">
            <a:latin typeface="Calibri Light" panose="020F0302020204030204" pitchFamily="34" charset="0"/>
            <a:cs typeface="Calibri Light" panose="020F0302020204030204" pitchFamily="34" charset="0"/>
          </a:endParaRPr>
        </a:p>
      </dsp:txBody>
      <dsp:txXfrm>
        <a:off x="1789030" y="78618"/>
        <a:ext cx="5170196" cy="1766714"/>
      </dsp:txXfrm>
    </dsp:sp>
    <dsp:sp modelId="{F8070AF8-5CDE-0F41-A895-A4040BFEF36E}">
      <dsp:nvSpPr>
        <dsp:cNvPr id="0" name=""/>
        <dsp:cNvSpPr/>
      </dsp:nvSpPr>
      <dsp:spPr>
        <a:xfrm>
          <a:off x="731524" y="2007240"/>
          <a:ext cx="1580621" cy="1673414"/>
        </a:xfrm>
        <a:prstGeom prst="downArrow">
          <a:avLst/>
        </a:prstGeom>
        <a:solidFill>
          <a:srgbClr val="8BAF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F5BCBB8-7221-8648-8B66-EAB6187B506C}">
      <dsp:nvSpPr>
        <dsp:cNvPr id="0" name=""/>
        <dsp:cNvSpPr/>
      </dsp:nvSpPr>
      <dsp:spPr>
        <a:xfrm>
          <a:off x="2478539" y="1913940"/>
          <a:ext cx="4337050" cy="1766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0" rIns="149352" bIns="149352" numCol="1" spcCol="1270" anchor="ctr" anchorCtr="0">
          <a:noAutofit/>
        </a:bodyPr>
        <a:lstStyle/>
        <a:p>
          <a:pPr marL="0" lvl="0" indent="0" algn="l" defTabSz="933450">
            <a:lnSpc>
              <a:spcPct val="90000"/>
            </a:lnSpc>
            <a:spcBef>
              <a:spcPct val="0"/>
            </a:spcBef>
            <a:spcAft>
              <a:spcPct val="35000"/>
            </a:spcAft>
            <a:buNone/>
          </a:pPr>
          <a:r>
            <a:rPr lang="en-US" sz="2100" kern="1200" baseline="0" dirty="0"/>
            <a:t>The Fed can </a:t>
          </a:r>
          <a:r>
            <a:rPr lang="en-US" sz="2100" b="1" kern="1200" baseline="0" dirty="0"/>
            <a:t>rein in inflation </a:t>
          </a:r>
          <a:r>
            <a:rPr lang="en-US" sz="2100" kern="1200" baseline="0" dirty="0"/>
            <a:t>by: </a:t>
          </a:r>
          <a:r>
            <a:rPr lang="en-US" sz="2000" b="0" i="0" kern="1200" baseline="0" dirty="0">
              <a:latin typeface="Calibri Light" panose="020F0302020204030204" pitchFamily="34" charset="0"/>
              <a:cs typeface="Calibri Light" panose="020F0302020204030204" pitchFamily="34" charset="0"/>
            </a:rPr>
            <a:t>increasing reserve requirement, increasing discount rate, selling bonds</a:t>
          </a:r>
        </a:p>
        <a:p>
          <a:pPr marL="0" lvl="0" indent="0" algn="l" defTabSz="933450">
            <a:lnSpc>
              <a:spcPct val="90000"/>
            </a:lnSpc>
            <a:spcBef>
              <a:spcPct val="0"/>
            </a:spcBef>
            <a:spcAft>
              <a:spcPct val="35000"/>
            </a:spcAft>
            <a:buNone/>
          </a:pPr>
          <a:endParaRPr lang="en-US" sz="2100" kern="1200" dirty="0"/>
        </a:p>
      </dsp:txBody>
      <dsp:txXfrm>
        <a:off x="2478539" y="1913940"/>
        <a:ext cx="4337050" cy="1766714"/>
      </dsp:txXfrm>
    </dsp:sp>
  </dsp:spTree>
</dsp:drawing>
</file>

<file path=ppt/diagrams/layout1.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3/13/19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4063575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904038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The current chair, Jay Powell, is pictured, but the teacher can draw upon examples from previous chairs as well, as the background may be useful during the jigsaw portion of the lesson.</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35034423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Continue to discuss the role of the chair as the public face of the U.S. economy and the Federal Reserve Bank, important spokesperson in the international community of central bankers, and his/her role in conducting monetary policy and regulating the U.S. banking system.</a:t>
            </a:r>
          </a:p>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2365983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As the lesson progresses, examine the ways the Federal Reserve influences monetary policy--open market operations, changes in the reserve requirement and discount rate.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1477613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“Why Does it Matter?” to discuss how changes in the reserve requirement, discount rate, and open market operations influence aggregate demand and interest rates. When interest rates decline, this encourages the public to engage in more interest sensitive consumption. Lower interest rates prompt consumers and businesses to make more “big ticket” purchases, as the cost of borrowing declines. The Fed may choose to pursue this type of expansionary monetary policy when the economy is facing recession and unemployment in an effort to stimulate economic activity and increase aggregate demand. Conversely, the Fed may choose to increase interest rates when the economy is threatened with inflation or overheating. This is termed contractionary monetary policy, and can be accomplished by increasing the reserve requirement, increasing the discount rate, and selling bonds/securities. As interest rates rise and money is taken out of the economy, aggregate demand declines. In addition, consumers and businesses are less inclined to borrow money for interest sensitive purchases as interest rates rise. </a:t>
            </a: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3745958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dirty="0"/>
              <a:t>Invite students to discuss why interest rates and aggregate demand are important in the U.S. economy. </a:t>
            </a:r>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767677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2468566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4049126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dirty="0"/>
              <a:t>Click to edit Master title style</a:t>
            </a:r>
          </a:p>
        </p:txBody>
      </p:sp>
      <p:sp>
        <p:nvSpPr>
          <p:cNvPr id="3" name="Content Placeholder 2"/>
          <p:cNvSpPr>
            <a:spLocks noGrp="1"/>
          </p:cNvSpPr>
          <p:nvPr>
            <p:ph idx="1"/>
          </p:nvPr>
        </p:nvSpPr>
        <p:spPr>
          <a:xfrm>
            <a:off x="457200" y="2529840"/>
            <a:ext cx="8229600" cy="3779520"/>
          </a:xfrm>
        </p:spPr>
        <p:txBody>
          <a:bodyPr/>
          <a:lstStyle>
            <a:lvl1pPr>
              <a:spcBef>
                <a:spcPts val="800"/>
              </a:spcBef>
              <a:spcAft>
                <a:spcPts val="0"/>
              </a:spcAft>
              <a:defRPr sz="2200" b="0" i="0">
                <a:latin typeface="Calibri" panose="020F0502020204030204" pitchFamily="34" charset="0"/>
                <a:cs typeface="Calibri" panose="020F0502020204030204" pitchFamily="34" charset="0"/>
              </a:defRPr>
            </a:lvl1pPr>
            <a:lvl2pPr>
              <a:spcBef>
                <a:spcPts val="0"/>
              </a:spcBef>
              <a:spcAft>
                <a:spcPts val="0"/>
              </a:spcAft>
              <a:defRPr sz="2000" b="0" i="0">
                <a:latin typeface="Calibri Light" panose="020F0302020204030204" pitchFamily="34" charset="0"/>
                <a:cs typeface="Calibri Light" panose="020F0302020204030204" pitchFamily="34" charset="0"/>
              </a:defRPr>
            </a:lvl2pPr>
            <a:lvl3pPr>
              <a:spcBef>
                <a:spcPts val="0"/>
              </a:spcBef>
              <a:spcAft>
                <a:spcPts val="0"/>
              </a:spcAft>
              <a:defRPr sz="2000" b="0" i="0">
                <a:latin typeface="Calibri Light" panose="020F0302020204030204" pitchFamily="34" charset="0"/>
                <a:cs typeface="Calibri Light" panose="020F0302020204030204" pitchFamily="34" charset="0"/>
              </a:defRPr>
            </a:lvl3pPr>
            <a:lvl4pPr>
              <a:spcBef>
                <a:spcPts val="0"/>
              </a:spcBef>
              <a:spcAft>
                <a:spcPts val="0"/>
              </a:spcAft>
              <a:defRPr sz="2000" b="0" i="0">
                <a:latin typeface="Calibri Light" panose="020F0302020204030204" pitchFamily="34" charset="0"/>
                <a:cs typeface="Calibri Light" panose="020F0302020204030204" pitchFamily="34" charset="0"/>
              </a:defRPr>
            </a:lvl4pPr>
            <a:lvl5pPr>
              <a:spcBef>
                <a:spcPts val="0"/>
              </a:spcBef>
              <a:spcAft>
                <a:spcPts val="0"/>
              </a:spcAft>
              <a:defRPr sz="2000" b="0" i="0">
                <a:latin typeface="Calibri Light" panose="020F0302020204030204" pitchFamily="34" charset="0"/>
                <a:cs typeface="Calibri Light" panose="020F03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dirty="0"/>
              <a:t>Click to edit Master title style</a:t>
            </a:r>
          </a:p>
        </p:txBody>
      </p:sp>
      <p:sp>
        <p:nvSpPr>
          <p:cNvPr id="1027" name="Text Placeholder 2"/>
          <p:cNvSpPr>
            <a:spLocks noGrp="1"/>
          </p:cNvSpPr>
          <p:nvPr>
            <p:ph type="body" idx="1"/>
          </p:nvPr>
        </p:nvSpPr>
        <p:spPr bwMode="auto">
          <a:xfrm>
            <a:off x="457200" y="246888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D5AAC16F-5B5D-3841-922A-C14EF88DDBC3}"/>
              </a:ext>
            </a:extLst>
          </p:cNvPr>
          <p:cNvSpPr txBox="1"/>
          <p:nvPr userDrawn="1"/>
        </p:nvSpPr>
        <p:spPr>
          <a:xfrm>
            <a:off x="457200" y="6574538"/>
            <a:ext cx="8229600" cy="276999"/>
          </a:xfrm>
          <a:prstGeom prst="rect">
            <a:avLst/>
          </a:prstGeom>
          <a:noFill/>
        </p:spPr>
        <p:txBody>
          <a:bodyPr wrap="square" rtlCol="0">
            <a:spAutoFit/>
          </a:bodyPr>
          <a:lstStyle/>
          <a:p>
            <a:pPr algn="ctr"/>
            <a:r>
              <a:rPr lang="en-US" sz="1200" dirty="0">
                <a:solidFill>
                  <a:schemeClr val="bg1"/>
                </a:solidFill>
              </a:rPr>
              <a:t>Just How Powerful IS the Fed Chair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228600" indent="-228600" algn="l" rtl="0" fontAlgn="base">
        <a:spcBef>
          <a:spcPts val="8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457200" indent="-22860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Bef>
                <a:spcPts val="0"/>
              </a:spcBef>
              <a:spcAft>
                <a:spcPts val="0"/>
              </a:spcAft>
              <a:defRPr/>
            </a:pPr>
            <a:r>
              <a:rPr lang="en-US" sz="4800" dirty="0"/>
              <a:t>Who are the most powerful people in the world? </a:t>
            </a:r>
            <a:br>
              <a:rPr lang="en-US" sz="4800" dirty="0"/>
            </a:br>
            <a:br>
              <a:rPr lang="en-US" sz="4800" dirty="0"/>
            </a:br>
            <a:r>
              <a:rPr lang="en-US" sz="4800" dirty="0"/>
              <a:t>Why?</a:t>
            </a:r>
            <a:endParaRPr lang="en-US" sz="4800" b="0" dirty="0">
              <a:ln w="11430"/>
              <a:solidFill>
                <a:schemeClr val="tx1"/>
              </a:solidFill>
              <a:effectLst>
                <a:outerShdw blurRad="80000" dist="40000" dir="5040000" algn="tl">
                  <a:srgbClr val="000000">
                    <a:alpha val="0"/>
                  </a:srgbClr>
                </a:outerShdw>
              </a:effectLst>
              <a:ea typeface="+mj-e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95400"/>
            <a:ext cx="8229600" cy="1143000"/>
          </a:xfrm>
        </p:spPr>
        <p:txBody>
          <a:bodyPr/>
          <a:lstStyle/>
          <a:p>
            <a:pPr>
              <a:lnSpc>
                <a:spcPts val="4500"/>
              </a:lnSpc>
            </a:pPr>
            <a:r>
              <a:rPr lang="en-US" sz="4400" dirty="0"/>
              <a:t>Exit Ticket</a:t>
            </a:r>
            <a:endParaRPr lang="en-US" sz="43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468880"/>
            <a:ext cx="8229600" cy="3779520"/>
          </a:xfrm>
        </p:spPr>
        <p:txBody>
          <a:bodyPr/>
          <a:lstStyle/>
          <a:p>
            <a:r>
              <a:rPr lang="en-US" dirty="0"/>
              <a:t>In your opinion, which Fed Chair was most powerful? Why?</a:t>
            </a:r>
          </a:p>
          <a:p>
            <a:r>
              <a:rPr lang="en-US" dirty="0"/>
              <a:t>Do you believe the Fed Chair is one of the world’s most powerful people?   Why or why not?</a:t>
            </a:r>
          </a:p>
        </p:txBody>
      </p:sp>
    </p:spTree>
    <p:extLst>
      <p:ext uri="{BB962C8B-B14F-4D97-AF65-F5344CB8AC3E}">
        <p14:creationId xmlns:p14="http://schemas.microsoft.com/office/powerpoint/2010/main" val="353670754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19200"/>
            <a:ext cx="8229600" cy="1143000"/>
          </a:xfrm>
        </p:spPr>
        <p:txBody>
          <a:bodyPr/>
          <a:lstStyle/>
          <a:p>
            <a:pPr>
              <a:lnSpc>
                <a:spcPts val="4500"/>
              </a:lnSpc>
            </a:pPr>
            <a:r>
              <a:rPr lang="en-US" sz="4400" dirty="0"/>
              <a:t>Who is the fed chair and how does one become “head of the fed”?</a:t>
            </a:r>
            <a:endParaRPr lang="en-US" sz="43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468880"/>
            <a:ext cx="8229600" cy="3779520"/>
          </a:xfrm>
        </p:spPr>
        <p:txBody>
          <a:bodyPr/>
          <a:lstStyle/>
          <a:p>
            <a:r>
              <a:rPr lang="en-US" sz="2000" dirty="0"/>
              <a:t>Fed was established in 1913 by the Federal </a:t>
            </a:r>
            <a:br>
              <a:rPr lang="en-US" sz="2000" dirty="0"/>
            </a:br>
            <a:r>
              <a:rPr lang="en-US" sz="2000" dirty="0"/>
              <a:t>Reserve Act</a:t>
            </a:r>
          </a:p>
          <a:p>
            <a:pPr lvl="1"/>
            <a:r>
              <a:rPr lang="en-US" sz="1800" dirty="0"/>
              <a:t>Outlines who is eligible to become chair</a:t>
            </a:r>
          </a:p>
          <a:p>
            <a:r>
              <a:rPr lang="en-US" sz="2000" dirty="0"/>
              <a:t>Member of the Board of Governors </a:t>
            </a:r>
          </a:p>
          <a:p>
            <a:r>
              <a:rPr lang="en-US" sz="2000" dirty="0"/>
              <a:t>Appointed by the President</a:t>
            </a:r>
          </a:p>
          <a:p>
            <a:r>
              <a:rPr lang="en-US" sz="2000" dirty="0"/>
              <a:t>Testifies before the Committee on Banking, </a:t>
            </a:r>
            <a:br>
              <a:rPr lang="en-US" sz="2000" dirty="0"/>
            </a:br>
            <a:r>
              <a:rPr lang="en-US" sz="2000" dirty="0"/>
              <a:t>Housing, and Urban Affairs</a:t>
            </a:r>
          </a:p>
          <a:p>
            <a:r>
              <a:rPr lang="en-US" sz="2000" dirty="0"/>
              <a:t>Confirmed by Senate</a:t>
            </a:r>
          </a:p>
          <a:p>
            <a:r>
              <a:rPr lang="en-US" sz="2000" dirty="0"/>
              <a:t>Appointed to a four-year term (may serve multiple)</a:t>
            </a:r>
          </a:p>
          <a:p>
            <a:r>
              <a:rPr lang="en-US" sz="2000" dirty="0"/>
              <a:t>Currently Jerome “Jay” Powell</a:t>
            </a:r>
          </a:p>
          <a:p>
            <a:endParaRPr lang="en-US" dirty="0"/>
          </a:p>
          <a:p>
            <a:endParaRPr lang="en-US" dirty="0"/>
          </a:p>
        </p:txBody>
      </p:sp>
      <p:pic>
        <p:nvPicPr>
          <p:cNvPr id="6" name="Picture 4" descr="mage result for federal reserve bank">
            <a:extLst>
              <a:ext uri="{FF2B5EF4-FFF2-40B4-BE49-F238E27FC236}">
                <a16:creationId xmlns:a16="http://schemas.microsoft.com/office/drawing/2014/main" id="{D02B072D-3B15-124F-B127-F511531C5BC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259" r="35655" b="-1"/>
          <a:stretch/>
        </p:blipFill>
        <p:spPr bwMode="auto">
          <a:xfrm>
            <a:off x="6355685" y="2514600"/>
            <a:ext cx="2788313" cy="4038600"/>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9914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19200"/>
            <a:ext cx="8229600" cy="762000"/>
          </a:xfrm>
        </p:spPr>
        <p:txBody>
          <a:bodyPr/>
          <a:lstStyle/>
          <a:p>
            <a:pPr>
              <a:lnSpc>
                <a:spcPts val="4500"/>
              </a:lnSpc>
            </a:pPr>
            <a:r>
              <a:rPr lang="en-US" sz="4400" dirty="0"/>
              <a:t>Who is Jay Powell?</a:t>
            </a:r>
            <a:endParaRPr lang="en-US" sz="4300" dirty="0"/>
          </a:p>
        </p:txBody>
      </p:sp>
      <p:pic>
        <p:nvPicPr>
          <p:cNvPr id="6" name="Picture 4">
            <a:extLst>
              <a:ext uri="{FF2B5EF4-FFF2-40B4-BE49-F238E27FC236}">
                <a16:creationId xmlns:a16="http://schemas.microsoft.com/office/drawing/2014/main" id="{D02B072D-3B15-124F-B127-F511531C5BC5}"/>
              </a:ext>
            </a:extLst>
          </p:cNvPr>
          <p:cNvPicPr>
            <a:picLocks noChangeArrowheads="1"/>
          </p:cNvPicPr>
          <p:nvPr/>
        </p:nvPicPr>
        <p:blipFill rotWithShape="1">
          <a:blip r:embed="rId3">
            <a:extLst>
              <a:ext uri="{28A0092B-C50C-407E-A947-70E740481C1C}">
                <a14:useLocalDpi xmlns:a14="http://schemas.microsoft.com/office/drawing/2010/main" val="0"/>
              </a:ext>
            </a:extLst>
          </a:blip>
          <a:srcRect t="832" r="58" b="22557"/>
          <a:stretch/>
        </p:blipFill>
        <p:spPr bwMode="auto">
          <a:xfrm>
            <a:off x="6705600" y="1905000"/>
            <a:ext cx="1981200" cy="1981200"/>
          </a:xfrm>
          <a:prstGeom prst="ellipse">
            <a:avLst/>
          </a:prstGeom>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133600"/>
            <a:ext cx="8229600" cy="3779520"/>
          </a:xfrm>
        </p:spPr>
        <p:txBody>
          <a:bodyPr/>
          <a:lstStyle/>
          <a:p>
            <a:pPr marL="228600" indent="-228600">
              <a:spcBef>
                <a:spcPts val="600"/>
              </a:spcBef>
            </a:pPr>
            <a:r>
              <a:rPr lang="en-US" sz="1800" dirty="0"/>
              <a:t>Current Fed Chair,  appointed by President Donald Trump</a:t>
            </a:r>
          </a:p>
          <a:p>
            <a:pPr marL="228600" indent="-228600">
              <a:spcBef>
                <a:spcPts val="600"/>
              </a:spcBef>
            </a:pPr>
            <a:r>
              <a:rPr lang="en-US" sz="1800" dirty="0"/>
              <a:t>Took office February 5, 2018</a:t>
            </a:r>
          </a:p>
          <a:p>
            <a:pPr marL="228600" indent="-228600">
              <a:spcBef>
                <a:spcPts val="600"/>
              </a:spcBef>
            </a:pPr>
            <a:r>
              <a:rPr lang="en-US" sz="1800" dirty="0"/>
              <a:t>Member of the Board of Governors since May 2012</a:t>
            </a:r>
          </a:p>
          <a:p>
            <a:pPr marL="228600" indent="-228600">
              <a:spcBef>
                <a:spcPts val="600"/>
              </a:spcBef>
            </a:pPr>
            <a:r>
              <a:rPr lang="en-US" sz="1800" dirty="0"/>
              <a:t>Academic experience: AB in politics from Princeton University </a:t>
            </a:r>
            <a:br>
              <a:rPr lang="en-US" sz="1800" dirty="0"/>
            </a:br>
            <a:r>
              <a:rPr lang="en-US" sz="1800" dirty="0"/>
              <a:t>(1975), law degree from Georgetown University (1979)</a:t>
            </a:r>
          </a:p>
          <a:p>
            <a:pPr marL="457200" lvl="1"/>
            <a:r>
              <a:rPr lang="en-US" sz="1600" dirty="0"/>
              <a:t>First Fed Chair since Paul Volcker to not have a Ph.D. in Economics</a:t>
            </a:r>
          </a:p>
          <a:p>
            <a:pPr marL="228600" indent="-228600">
              <a:spcBef>
                <a:spcPts val="600"/>
              </a:spcBef>
            </a:pPr>
            <a:r>
              <a:rPr lang="en-US" sz="1800" dirty="0"/>
              <a:t>Work Experience: </a:t>
            </a:r>
          </a:p>
          <a:p>
            <a:pPr marL="457200" lvl="1" indent="-228600"/>
            <a:r>
              <a:rPr lang="en-US" sz="1600" dirty="0"/>
              <a:t>Visiting scholar at the Bipartisan Policy Center in Washington, D.C. </a:t>
            </a:r>
            <a:br>
              <a:rPr lang="en-US" sz="1600" dirty="0"/>
            </a:br>
            <a:r>
              <a:rPr lang="en-US" sz="1600" dirty="0"/>
              <a:t>(focusing on federal and state fiscal issues)</a:t>
            </a:r>
          </a:p>
          <a:p>
            <a:pPr marL="457200" lvl="1" indent="-228600"/>
            <a:r>
              <a:rPr lang="en-US" sz="1600" dirty="0"/>
              <a:t>Assistant Secretary and Undersecretary of the Treasury under President George H.W. Bush</a:t>
            </a:r>
          </a:p>
          <a:p>
            <a:pPr marL="457200" lvl="1" indent="-228600"/>
            <a:r>
              <a:rPr lang="en-US" sz="1600" dirty="0"/>
              <a:t>Lawyer and Investment Banker in New York City </a:t>
            </a:r>
          </a:p>
          <a:p>
            <a:pPr marL="228600" indent="-228600">
              <a:spcBef>
                <a:spcPts val="600"/>
              </a:spcBef>
            </a:pPr>
            <a:r>
              <a:rPr lang="en-US" sz="1800" dirty="0"/>
              <a:t>What do we know so far?</a:t>
            </a:r>
          </a:p>
          <a:p>
            <a:pPr marL="457200" lvl="1"/>
            <a:r>
              <a:rPr lang="en-US" sz="1600" dirty="0"/>
              <a:t> It seems Jay Powell may be inclined to roll back some of the banking regulations </a:t>
            </a:r>
            <a:br>
              <a:rPr lang="en-US" sz="1600" dirty="0"/>
            </a:br>
            <a:r>
              <a:rPr lang="en-US" sz="1600" dirty="0"/>
              <a:t>that were implemented after the 2008 financial crisis. </a:t>
            </a:r>
          </a:p>
          <a:p>
            <a:pPr marL="457200" lvl="1"/>
            <a:r>
              <a:rPr lang="en-US" sz="1600" dirty="0"/>
              <a:t>Under his leadership, the Fed has increased interest rates by .25% each quarter. </a:t>
            </a:r>
          </a:p>
        </p:txBody>
      </p:sp>
    </p:spTree>
    <p:extLst>
      <p:ext uri="{BB962C8B-B14F-4D97-AF65-F5344CB8AC3E}">
        <p14:creationId xmlns:p14="http://schemas.microsoft.com/office/powerpoint/2010/main" val="3662566079"/>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143000"/>
            <a:ext cx="8229600" cy="1143000"/>
          </a:xfrm>
        </p:spPr>
        <p:txBody>
          <a:bodyPr/>
          <a:lstStyle/>
          <a:p>
            <a:pPr>
              <a:lnSpc>
                <a:spcPts val="4500"/>
              </a:lnSpc>
            </a:pPr>
            <a:r>
              <a:rPr lang="en-US" sz="4400" dirty="0"/>
              <a:t>What exactly is the fed chair?</a:t>
            </a:r>
            <a:endParaRPr lang="en-US" sz="43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468880"/>
            <a:ext cx="8229600" cy="3779520"/>
          </a:xfrm>
        </p:spPr>
        <p:txBody>
          <a:bodyPr/>
          <a:lstStyle/>
          <a:p>
            <a:r>
              <a:rPr lang="en-US" dirty="0"/>
              <a:t>Official Title: Chair of the Board of </a:t>
            </a:r>
            <a:br>
              <a:rPr lang="en-US" dirty="0"/>
            </a:br>
            <a:r>
              <a:rPr lang="en-US" dirty="0"/>
              <a:t>Governors of the Federal Reserve System</a:t>
            </a:r>
          </a:p>
          <a:p>
            <a:r>
              <a:rPr lang="en-US" dirty="0"/>
              <a:t>Public face of the Federal Reserve Bank </a:t>
            </a:r>
            <a:br>
              <a:rPr lang="en-US" dirty="0"/>
            </a:br>
            <a:r>
              <a:rPr lang="en-US" dirty="0"/>
              <a:t>and the U.S. Economy</a:t>
            </a:r>
          </a:p>
          <a:p>
            <a:r>
              <a:rPr lang="en-US" dirty="0"/>
              <a:t>Charged with conducting monetary policy </a:t>
            </a:r>
            <a:br>
              <a:rPr lang="en-US" dirty="0"/>
            </a:br>
            <a:r>
              <a:rPr lang="en-US" dirty="0"/>
              <a:t>that:</a:t>
            </a:r>
          </a:p>
          <a:p>
            <a:pPr lvl="1"/>
            <a:r>
              <a:rPr lang="en-US" sz="1800" dirty="0"/>
              <a:t>Keeps inflation in check and promotes economic growth</a:t>
            </a:r>
          </a:p>
          <a:p>
            <a:pPr lvl="1"/>
            <a:r>
              <a:rPr lang="en-US" sz="1800" dirty="0"/>
              <a:t>Guides Federal Open Market Committee, which guides policy on interest rates</a:t>
            </a:r>
          </a:p>
          <a:p>
            <a:pPr lvl="1"/>
            <a:r>
              <a:rPr lang="en-US" sz="1800" dirty="0"/>
              <a:t>Supervises and regulates commercial banks</a:t>
            </a:r>
          </a:p>
          <a:p>
            <a:pPr lvl="1"/>
            <a:r>
              <a:rPr lang="en-US" sz="1800" dirty="0"/>
              <a:t>Maintains financial stability </a:t>
            </a:r>
          </a:p>
          <a:p>
            <a:r>
              <a:rPr lang="en-US" dirty="0"/>
              <a:t>Important player in the international community of central banks</a:t>
            </a:r>
          </a:p>
        </p:txBody>
      </p:sp>
      <p:pic>
        <p:nvPicPr>
          <p:cNvPr id="5" name="Picture 4" descr="mage result for fed chairs">
            <a:extLst>
              <a:ext uri="{FF2B5EF4-FFF2-40B4-BE49-F238E27FC236}">
                <a16:creationId xmlns:a16="http://schemas.microsoft.com/office/drawing/2014/main" id="{7E5C124E-A44A-6D4F-AE1E-50328F03DD8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892800" y="2336800"/>
            <a:ext cx="2794000" cy="2235200"/>
          </a:xfrm>
          <a:prstGeom prst="round2Diag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185248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19200"/>
            <a:ext cx="8229600" cy="1143000"/>
          </a:xfrm>
        </p:spPr>
        <p:txBody>
          <a:bodyPr/>
          <a:lstStyle/>
          <a:p>
            <a:pPr>
              <a:lnSpc>
                <a:spcPts val="4500"/>
              </a:lnSpc>
            </a:pPr>
            <a:r>
              <a:rPr lang="en-US" sz="4400" dirty="0"/>
              <a:t>How exactly does the fed chair influence monetary policy?</a:t>
            </a:r>
            <a:endParaRPr lang="en-US" sz="4300" dirty="0"/>
          </a:p>
        </p:txBody>
      </p:sp>
      <p:graphicFrame>
        <p:nvGraphicFramePr>
          <p:cNvPr id="7" name="Content Placeholder 5">
            <a:extLst>
              <a:ext uri="{FF2B5EF4-FFF2-40B4-BE49-F238E27FC236}">
                <a16:creationId xmlns:a16="http://schemas.microsoft.com/office/drawing/2014/main" id="{5494B339-8285-A149-8962-74EE20D6BF1B}"/>
              </a:ext>
            </a:extLst>
          </p:cNvPr>
          <p:cNvGraphicFramePr>
            <a:graphicFrameLocks noGrp="1"/>
          </p:cNvGraphicFramePr>
          <p:nvPr>
            <p:ph idx="1"/>
            <p:extLst>
              <p:ext uri="{D42A27DB-BD31-4B8C-83A1-F6EECF244321}">
                <p14:modId xmlns:p14="http://schemas.microsoft.com/office/powerpoint/2010/main" val="4064217310"/>
              </p:ext>
            </p:extLst>
          </p:nvPr>
        </p:nvGraphicFramePr>
        <p:xfrm>
          <a:off x="716280" y="2863660"/>
          <a:ext cx="7711440" cy="32642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9445035"/>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19200"/>
            <a:ext cx="8229600" cy="1143000"/>
          </a:xfrm>
        </p:spPr>
        <p:txBody>
          <a:bodyPr/>
          <a:lstStyle/>
          <a:p>
            <a:pPr>
              <a:lnSpc>
                <a:spcPts val="4500"/>
              </a:lnSpc>
            </a:pPr>
            <a:r>
              <a:rPr lang="en-US" sz="4400" dirty="0"/>
              <a:t>Why does this matter?</a:t>
            </a:r>
            <a:endParaRPr lang="en-US" sz="4300" dirty="0"/>
          </a:p>
        </p:txBody>
      </p:sp>
      <p:graphicFrame>
        <p:nvGraphicFramePr>
          <p:cNvPr id="6" name="Content Placeholder 3">
            <a:extLst>
              <a:ext uri="{FF2B5EF4-FFF2-40B4-BE49-F238E27FC236}">
                <a16:creationId xmlns:a16="http://schemas.microsoft.com/office/drawing/2014/main" id="{24B38E23-ADAC-994D-88EC-CD272C588E90}"/>
              </a:ext>
            </a:extLst>
          </p:cNvPr>
          <p:cNvGraphicFramePr>
            <a:graphicFrameLocks noGrp="1"/>
          </p:cNvGraphicFramePr>
          <p:nvPr>
            <p:ph idx="1"/>
            <p:extLst>
              <p:ext uri="{D42A27DB-BD31-4B8C-83A1-F6EECF244321}">
                <p14:modId xmlns:p14="http://schemas.microsoft.com/office/powerpoint/2010/main" val="3788581253"/>
              </p:ext>
            </p:extLst>
          </p:nvPr>
        </p:nvGraphicFramePr>
        <p:xfrm>
          <a:off x="381000" y="2655473"/>
          <a:ext cx="7086600" cy="3680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FE75DB01-3E7D-5046-A197-1CDC44D8751E}"/>
              </a:ext>
            </a:extLst>
          </p:cNvPr>
          <p:cNvSpPr txBox="1"/>
          <p:nvPr/>
        </p:nvSpPr>
        <p:spPr>
          <a:xfrm>
            <a:off x="609600" y="3102418"/>
            <a:ext cx="1226462" cy="584775"/>
          </a:xfrm>
          <a:prstGeom prst="rect">
            <a:avLst/>
          </a:prstGeom>
          <a:noFill/>
        </p:spPr>
        <p:txBody>
          <a:bodyPr wrap="square" rtlCol="0">
            <a:spAutoFit/>
          </a:bodyPr>
          <a:lstStyle/>
          <a:p>
            <a:pPr algn="ctr"/>
            <a:r>
              <a:rPr lang="en-US" sz="1600" b="1" dirty="0">
                <a:solidFill>
                  <a:schemeClr val="bg1"/>
                </a:solidFill>
                <a:latin typeface="Calibri" panose="020F0502020204030204" pitchFamily="34" charset="0"/>
                <a:cs typeface="Calibri" panose="020F0502020204030204" pitchFamily="34" charset="0"/>
              </a:rPr>
              <a:t>Aggregate demand</a:t>
            </a:r>
          </a:p>
        </p:txBody>
      </p:sp>
      <p:sp>
        <p:nvSpPr>
          <p:cNvPr id="9" name="TextBox 8">
            <a:extLst>
              <a:ext uri="{FF2B5EF4-FFF2-40B4-BE49-F238E27FC236}">
                <a16:creationId xmlns:a16="http://schemas.microsoft.com/office/drawing/2014/main" id="{6DD8E8AB-7CE3-B74B-AD2F-A9E1C7355FA4}"/>
              </a:ext>
            </a:extLst>
          </p:cNvPr>
          <p:cNvSpPr txBox="1"/>
          <p:nvPr/>
        </p:nvSpPr>
        <p:spPr>
          <a:xfrm>
            <a:off x="1135736" y="5486400"/>
            <a:ext cx="1531264" cy="584775"/>
          </a:xfrm>
          <a:prstGeom prst="rect">
            <a:avLst/>
          </a:prstGeom>
          <a:noFill/>
        </p:spPr>
        <p:txBody>
          <a:bodyPr wrap="square" rtlCol="0">
            <a:spAutoFit/>
          </a:bodyPr>
          <a:lstStyle/>
          <a:p>
            <a:pPr algn="ctr"/>
            <a:r>
              <a:rPr lang="en-US" sz="1600" b="1" dirty="0">
                <a:solidFill>
                  <a:schemeClr val="bg1"/>
                </a:solidFill>
                <a:latin typeface="Calibri" panose="020F0502020204030204" pitchFamily="34" charset="0"/>
                <a:cs typeface="Calibri" panose="020F0502020204030204" pitchFamily="34" charset="0"/>
              </a:rPr>
              <a:t>Aggregate demand</a:t>
            </a:r>
          </a:p>
        </p:txBody>
      </p:sp>
      <p:sp>
        <p:nvSpPr>
          <p:cNvPr id="10" name="Up Arrow 9">
            <a:extLst>
              <a:ext uri="{FF2B5EF4-FFF2-40B4-BE49-F238E27FC236}">
                <a16:creationId xmlns:a16="http://schemas.microsoft.com/office/drawing/2014/main" id="{811018C7-2CCE-0441-9E5E-DBF44FFB16BF}"/>
              </a:ext>
            </a:extLst>
          </p:cNvPr>
          <p:cNvSpPr/>
          <p:nvPr/>
        </p:nvSpPr>
        <p:spPr>
          <a:xfrm>
            <a:off x="6934200" y="4484272"/>
            <a:ext cx="1720062" cy="1840328"/>
          </a:xfrm>
          <a:prstGeom prst="up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alibri" panose="020F0502020204030204" pitchFamily="34" charset="0"/>
                <a:cs typeface="Calibri" panose="020F0502020204030204" pitchFamily="34" charset="0"/>
              </a:rPr>
              <a:t>Interest Rates</a:t>
            </a:r>
          </a:p>
        </p:txBody>
      </p:sp>
      <p:sp>
        <p:nvSpPr>
          <p:cNvPr id="11" name="Down Arrow 10">
            <a:extLst>
              <a:ext uri="{FF2B5EF4-FFF2-40B4-BE49-F238E27FC236}">
                <a16:creationId xmlns:a16="http://schemas.microsoft.com/office/drawing/2014/main" id="{AF131DE5-64B4-4645-8975-8478A5D768F2}"/>
              </a:ext>
            </a:extLst>
          </p:cNvPr>
          <p:cNvSpPr/>
          <p:nvPr/>
        </p:nvSpPr>
        <p:spPr>
          <a:xfrm>
            <a:off x="6477000" y="2667000"/>
            <a:ext cx="1695709" cy="1722762"/>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Calibri" panose="020F0502020204030204" pitchFamily="34" charset="0"/>
                <a:cs typeface="Calibri" panose="020F0502020204030204" pitchFamily="34" charset="0"/>
              </a:rPr>
              <a:t>Interest Rates</a:t>
            </a:r>
          </a:p>
        </p:txBody>
      </p:sp>
    </p:spTree>
    <p:extLst>
      <p:ext uri="{BB962C8B-B14F-4D97-AF65-F5344CB8AC3E}">
        <p14:creationId xmlns:p14="http://schemas.microsoft.com/office/powerpoint/2010/main" val="324771357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2"/>
            <a:ext cx="7772400" cy="4434839"/>
          </a:xfrm>
        </p:spPr>
        <p:txBody>
          <a:bodyPr rtlCol="0">
            <a:noAutofit/>
            <a:scene3d>
              <a:camera prst="orthographicFront"/>
              <a:lightRig rig="glow" dir="tl">
                <a:rot lat="0" lon="0" rev="5400000"/>
              </a:lightRig>
            </a:scene3d>
            <a:sp3d>
              <a:bevelT w="0" h="0"/>
              <a:contourClr>
                <a:schemeClr val="accent6">
                  <a:shade val="73000"/>
                </a:schemeClr>
              </a:contourClr>
            </a:sp3d>
          </a:bodyPr>
          <a:lstStyle/>
          <a:p>
            <a:pPr fontAlgn="auto">
              <a:spcBef>
                <a:spcPts val="0"/>
              </a:spcBef>
              <a:spcAft>
                <a:spcPts val="0"/>
              </a:spcAft>
              <a:defRPr/>
            </a:pPr>
            <a:r>
              <a:rPr lang="en-US" sz="4800" dirty="0"/>
              <a:t>Why are interest rates and aggregate demand important?</a:t>
            </a:r>
            <a:endParaRPr lang="en-US" sz="4800" b="0" dirty="0">
              <a:ln w="11430"/>
              <a:solidFill>
                <a:schemeClr val="tx1"/>
              </a:solidFill>
              <a:effectLst>
                <a:outerShdw blurRad="80000" dist="40000" dir="5040000" algn="tl">
                  <a:srgbClr val="000000">
                    <a:alpha val="0"/>
                  </a:srgbClr>
                </a:outerShdw>
              </a:effectLst>
              <a:ea typeface="+mj-ea"/>
            </a:endParaRPr>
          </a:p>
        </p:txBody>
      </p:sp>
    </p:spTree>
    <p:extLst>
      <p:ext uri="{BB962C8B-B14F-4D97-AF65-F5344CB8AC3E}">
        <p14:creationId xmlns:p14="http://schemas.microsoft.com/office/powerpoint/2010/main" val="2089332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19200"/>
            <a:ext cx="8229600" cy="1143000"/>
          </a:xfrm>
        </p:spPr>
        <p:txBody>
          <a:bodyPr/>
          <a:lstStyle/>
          <a:p>
            <a:pPr>
              <a:lnSpc>
                <a:spcPts val="4500"/>
              </a:lnSpc>
            </a:pPr>
            <a:r>
              <a:rPr lang="en-US" sz="4400" dirty="0"/>
              <a:t>How much power can a </a:t>
            </a:r>
            <a:br>
              <a:rPr lang="en-US" sz="4400" dirty="0"/>
            </a:br>
            <a:r>
              <a:rPr lang="en-US" sz="4400" dirty="0"/>
              <a:t>fed chair wield? </a:t>
            </a:r>
            <a:endParaRPr lang="en-US" sz="4300" dirty="0"/>
          </a:p>
        </p:txBody>
      </p:sp>
      <p:pic>
        <p:nvPicPr>
          <p:cNvPr id="7" name="Picture 2" descr="mage result for fed chairs">
            <a:extLst>
              <a:ext uri="{FF2B5EF4-FFF2-40B4-BE49-F238E27FC236}">
                <a16:creationId xmlns:a16="http://schemas.microsoft.com/office/drawing/2014/main" id="{0A5EA986-BC7E-4C45-883F-FBD18ED7F3A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57250" y="2438399"/>
            <a:ext cx="7429500" cy="4016829"/>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28498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457200" y="1295400"/>
            <a:ext cx="8229600" cy="1143000"/>
          </a:xfrm>
        </p:spPr>
        <p:txBody>
          <a:bodyPr/>
          <a:lstStyle/>
          <a:p>
            <a:pPr>
              <a:lnSpc>
                <a:spcPts val="4500"/>
              </a:lnSpc>
            </a:pPr>
            <a:r>
              <a:rPr lang="en-US" sz="4400" dirty="0"/>
              <a:t>Individual Activity</a:t>
            </a:r>
            <a:endParaRPr lang="en-US" sz="43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457200" y="2468880"/>
            <a:ext cx="8229600" cy="3779520"/>
          </a:xfrm>
        </p:spPr>
        <p:txBody>
          <a:bodyPr/>
          <a:lstStyle/>
          <a:p>
            <a:r>
              <a:rPr lang="en-US" dirty="0"/>
              <a:t>Compose a paragraph reflecting on the strengths and weaknesses of your assigned Fed Chair. </a:t>
            </a:r>
          </a:p>
          <a:p>
            <a:r>
              <a:rPr lang="en-US" dirty="0"/>
              <a:t>Questions to guide your writing: </a:t>
            </a:r>
          </a:p>
          <a:p>
            <a:r>
              <a:rPr lang="en-US" dirty="0"/>
              <a:t>In what ways did the Fed Chair exhibit his/her power? </a:t>
            </a:r>
          </a:p>
          <a:p>
            <a:r>
              <a:rPr lang="en-US" dirty="0"/>
              <a:t>What factors limited his/her power? </a:t>
            </a:r>
          </a:p>
          <a:p>
            <a:r>
              <a:rPr lang="en-US" dirty="0"/>
              <a:t>Did your Fed Chair make mostly positive or negative changes to the economy during his/her tenure? </a:t>
            </a:r>
          </a:p>
        </p:txBody>
      </p:sp>
    </p:spTree>
    <p:extLst>
      <p:ext uri="{BB962C8B-B14F-4D97-AF65-F5344CB8AC3E}">
        <p14:creationId xmlns:p14="http://schemas.microsoft.com/office/powerpoint/2010/main" val="248710424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FC4E6640BF8E4684BB0AD888238BAB" ma:contentTypeVersion="10" ma:contentTypeDescription="Create a new document." ma:contentTypeScope="" ma:versionID="dfcaf296b1bd588bd73adb08cf7d47ca">
  <xsd:schema xmlns:xsd="http://www.w3.org/2001/XMLSchema" xmlns:xs="http://www.w3.org/2001/XMLSchema" xmlns:p="http://schemas.microsoft.com/office/2006/metadata/properties" xmlns:ns2="aa0c1190-56bd-4797-9cf7-4990489609e0" xmlns:ns3="e475455f-c69b-4ff8-acf7-75612f4dc189" targetNamespace="http://schemas.microsoft.com/office/2006/metadata/properties" ma:root="true" ma:fieldsID="b9b2f643d7d147ab63e5deb48b696c83" ns2:_="" ns3:_="">
    <xsd:import namespace="aa0c1190-56bd-4797-9cf7-4990489609e0"/>
    <xsd:import namespace="e475455f-c69b-4ff8-acf7-75612f4dc1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0c1190-56bd-4797-9cf7-499048960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475455f-c69b-4ff8-acf7-75612f4dc1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e475455f-c69b-4ff8-acf7-75612f4dc189">
      <UserInfo>
        <DisplayName/>
        <AccountId xsi:nil="true"/>
        <AccountType/>
      </UserInfo>
    </SharedWithUsers>
  </documentManagement>
</p:properties>
</file>

<file path=customXml/itemProps1.xml><?xml version="1.0" encoding="utf-8"?>
<ds:datastoreItem xmlns:ds="http://schemas.openxmlformats.org/officeDocument/2006/customXml" ds:itemID="{3D573403-C109-4615-9D0F-BC23C8B90B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a0c1190-56bd-4797-9cf7-4990489609e0"/>
    <ds:schemaRef ds:uri="e475455f-c69b-4ff8-acf7-75612f4dc1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3.xml><?xml version="1.0" encoding="utf-8"?>
<ds:datastoreItem xmlns:ds="http://schemas.openxmlformats.org/officeDocument/2006/customXml" ds:itemID="{7F8332A4-542C-494D-8506-1C720B46413C}">
  <ds:schemaRefs>
    <ds:schemaRef ds:uri="http://schemas.microsoft.com/office/2006/metadata/properties"/>
    <ds:schemaRef ds:uri="http://schemas.microsoft.com/office/infopath/2007/PartnerControls"/>
    <ds:schemaRef ds:uri="e475455f-c69b-4ff8-acf7-75612f4dc189"/>
  </ds:schemaRefs>
</ds:datastoreItem>
</file>

<file path=docProps/app.xml><?xml version="1.0" encoding="utf-8"?>
<Properties xmlns="http://schemas.openxmlformats.org/officeDocument/2006/extended-properties" xmlns:vt="http://schemas.openxmlformats.org/officeDocument/2006/docPropsVTypes">
  <Template/>
  <TotalTime>1200</TotalTime>
  <Words>553</Words>
  <Application>Microsoft Macintosh PowerPoint</Application>
  <PresentationFormat>On-screen Show (4:3)</PresentationFormat>
  <Paragraphs>71</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Who are the most powerful people in the world?   Why?</vt:lpstr>
      <vt:lpstr>Who is the fed chair and how does one become “head of the fed”?</vt:lpstr>
      <vt:lpstr>Who is Jay Powell?</vt:lpstr>
      <vt:lpstr>What exactly is the fed chair?</vt:lpstr>
      <vt:lpstr>How exactly does the fed chair influence monetary policy?</vt:lpstr>
      <vt:lpstr>Why does this matter?</vt:lpstr>
      <vt:lpstr>Why are interest rates and aggregate demand important?</vt:lpstr>
      <vt:lpstr>How much power can a  fed chair wield? </vt:lpstr>
      <vt:lpstr>Individual Activity</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Chuck Krenzin</cp:lastModifiedBy>
  <cp:revision>193</cp:revision>
  <dcterms:created xsi:type="dcterms:W3CDTF">2012-09-11T15:07:18Z</dcterms:created>
  <dcterms:modified xsi:type="dcterms:W3CDTF">2019-03-13T18:16:59Z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0x0101006DFC4E6640BF8E4684BB0AD888238BAB</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ies>
</file>