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72" r:id="rId7"/>
    <p:sldId id="269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EF3C39"/>
    <a:srgbClr val="74AB33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/>
    <p:restoredTop sz="94286"/>
  </p:normalViewPr>
  <p:slideViewPr>
    <p:cSldViewPr>
      <p:cViewPr varScale="1">
        <p:scale>
          <a:sx n="120" d="100"/>
          <a:sy n="120" d="100"/>
        </p:scale>
        <p:origin x="24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2819400" y="65810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1200" dirty="0">
                <a:solidFill>
                  <a:schemeClr val="bg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Sports Economics: To Build or Not to Build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299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Sports Economics: </a:t>
            </a:r>
            <a:br>
              <a:rPr lang="en-US" dirty="0">
                <a:effectLst/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To Build or Not to Build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effectLst/>
              </a:rPr>
              <a:t>Visual 1</a:t>
            </a:r>
            <a:br>
              <a:rPr lang="en-US" sz="2600" dirty="0">
                <a:effectLst/>
              </a:rPr>
            </a:br>
            <a:r>
              <a:rPr lang="en-US" sz="2600" dirty="0">
                <a:effectLst/>
              </a:rPr>
              <a:t>Mercedes-Benz Stadium</a:t>
            </a:r>
            <a:br>
              <a:rPr lang="en-US" sz="2600" dirty="0">
                <a:effectLst/>
              </a:rPr>
            </a:br>
            <a:endParaRPr lang="en-US" sz="26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picture containing outdoor, ground&#13;&#10;&#13;&#10;Description automatically generated">
            <a:extLst>
              <a:ext uri="{FF2B5EF4-FFF2-40B4-BE49-F238E27FC236}">
                <a16:creationId xmlns:a16="http://schemas.microsoft.com/office/drawing/2014/main" id="{EFAE6654-FF94-B34A-896E-2F51F477EE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38" y="2005012"/>
            <a:ext cx="5829300" cy="38227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effectLst/>
              </a:rPr>
              <a:t>Visual 2</a:t>
            </a:r>
            <a:br>
              <a:rPr lang="en-US" sz="2600" dirty="0">
                <a:effectLst/>
              </a:rPr>
            </a:br>
            <a:r>
              <a:rPr lang="en-US" sz="2600" dirty="0">
                <a:effectLst/>
              </a:rPr>
              <a:t>Mercedes-Benz Stadium</a:t>
            </a:r>
            <a:br>
              <a:rPr lang="en-US" sz="2600" dirty="0">
                <a:effectLst/>
              </a:rPr>
            </a:br>
            <a:endParaRPr lang="en-US" sz="26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AE6654-FF94-B34A-896E-2F51F477EE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38" y="2220912"/>
            <a:ext cx="5829300" cy="3390900"/>
          </a:xfrm>
        </p:spPr>
      </p:pic>
    </p:spTree>
    <p:extLst>
      <p:ext uri="{BB962C8B-B14F-4D97-AF65-F5344CB8AC3E}">
        <p14:creationId xmlns:p14="http://schemas.microsoft.com/office/powerpoint/2010/main" val="38782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Visual 3</a:t>
            </a:r>
            <a:br>
              <a:rPr lang="en-US" sz="26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</a:br>
            <a:r>
              <a:rPr lang="en-US" sz="26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$</a:t>
            </a:r>
            <a:r>
              <a:rPr lang="en-US" sz="2800" dirty="0"/>
              <a:t>1.6 Billion Dollars</a:t>
            </a:r>
            <a:br>
              <a:rPr lang="en-US" sz="2600" dirty="0">
                <a:effectLst/>
              </a:rPr>
            </a:br>
            <a:endParaRPr lang="en-US" sz="26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8972" y="1828800"/>
            <a:ext cx="8229600" cy="4175760"/>
          </a:xfrm>
        </p:spPr>
        <p:txBody>
          <a:bodyPr/>
          <a:lstStyle/>
          <a:p>
            <a:pPr marL="914400" lvl="2" indent="0">
              <a:buNone/>
            </a:pPr>
            <a:r>
              <a:rPr lang="en-US" b="1" dirty="0"/>
              <a:t> </a:t>
            </a:r>
          </a:p>
          <a:p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6C246-0491-0046-B3A6-59FD9163808A}"/>
              </a:ext>
            </a:extLst>
          </p:cNvPr>
          <p:cNvSpPr txBox="1"/>
          <p:nvPr/>
        </p:nvSpPr>
        <p:spPr>
          <a:xfrm>
            <a:off x="457200" y="1885354"/>
            <a:ext cx="82295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Cost of Mercedes-Benz Stadium: </a:t>
            </a:r>
            <a:endParaRPr lang="en-US" dirty="0">
              <a:latin typeface="+mn-lt"/>
            </a:endParaRPr>
          </a:p>
          <a:p>
            <a:r>
              <a:rPr lang="en-US" sz="2600" b="1" dirty="0">
                <a:solidFill>
                  <a:srgbClr val="005CB8"/>
                </a:solidFill>
                <a:latin typeface="+mn-lt"/>
              </a:rPr>
              <a:t>$1,600,000,000.00</a:t>
            </a:r>
            <a:endParaRPr lang="en-US" sz="2600" dirty="0">
              <a:solidFill>
                <a:srgbClr val="005CB8"/>
              </a:solidFill>
              <a:latin typeface="+mn-lt"/>
            </a:endParaRPr>
          </a:p>
          <a:p>
            <a:r>
              <a:rPr lang="en-US" b="1" dirty="0">
                <a:latin typeface="+mn-lt"/>
              </a:rPr>
              <a:t>For $1.6 Billion Dollars You Could G­­­et…</a:t>
            </a:r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9,142,857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Air Jordan XXIIIs…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4,558,404</a:t>
            </a:r>
            <a:r>
              <a:rPr lang="en-US" dirty="0">
                <a:latin typeface="+mn-lt"/>
              </a:rPr>
              <a:t> Beats Studio3 Wireless Headphones®…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1,231,716</a:t>
            </a:r>
            <a:r>
              <a:rPr lang="en-US" dirty="0">
                <a:latin typeface="+mn-lt"/>
              </a:rPr>
              <a:t> Apple MacBook’s…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137,670</a:t>
            </a:r>
            <a:r>
              <a:rPr lang="en-US" dirty="0">
                <a:latin typeface="+mn-lt"/>
              </a:rPr>
              <a:t> In-State Tuition for One Year at the University of Georgi­­­­a…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46,784</a:t>
            </a:r>
            <a:r>
              <a:rPr lang="en-US" dirty="0">
                <a:latin typeface="+mn-lt"/>
              </a:rPr>
              <a:t> Tesla Model 3s…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5,918</a:t>
            </a:r>
            <a:r>
              <a:rPr lang="en-US" dirty="0">
                <a:latin typeface="+mn-lt"/>
              </a:rPr>
              <a:t> Four Years of Student Tuition, Room, Board, Fees at Harvard…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160</a:t>
            </a:r>
            <a:r>
              <a:rPr lang="en-US" dirty="0">
                <a:latin typeface="+mn-lt"/>
              </a:rPr>
              <a:t> Miles of Brand New Four-Lane Highway in an Urban Area in the United States…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b="1" dirty="0">
                <a:solidFill>
                  <a:srgbClr val="005CB8"/>
                </a:solidFill>
                <a:latin typeface="+mn-lt"/>
              </a:rPr>
              <a:t>45</a:t>
            </a:r>
            <a:r>
              <a:rPr lang="en-US" dirty="0">
                <a:latin typeface="+mn-lt"/>
              </a:rPr>
              <a:t> Years of Lebron James’ 2018 Salary…</a:t>
            </a:r>
            <a:r>
              <a:rPr lang="en-US" dirty="0">
                <a:solidFill>
                  <a:srgbClr val="005CB8"/>
                </a:solidFill>
                <a:latin typeface="+mn-lt"/>
              </a:rPr>
              <a:t>OR</a:t>
            </a:r>
          </a:p>
          <a:p>
            <a:r>
              <a:rPr lang="en-US" sz="2600" dirty="0">
                <a:latin typeface="+mn-lt"/>
              </a:rPr>
              <a:t> </a:t>
            </a:r>
          </a:p>
          <a:p>
            <a:r>
              <a:rPr lang="en-US" sz="2600" b="1" dirty="0">
                <a:solidFill>
                  <a:srgbClr val="005CB8"/>
                </a:solidFill>
                <a:latin typeface="+mn-lt"/>
              </a:rPr>
              <a:t>1 </a:t>
            </a:r>
            <a:r>
              <a:rPr lang="en-US" sz="2600" b="1" dirty="0">
                <a:latin typeface="+mn-lt"/>
              </a:rPr>
              <a:t>Mercedes-Benz Stadium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0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2600" b="1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Visual 4</a:t>
            </a:r>
            <a:br>
              <a:rPr lang="en-US" sz="26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6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 </a:t>
            </a:r>
            <a:r>
              <a:rPr lang="en-US" sz="2600" dirty="0">
                <a:effectLst/>
              </a:rPr>
              <a:t>How Mercedes-Benz Stadium Was Funded </a:t>
            </a:r>
            <a:br>
              <a:rPr lang="en-US" sz="2600" dirty="0">
                <a:effectLst/>
              </a:rPr>
            </a:br>
            <a:endParaRPr lang="en-US" sz="26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8972" y="1828800"/>
            <a:ext cx="8229600" cy="4175760"/>
          </a:xfrm>
        </p:spPr>
        <p:txBody>
          <a:bodyPr/>
          <a:lstStyle/>
          <a:p>
            <a:pPr marL="914400" lvl="2" indent="0">
              <a:buNone/>
            </a:pPr>
            <a:r>
              <a:rPr lang="en-US" b="1" dirty="0"/>
              <a:t> </a:t>
            </a:r>
          </a:p>
          <a:p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6C246-0491-0046-B3A6-59FD9163808A}"/>
              </a:ext>
            </a:extLst>
          </p:cNvPr>
          <p:cNvSpPr txBox="1"/>
          <p:nvPr/>
        </p:nvSpPr>
        <p:spPr>
          <a:xfrm>
            <a:off x="457200" y="1885354"/>
            <a:ext cx="82295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Atlanta Falcons:</a:t>
            </a:r>
            <a:r>
              <a:rPr lang="en-US" sz="2400" b="1" dirty="0">
                <a:solidFill>
                  <a:srgbClr val="005CB8"/>
                </a:solidFill>
                <a:latin typeface="+mn-lt"/>
              </a:rPr>
              <a:t> </a:t>
            </a:r>
          </a:p>
          <a:p>
            <a:r>
              <a:rPr lang="en-US" sz="2400" dirty="0">
                <a:solidFill>
                  <a:srgbClr val="005CB8"/>
                </a:solidFill>
                <a:latin typeface="+mn-lt"/>
              </a:rPr>
              <a:t>$1.2 billion </a:t>
            </a:r>
          </a:p>
          <a:p>
            <a:r>
              <a:rPr lang="en-US" sz="2400" dirty="0">
                <a:latin typeface="+mn-lt"/>
              </a:rPr>
              <a:t>(partly paid for with personal seat license sales)</a:t>
            </a:r>
          </a:p>
          <a:p>
            <a:r>
              <a:rPr lang="en-US" sz="2400" dirty="0">
                <a:solidFill>
                  <a:srgbClr val="005CB8"/>
                </a:solidFill>
                <a:latin typeface="+mn-lt"/>
              </a:rPr>
              <a:t> </a:t>
            </a:r>
          </a:p>
          <a:p>
            <a:r>
              <a:rPr lang="en-US" sz="2400" b="1" dirty="0">
                <a:latin typeface="+mn-lt"/>
              </a:rPr>
              <a:t>National Football League Contribution</a:t>
            </a:r>
            <a:r>
              <a:rPr lang="en-US" sz="2400" dirty="0">
                <a:latin typeface="+mn-lt"/>
              </a:rPr>
              <a:t>: </a:t>
            </a:r>
          </a:p>
          <a:p>
            <a:r>
              <a:rPr lang="en-US" sz="2400" dirty="0">
                <a:solidFill>
                  <a:srgbClr val="005CB8"/>
                </a:solidFill>
                <a:latin typeface="+mn-lt"/>
              </a:rPr>
              <a:t>$200 million</a:t>
            </a:r>
          </a:p>
          <a:p>
            <a:r>
              <a:rPr lang="en-US" sz="2400" dirty="0">
                <a:latin typeface="+mn-lt"/>
              </a:rPr>
              <a:t> </a:t>
            </a:r>
          </a:p>
          <a:p>
            <a:r>
              <a:rPr lang="en-US" sz="2400" b="1" dirty="0">
                <a:latin typeface="+mn-lt"/>
              </a:rPr>
              <a:t>Atlanta’s Hotel-Motel Tax Revenues</a:t>
            </a:r>
            <a:r>
              <a:rPr lang="en-US" sz="2400" dirty="0">
                <a:latin typeface="+mn-lt"/>
              </a:rPr>
              <a:t>: </a:t>
            </a:r>
          </a:p>
          <a:p>
            <a:r>
              <a:rPr lang="en-US" sz="2400" dirty="0">
                <a:solidFill>
                  <a:srgbClr val="005CB8"/>
                </a:solidFill>
                <a:latin typeface="+mn-lt"/>
              </a:rPr>
              <a:t>$200 million</a:t>
            </a:r>
          </a:p>
          <a:p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microsoft.com/office/2006/metadata/properties"/>
    <ds:schemaRef ds:uri="http://schemas.microsoft.com/office/infopath/2007/PartnerControls"/>
    <ds:schemaRef ds:uri="e475455f-c69b-4ff8-acf7-75612f4dc1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134</Words>
  <Application>Microsoft Macintosh PowerPoint</Application>
  <PresentationFormat>On-screen Show (4:3)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Sports Economics:  To Build or Not to Build</vt:lpstr>
      <vt:lpstr>Visual 1 Mercedes-Benz Stadium </vt:lpstr>
      <vt:lpstr>Visual 2 Mercedes-Benz Stadium </vt:lpstr>
      <vt:lpstr>Visual 3 $1.6 Billion Dollars </vt:lpstr>
      <vt:lpstr>Visual 4  How Mercedes-Benz Stadium Was Funded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Ean Krenzin-Blank</cp:lastModifiedBy>
  <cp:revision>163</cp:revision>
  <cp:lastPrinted>2019-01-15T18:55:13Z</cp:lastPrinted>
  <dcterms:created xsi:type="dcterms:W3CDTF">2012-09-11T15:07:18Z</dcterms:created>
  <dcterms:modified xsi:type="dcterms:W3CDTF">2019-01-15T20:33:51Z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