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58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B8"/>
    <a:srgbClr val="8BAF00"/>
    <a:srgbClr val="7A9900"/>
    <a:srgbClr val="C7C6F8"/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98"/>
    <p:restoredTop sz="94184"/>
  </p:normalViewPr>
  <p:slideViewPr>
    <p:cSldViewPr>
      <p:cViewPr varScale="1">
        <p:scale>
          <a:sx n="174" d="100"/>
          <a:sy n="174" d="100"/>
        </p:scale>
        <p:origin x="94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AA5DFF-1E16-7F4C-8980-AB1611AD8891}" type="datetime1">
              <a:rPr lang="en-US"/>
              <a:pPr>
                <a:defRPr/>
              </a:pPr>
              <a:t>2/5/19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67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51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09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50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12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995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50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18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64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36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22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56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31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06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15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300" b="1" i="0">
                <a:solidFill>
                  <a:srgbClr val="005CB8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7440"/>
            <a:ext cx="8229600" cy="37795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698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6888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AAC16F-5B5D-3841-922A-C14EF88DDBC3}"/>
              </a:ext>
            </a:extLst>
          </p:cNvPr>
          <p:cNvSpPr txBox="1"/>
          <p:nvPr userDrawn="1"/>
        </p:nvSpPr>
        <p:spPr>
          <a:xfrm>
            <a:off x="457200" y="6574536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Where Does the Price of Pizza Come From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4300" b="1" i="0" kern="1200">
          <a:solidFill>
            <a:srgbClr val="005CB8"/>
          </a:solidFill>
          <a:effectLst>
            <a:glow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latin typeface="Calibri" panose="020F0502020204030204" pitchFamily="34" charset="0"/>
          <a:ea typeface="ＭＳ Ｐゴシック" pitchFamily="-108" charset="-128"/>
          <a:cs typeface="Calibri" panose="020F050202020403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1pPr>
      <a:lvl2pPr marL="742950" indent="-28575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2pPr>
      <a:lvl3pPr marL="11430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3pPr>
      <a:lvl4pPr marL="16002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4pPr>
      <a:lvl5pPr marL="20574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»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2446591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lnSpc>
                <a:spcPts val="6000"/>
              </a:lnSpc>
              <a:spcAft>
                <a:spcPts val="0"/>
              </a:spcAft>
              <a:defRPr/>
            </a:pPr>
            <a:r>
              <a:rPr lang="en" sz="6000" dirty="0">
                <a:latin typeface="Luckiest Guy"/>
                <a:ea typeface="Luckiest Guy"/>
                <a:cs typeface="Luckiest Guy"/>
                <a:sym typeface="Luckiest Guy"/>
              </a:rPr>
              <a:t>Where Does the Price of Pizza Come From?</a:t>
            </a:r>
            <a:endParaRPr lang="en-US" sz="50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3" name="Google Shape;55;p13">
            <a:extLst>
              <a:ext uri="{FF2B5EF4-FFF2-40B4-BE49-F238E27FC236}">
                <a16:creationId xmlns:a16="http://schemas.microsoft.com/office/drawing/2014/main" id="{3F7CD796-47DA-A841-BE30-2DD386D9F94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0212" y="3347417"/>
            <a:ext cx="2883575" cy="2748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dirty="0">
                <a:effectLst/>
              </a:rPr>
              <a:t>Equation of the line: y = (–1/250)(x) + 20 </a:t>
            </a:r>
          </a:p>
        </p:txBody>
      </p:sp>
      <p:pic>
        <p:nvPicPr>
          <p:cNvPr id="4" name="Google Shape;118;p22">
            <a:extLst>
              <a:ext uri="{FF2B5EF4-FFF2-40B4-BE49-F238E27FC236}">
                <a16:creationId xmlns:a16="http://schemas.microsoft.com/office/drawing/2014/main" id="{10FE0640-9773-494C-ACFA-311E0687AD6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4223"/>
          <a:stretch/>
        </p:blipFill>
        <p:spPr>
          <a:xfrm>
            <a:off x="1461187" y="1981200"/>
            <a:ext cx="6221625" cy="4334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350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dirty="0">
                <a:effectLst/>
              </a:rPr>
              <a:t>Equation for line: y = (1/250)(x)</a:t>
            </a:r>
          </a:p>
        </p:txBody>
      </p:sp>
      <p:pic>
        <p:nvPicPr>
          <p:cNvPr id="5" name="Google Shape;124;p23">
            <a:extLst>
              <a:ext uri="{FF2B5EF4-FFF2-40B4-BE49-F238E27FC236}">
                <a16:creationId xmlns:a16="http://schemas.microsoft.com/office/drawing/2014/main" id="{1F1EC5EA-B1D9-4841-A254-4DB18C0993E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4497" y="2034439"/>
            <a:ext cx="5975006" cy="44425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975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29;p24">
            <a:extLst>
              <a:ext uri="{FF2B5EF4-FFF2-40B4-BE49-F238E27FC236}">
                <a16:creationId xmlns:a16="http://schemas.microsoft.com/office/drawing/2014/main" id="{50FBCA78-C1C4-084C-ADA5-58C358A8EF3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2925" y="1219200"/>
            <a:ext cx="6415675" cy="5143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688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6;p25">
            <a:extLst>
              <a:ext uri="{FF2B5EF4-FFF2-40B4-BE49-F238E27FC236}">
                <a16:creationId xmlns:a16="http://schemas.microsoft.com/office/drawing/2014/main" id="{8033086C-9F3C-7641-B34D-456D6CEA455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0424" y="1905000"/>
            <a:ext cx="6563151" cy="446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dirty="0">
                <a:effectLst/>
              </a:rPr>
              <a:t>Where does the price of pizza come from?</a:t>
            </a:r>
          </a:p>
        </p:txBody>
      </p:sp>
    </p:spTree>
    <p:extLst>
      <p:ext uri="{BB962C8B-B14F-4D97-AF65-F5344CB8AC3E}">
        <p14:creationId xmlns:p14="http://schemas.microsoft.com/office/powerpoint/2010/main" val="103408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dirty="0">
                <a:effectLst/>
              </a:rPr>
              <a:t>Debrief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377440"/>
            <a:ext cx="8229600" cy="4525963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sz="2400" dirty="0"/>
              <a:t>________are looking to spend as little as possible for pizza and ___________ are looking to sell at as high a price as possible.</a:t>
            </a:r>
          </a:p>
          <a:p>
            <a:pPr>
              <a:lnSpc>
                <a:spcPts val="3500"/>
              </a:lnSpc>
            </a:pPr>
            <a:r>
              <a:rPr lang="en-US" sz="2400" dirty="0"/>
              <a:t>_________ emerges from the interaction of buyers and sellers.</a:t>
            </a:r>
          </a:p>
          <a:p>
            <a:pPr>
              <a:lnSpc>
                <a:spcPts val="3500"/>
              </a:lnSpc>
            </a:pPr>
            <a:r>
              <a:rPr lang="en-US" sz="2400" dirty="0"/>
              <a:t>___________ refers to the intersection of supply and demand. </a:t>
            </a:r>
          </a:p>
        </p:txBody>
      </p:sp>
    </p:spTree>
    <p:extLst>
      <p:ext uri="{BB962C8B-B14F-4D97-AF65-F5344CB8AC3E}">
        <p14:creationId xmlns:p14="http://schemas.microsoft.com/office/powerpoint/2010/main" val="305872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dirty="0">
                <a:effectLst/>
              </a:rPr>
              <a:t>Debrief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377440"/>
            <a:ext cx="8229600" cy="4525963"/>
          </a:xfrm>
        </p:spPr>
        <p:txBody>
          <a:bodyPr/>
          <a:lstStyle/>
          <a:p>
            <a:pPr>
              <a:lnSpc>
                <a:spcPts val="3500"/>
              </a:lnSpc>
              <a:buClr>
                <a:schemeClr val="tx1"/>
              </a:buClr>
            </a:pPr>
            <a:r>
              <a:rPr lang="en-US" sz="2400" b="1" dirty="0">
                <a:solidFill>
                  <a:srgbClr val="005CB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Buyers</a:t>
            </a:r>
            <a:r>
              <a:rPr lang="en-US" sz="2400" dirty="0"/>
              <a:t> are looking to spend as little as possible for pizza and </a:t>
            </a:r>
            <a:r>
              <a:rPr lang="en-US" sz="2400" b="1" dirty="0">
                <a:solidFill>
                  <a:srgbClr val="005CB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sellers</a:t>
            </a:r>
            <a:r>
              <a:rPr lang="en-US" sz="2400" dirty="0"/>
              <a:t> are looking to sell at as high a price as possible.</a:t>
            </a:r>
          </a:p>
          <a:p>
            <a:pPr>
              <a:lnSpc>
                <a:spcPts val="3500"/>
              </a:lnSpc>
              <a:buClr>
                <a:schemeClr val="tx1"/>
              </a:buClr>
            </a:pPr>
            <a:r>
              <a:rPr lang="en-US" sz="2400" b="1" dirty="0">
                <a:solidFill>
                  <a:srgbClr val="005CB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Price</a:t>
            </a:r>
            <a:r>
              <a:rPr lang="en-US" sz="2400" dirty="0"/>
              <a:t> emerges from the interaction of buyers and sellers.</a:t>
            </a:r>
          </a:p>
          <a:p>
            <a:pPr>
              <a:lnSpc>
                <a:spcPts val="3500"/>
              </a:lnSpc>
              <a:buClr>
                <a:schemeClr val="tx1"/>
              </a:buClr>
            </a:pPr>
            <a:r>
              <a:rPr lang="en-US" sz="2400" b="1" dirty="0">
                <a:solidFill>
                  <a:srgbClr val="005CB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Equilibrium</a:t>
            </a:r>
            <a:r>
              <a:rPr lang="en-US" sz="2400" dirty="0"/>
              <a:t> refers to the intersection of supply and demand. </a:t>
            </a:r>
          </a:p>
        </p:txBody>
      </p:sp>
    </p:spTree>
    <p:extLst>
      <p:ext uri="{BB962C8B-B14F-4D97-AF65-F5344CB8AC3E}">
        <p14:creationId xmlns:p14="http://schemas.microsoft.com/office/powerpoint/2010/main" val="402856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dirty="0">
                <a:effectLst/>
              </a:rPr>
              <a:t>Learning Objectives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377440"/>
            <a:ext cx="5334000" cy="4525963"/>
          </a:xfrm>
        </p:spPr>
        <p:txBody>
          <a:bodyPr/>
          <a:lstStyle/>
          <a:p>
            <a:r>
              <a:rPr lang="en-US" dirty="0"/>
              <a:t>Construct a graph using tabular data for buyers and sellers. </a:t>
            </a:r>
          </a:p>
          <a:p>
            <a:r>
              <a:rPr lang="en-US" dirty="0"/>
              <a:t>Compare and contrast two specific linear functions.</a:t>
            </a:r>
          </a:p>
          <a:p>
            <a:r>
              <a:rPr lang="en-US" dirty="0"/>
              <a:t>Explain how prices are determined in a market.</a:t>
            </a:r>
          </a:p>
        </p:txBody>
      </p:sp>
      <p:pic>
        <p:nvPicPr>
          <p:cNvPr id="4" name="Google Shape;64;p14">
            <a:extLst>
              <a:ext uri="{FF2B5EF4-FFF2-40B4-BE49-F238E27FC236}">
                <a16:creationId xmlns:a16="http://schemas.microsoft.com/office/drawing/2014/main" id="{9C10D5DF-566D-4A4F-96E9-10C562FC3E6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46203">
            <a:off x="6272343" y="2057720"/>
            <a:ext cx="2165269" cy="2165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5;p14">
            <a:extLst>
              <a:ext uri="{FF2B5EF4-FFF2-40B4-BE49-F238E27FC236}">
                <a16:creationId xmlns:a16="http://schemas.microsoft.com/office/drawing/2014/main" id="{EEB93675-DA87-0346-B11E-BF27B898529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2600" y="4038600"/>
            <a:ext cx="2566754" cy="2179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dirty="0">
                <a:effectLst/>
              </a:rPr>
              <a:t>Warm Up #1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377440"/>
            <a:ext cx="8229600" cy="4525963"/>
          </a:xfrm>
        </p:spPr>
        <p:txBody>
          <a:bodyPr/>
          <a:lstStyle/>
          <a:p>
            <a:pPr marL="0" indent="0">
              <a:spcAft>
                <a:spcPts val="2400"/>
              </a:spcAft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At a baseball stadium, the vendors start out with 24,000 slices of pizza. They know they will sell about 4,000 during each 30-minute segment of the game.</a:t>
            </a:r>
            <a:r>
              <a:rPr lang="en-US" sz="2000" dirty="0"/>
              <a:t> </a:t>
            </a:r>
          </a:p>
          <a:p>
            <a:pPr marL="857250" lvl="1" indent="-457200">
              <a:spcAft>
                <a:spcPts val="1200"/>
              </a:spcAft>
              <a:buFont typeface="+mj-lt"/>
              <a:buAutoNum type="alphaUcPeriod"/>
            </a:pPr>
            <a:r>
              <a:rPr lang="en-US" sz="2000" dirty="0"/>
              <a:t>Make a table showing the decline in the number of pizza slices  in thousands as the game goes on until there are no slices of pizza remaining.</a:t>
            </a:r>
          </a:p>
          <a:p>
            <a:pPr marL="857250" lvl="1" indent="-457200">
              <a:spcAft>
                <a:spcPts val="1200"/>
              </a:spcAft>
              <a:buFont typeface="+mj-lt"/>
              <a:buAutoNum type="alphaUcPeriod"/>
            </a:pPr>
            <a:r>
              <a:rPr lang="en-US" sz="2000" dirty="0"/>
              <a:t>Next, plot your information on a coordinate graph with the slices of pizza on the y-axis (in thousands) and time on the x-axis. </a:t>
            </a:r>
          </a:p>
          <a:p>
            <a:pPr marL="857250" lvl="1" indent="-457200">
              <a:spcAft>
                <a:spcPts val="1200"/>
              </a:spcAft>
              <a:buFont typeface="+mj-lt"/>
              <a:buAutoNum type="alphaUcPeriod"/>
            </a:pPr>
            <a:r>
              <a:rPr lang="en-US" sz="2000" dirty="0"/>
              <a:t>Determine the equation of the line in the slope-intercept form.</a:t>
            </a:r>
          </a:p>
          <a:p>
            <a:pPr marL="857250" lvl="1" indent="-457200">
              <a:spcAft>
                <a:spcPts val="1200"/>
              </a:spcAft>
              <a:buFont typeface="+mj-lt"/>
              <a:buAutoNum type="alphaUcPeriod"/>
            </a:pPr>
            <a:r>
              <a:rPr lang="en-US" sz="2000" dirty="0"/>
              <a:t>What is the slope of the line?  What is the y-intercept?</a:t>
            </a:r>
          </a:p>
        </p:txBody>
      </p:sp>
    </p:spTree>
    <p:extLst>
      <p:ext uri="{BB962C8B-B14F-4D97-AF65-F5344CB8AC3E}">
        <p14:creationId xmlns:p14="http://schemas.microsoft.com/office/powerpoint/2010/main" val="256092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dirty="0">
                <a:effectLst/>
              </a:rPr>
              <a:t>Warm Up #1 </a:t>
            </a:r>
            <a:r>
              <a:rPr lang="en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(Solutions) </a:t>
            </a:r>
            <a:endParaRPr lang="en-US" b="0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37744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At a baseball stadium, the vendors start out with 24,000 slices of pizza. They know they will sell about 4,000 during each 30-minute segment of the game. Make a table showing the decline in the number of pizza slices  in thousands as the game goes on until there are no slices of pizza remaining.</a:t>
            </a:r>
          </a:p>
        </p:txBody>
      </p:sp>
      <p:graphicFrame>
        <p:nvGraphicFramePr>
          <p:cNvPr id="5" name="Google Shape;78;p16">
            <a:extLst>
              <a:ext uri="{FF2B5EF4-FFF2-40B4-BE49-F238E27FC236}">
                <a16:creationId xmlns:a16="http://schemas.microsoft.com/office/drawing/2014/main" id="{50C29EAA-1651-FC4C-A856-1173139859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7910030"/>
              </p:ext>
            </p:extLst>
          </p:nvPr>
        </p:nvGraphicFramePr>
        <p:xfrm>
          <a:off x="1143000" y="4191000"/>
          <a:ext cx="6858000" cy="17373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6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Slices </a:t>
                      </a:r>
                      <a:br>
                        <a:rPr lang="en" sz="1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" sz="1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 Pizza</a:t>
                      </a:r>
                      <a:endParaRPr sz="1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20,000</a:t>
                      </a:r>
                      <a:endParaRPr sz="18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16,000</a:t>
                      </a:r>
                      <a:endParaRPr sz="18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12,000</a:t>
                      </a:r>
                      <a:endParaRPr sz="18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8,000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6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 </a:t>
                      </a:r>
                      <a:br>
                        <a:rPr lang="en" sz="1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" sz="1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(from start of game)</a:t>
                      </a:r>
                      <a:endParaRPr sz="1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30 minutes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60 minutes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90 minutes</a:t>
                      </a:r>
                      <a:endParaRPr sz="18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120 minutes</a:t>
                      </a:r>
                      <a:endParaRPr sz="1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185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EFD4FB-C1DD-3E49-BCFF-4D2F082972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13900"/>
            <a:ext cx="7220025" cy="3683000"/>
          </a:xfrm>
          <a:prstGeom prst="rect">
            <a:avLst/>
          </a:prstGeom>
        </p:spPr>
      </p:pic>
      <p:sp>
        <p:nvSpPr>
          <p:cNvPr id="8" name="Google Shape;85;p17">
            <a:extLst>
              <a:ext uri="{FF2B5EF4-FFF2-40B4-BE49-F238E27FC236}">
                <a16:creationId xmlns:a16="http://schemas.microsoft.com/office/drawing/2014/main" id="{B43CC0F4-AF9B-0D4E-BE03-E32F93AE6D13}"/>
              </a:ext>
            </a:extLst>
          </p:cNvPr>
          <p:cNvSpPr txBox="1"/>
          <p:nvPr/>
        </p:nvSpPr>
        <p:spPr>
          <a:xfrm>
            <a:off x="491200" y="4953000"/>
            <a:ext cx="81956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libri" panose="020F0502020204030204" pitchFamily="34" charset="0"/>
                <a:cs typeface="Calibri" panose="020F0502020204030204" pitchFamily="34" charset="0"/>
              </a:rPr>
              <a:t>NUMBER OF MINUTES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Google Shape;86;p17">
            <a:extLst>
              <a:ext uri="{FF2B5EF4-FFF2-40B4-BE49-F238E27FC236}">
                <a16:creationId xmlns:a16="http://schemas.microsoft.com/office/drawing/2014/main" id="{9C2F0150-4681-E143-95FF-9C861980B3B9}"/>
              </a:ext>
            </a:extLst>
          </p:cNvPr>
          <p:cNvSpPr txBox="1"/>
          <p:nvPr/>
        </p:nvSpPr>
        <p:spPr>
          <a:xfrm>
            <a:off x="491200" y="5505300"/>
            <a:ext cx="7627200" cy="8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47474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Equation for the line: y=(-4,000/30)(x) + 24,000</a:t>
            </a:r>
            <a:endParaRPr sz="1800" dirty="0">
              <a:solidFill>
                <a:srgbClr val="47474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47474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Slope –4,000/30</a:t>
            </a:r>
            <a:endParaRPr sz="1800" dirty="0">
              <a:solidFill>
                <a:srgbClr val="47474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47474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y-intercept is 24,000</a:t>
            </a:r>
            <a:endParaRPr sz="1800" dirty="0">
              <a:solidFill>
                <a:srgbClr val="47474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Google Shape;85;p17">
            <a:extLst>
              <a:ext uri="{FF2B5EF4-FFF2-40B4-BE49-F238E27FC236}">
                <a16:creationId xmlns:a16="http://schemas.microsoft.com/office/drawing/2014/main" id="{6FD5725C-3E4C-7D45-BB9E-0A2E8F79FE7C}"/>
              </a:ext>
            </a:extLst>
          </p:cNvPr>
          <p:cNvSpPr txBox="1"/>
          <p:nvPr/>
        </p:nvSpPr>
        <p:spPr>
          <a:xfrm rot="16200000">
            <a:off x="-359850" y="2937900"/>
            <a:ext cx="22098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libri" panose="020F0502020204030204" pitchFamily="34" charset="0"/>
                <a:cs typeface="Calibri" panose="020F0502020204030204" pitchFamily="34" charset="0"/>
              </a:rPr>
              <a:t>SLICES OF PIZZA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15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dirty="0">
                <a:effectLst/>
              </a:rPr>
              <a:t>Warm Up #2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377440"/>
            <a:ext cx="8229600" cy="4525963"/>
          </a:xfrm>
        </p:spPr>
        <p:txBody>
          <a:bodyPr/>
          <a:lstStyle/>
          <a:p>
            <a:pPr marL="0" indent="0">
              <a:spcAft>
                <a:spcPts val="2400"/>
              </a:spcAft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Customers in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Pizzaville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enjoy ordering pizza for delivery on Friday nights. Delivery charges in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Pizzaville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are $2.00 plus $1.00 for per mile. 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sz="2000" dirty="0"/>
              <a:t>Create a table showing the cost of ordering pizza delivery in </a:t>
            </a:r>
            <a:r>
              <a:rPr lang="en-US" sz="2000" dirty="0" err="1"/>
              <a:t>Pizzaville</a:t>
            </a:r>
            <a:r>
              <a:rPr lang="en-US" sz="2000" dirty="0"/>
              <a:t>  for 5 miles, 10 miles and 15 miles.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sz="2000" dirty="0"/>
              <a:t>Use the information from your table to graph the data on a coordinate graph. Price should be listed be on the y-axis and miles on the x-axis.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sz="2000" dirty="0"/>
              <a:t>Determine the equation of the line in the slope-intercept form.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sz="2000" dirty="0"/>
              <a:t>What is the slope of the line?  What is the y-intercept?</a:t>
            </a:r>
          </a:p>
        </p:txBody>
      </p:sp>
    </p:spTree>
    <p:extLst>
      <p:ext uri="{BB962C8B-B14F-4D97-AF65-F5344CB8AC3E}">
        <p14:creationId xmlns:p14="http://schemas.microsoft.com/office/powerpoint/2010/main" val="236077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dirty="0">
                <a:effectLst/>
              </a:rPr>
              <a:t>Warm Up #2 </a:t>
            </a:r>
            <a:r>
              <a:rPr lang="en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(Solutions) </a:t>
            </a:r>
            <a:endParaRPr lang="en-US" b="0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37744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Customers in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Pizzaville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enjoy ordering pizza for delivery on Friday nights. Delivery charges in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Pizzaville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are $2.00 plus $1.00 for per mile. </a:t>
            </a:r>
          </a:p>
        </p:txBody>
      </p:sp>
      <p:graphicFrame>
        <p:nvGraphicFramePr>
          <p:cNvPr id="6" name="Google Shape;99;p19">
            <a:extLst>
              <a:ext uri="{FF2B5EF4-FFF2-40B4-BE49-F238E27FC236}">
                <a16:creationId xmlns:a16="http://schemas.microsoft.com/office/drawing/2014/main" id="{547C02F1-00B6-F846-B21C-B9EFFA0C02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9638314"/>
              </p:ext>
            </p:extLst>
          </p:nvPr>
        </p:nvGraphicFramePr>
        <p:xfrm>
          <a:off x="457200" y="3513075"/>
          <a:ext cx="8229600" cy="113937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459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Miles</a:t>
                      </a:r>
                      <a:endParaRPr sz="1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5</a:t>
                      </a:r>
                      <a:endParaRPr sz="18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10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15 </a:t>
                      </a:r>
                      <a:endParaRPr sz="1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20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Price</a:t>
                      </a:r>
                      <a:endParaRPr sz="1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30 minutes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60 minutes</a:t>
                      </a:r>
                      <a:endParaRPr sz="18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90 minutes</a:t>
                      </a:r>
                      <a:endParaRPr sz="1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960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04;p20">
            <a:extLst>
              <a:ext uri="{FF2B5EF4-FFF2-40B4-BE49-F238E27FC236}">
                <a16:creationId xmlns:a16="http://schemas.microsoft.com/office/drawing/2014/main" id="{F9DA1717-B472-D744-B1E6-1CBD648FE7F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5784"/>
          <a:stretch/>
        </p:blipFill>
        <p:spPr>
          <a:xfrm>
            <a:off x="914400" y="1359776"/>
            <a:ext cx="7315200" cy="401128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86;p17">
            <a:extLst>
              <a:ext uri="{FF2B5EF4-FFF2-40B4-BE49-F238E27FC236}">
                <a16:creationId xmlns:a16="http://schemas.microsoft.com/office/drawing/2014/main" id="{9C2F0150-4681-E143-95FF-9C861980B3B9}"/>
              </a:ext>
            </a:extLst>
          </p:cNvPr>
          <p:cNvSpPr txBox="1"/>
          <p:nvPr/>
        </p:nvSpPr>
        <p:spPr>
          <a:xfrm>
            <a:off x="491200" y="5505300"/>
            <a:ext cx="7627200" cy="8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Equation for the line: y = (1/1)(x) + 2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Slope is 1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y-intercept is $2.00</a:t>
            </a:r>
          </a:p>
        </p:txBody>
      </p:sp>
      <p:sp>
        <p:nvSpPr>
          <p:cNvPr id="8" name="Google Shape;85;p17">
            <a:extLst>
              <a:ext uri="{FF2B5EF4-FFF2-40B4-BE49-F238E27FC236}">
                <a16:creationId xmlns:a16="http://schemas.microsoft.com/office/drawing/2014/main" id="{B43CC0F4-AF9B-0D4E-BE03-E32F93AE6D13}"/>
              </a:ext>
            </a:extLst>
          </p:cNvPr>
          <p:cNvSpPr txBox="1"/>
          <p:nvPr/>
        </p:nvSpPr>
        <p:spPr>
          <a:xfrm>
            <a:off x="491200" y="5181600"/>
            <a:ext cx="8195600" cy="341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libri" panose="020F0502020204030204" pitchFamily="34" charset="0"/>
                <a:cs typeface="Calibri" panose="020F0502020204030204" pitchFamily="34" charset="0"/>
              </a:rPr>
              <a:t>MILES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89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12;p21">
            <a:extLst>
              <a:ext uri="{FF2B5EF4-FFF2-40B4-BE49-F238E27FC236}">
                <a16:creationId xmlns:a16="http://schemas.microsoft.com/office/drawing/2014/main" id="{0BAC771C-E991-2741-BB1D-E11D7259055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0" y="2097124"/>
            <a:ext cx="2381403" cy="29320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5704"/>
            <a:ext cx="4953000" cy="2446591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lnSpc>
                <a:spcPts val="6000"/>
              </a:lnSpc>
              <a:spcAft>
                <a:spcPts val="0"/>
              </a:spcAft>
              <a:defRPr/>
            </a:pPr>
            <a:r>
              <a:rPr lang="en-US" sz="5400" dirty="0">
                <a:effectLst/>
              </a:rPr>
              <a:t>Let's dig deeper into the price </a:t>
            </a:r>
            <a:br>
              <a:rPr lang="en-US" sz="5400" dirty="0">
                <a:effectLst/>
              </a:rPr>
            </a:br>
            <a:r>
              <a:rPr lang="en-US" sz="5400" dirty="0">
                <a:effectLst/>
              </a:rPr>
              <a:t>of pizza</a:t>
            </a:r>
            <a:endParaRPr lang="en-US" sz="540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9231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475455f-c69b-4ff8-acf7-75612f4dc189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FC4E6640BF8E4684BB0AD888238BAB" ma:contentTypeVersion="10" ma:contentTypeDescription="Create a new document." ma:contentTypeScope="" ma:versionID="dfcaf296b1bd588bd73adb08cf7d47ca">
  <xsd:schema xmlns:xsd="http://www.w3.org/2001/XMLSchema" xmlns:xs="http://www.w3.org/2001/XMLSchema" xmlns:p="http://schemas.microsoft.com/office/2006/metadata/properties" xmlns:ns2="aa0c1190-56bd-4797-9cf7-4990489609e0" xmlns:ns3="e475455f-c69b-4ff8-acf7-75612f4dc189" targetNamespace="http://schemas.microsoft.com/office/2006/metadata/properties" ma:root="true" ma:fieldsID="b9b2f643d7d147ab63e5deb48b696c83" ns2:_="" ns3:_="">
    <xsd:import namespace="aa0c1190-56bd-4797-9cf7-4990489609e0"/>
    <xsd:import namespace="e475455f-c69b-4ff8-acf7-75612f4dc1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0c1190-56bd-4797-9cf7-4990489609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5455f-c69b-4ff8-acf7-75612f4dc18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85DF1F-BC57-4156-92DD-D8D43BF525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8332A4-542C-494D-8506-1C720B46413C}">
  <ds:schemaRefs>
    <ds:schemaRef ds:uri="http://schemas.microsoft.com/office/2006/metadata/properties"/>
    <ds:schemaRef ds:uri="http://schemas.microsoft.com/office/infopath/2007/PartnerControls"/>
    <ds:schemaRef ds:uri="e475455f-c69b-4ff8-acf7-75612f4dc189"/>
  </ds:schemaRefs>
</ds:datastoreItem>
</file>

<file path=customXml/itemProps3.xml><?xml version="1.0" encoding="utf-8"?>
<ds:datastoreItem xmlns:ds="http://schemas.openxmlformats.org/officeDocument/2006/customXml" ds:itemID="{3D573403-C109-4615-9D0F-BC23C8B90B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0c1190-56bd-4797-9cf7-4990489609e0"/>
    <ds:schemaRef ds:uri="e475455f-c69b-4ff8-acf7-75612f4dc1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1093</TotalTime>
  <Words>389</Words>
  <Application>Microsoft Macintosh PowerPoint</Application>
  <PresentationFormat>On-screen Show (4:3)</PresentationFormat>
  <Paragraphs>75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Luckiest Guy</vt:lpstr>
      <vt:lpstr>Office Theme</vt:lpstr>
      <vt:lpstr>Where Does the Price of Pizza Come From?</vt:lpstr>
      <vt:lpstr>Learning Objectives</vt:lpstr>
      <vt:lpstr>Warm Up #1</vt:lpstr>
      <vt:lpstr>Warm Up #1 (Solutions) </vt:lpstr>
      <vt:lpstr>PowerPoint Presentation</vt:lpstr>
      <vt:lpstr>Warm Up #2</vt:lpstr>
      <vt:lpstr>Warm Up #2 (Solutions) </vt:lpstr>
      <vt:lpstr>PowerPoint Presentation</vt:lpstr>
      <vt:lpstr>Let's dig deeper into the price  of pizza</vt:lpstr>
      <vt:lpstr>Equation of the line: y = (–1/250)(x) + 20 </vt:lpstr>
      <vt:lpstr>Equation for line: y = (1/250)(x)</vt:lpstr>
      <vt:lpstr>PowerPoint Presentation</vt:lpstr>
      <vt:lpstr>Where does the price of pizza come from?</vt:lpstr>
      <vt:lpstr>Debrief</vt:lpstr>
      <vt:lpstr>Debrief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Business of….?</dc:title>
  <dc:creator>Marsha Masters</dc:creator>
  <cp:lastModifiedBy>Chuck Krenzin</cp:lastModifiedBy>
  <cp:revision>180</cp:revision>
  <dcterms:created xsi:type="dcterms:W3CDTF">2012-09-11T15:07:18Z</dcterms:created>
  <dcterms:modified xsi:type="dcterms:W3CDTF">2019-02-05T21:25:47Z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0x0101006DFC4E6640BF8E4684BB0AD888238BAB</vt:lpwstr>
  </property>
  <property fmtid="{D5CDD505-2E9C-101B-9397-08002B2CF9AE}" pid="3" name="Order">
    <vt:r8>2199100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