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256" r:id="rId5"/>
    <p:sldId id="258" r:id="rId6"/>
    <p:sldId id="259" r:id="rId7"/>
    <p:sldId id="260" r:id="rId8"/>
    <p:sldId id="261" r:id="rId9"/>
    <p:sldId id="266" r:id="rId10"/>
    <p:sldId id="267" r:id="rId11"/>
    <p:sldId id="268"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1pPr>
    <a:lvl2pPr marL="4572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2pPr>
    <a:lvl3pPr marL="9144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3pPr>
    <a:lvl4pPr marL="13716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4pPr>
    <a:lvl5pPr marL="18288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5pPr>
    <a:lvl6pPr marL="22860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6pPr>
    <a:lvl7pPr marL="27432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7pPr>
    <a:lvl8pPr marL="32004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8pPr>
    <a:lvl9pPr marL="36576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CB8"/>
    <a:srgbClr val="8BAF00"/>
    <a:srgbClr val="7A9900"/>
    <a:srgbClr val="C7C6F8"/>
    <a:srgbClr val="004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803"/>
    <p:restoredTop sz="94218"/>
  </p:normalViewPr>
  <p:slideViewPr>
    <p:cSldViewPr>
      <p:cViewPr varScale="1">
        <p:scale>
          <a:sx n="120" d="100"/>
          <a:sy n="120" d="100"/>
        </p:scale>
        <p:origin x="2504" y="1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C7AA5DFF-1E16-7F4C-8980-AB1611AD8891}" type="datetime1">
              <a:rPr lang="en-US"/>
              <a:pPr>
                <a:defRPr/>
              </a:pPr>
              <a:t>1/22/19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D483F68B-FDA9-C243-94A1-26FE62BE822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ＭＳ Ｐゴシック" pitchFamily="-108" charset="-128"/>
        <a:cs typeface="ＭＳ Ｐゴシック" pitchFamily="-108" charset="-128"/>
      </a:defRPr>
    </a:lvl1pPr>
    <a:lvl2pPr marL="457200" algn="l" defTabSz="457200" rtl="0" fontAlgn="base">
      <a:spcBef>
        <a:spcPct val="30000"/>
      </a:spcBef>
      <a:spcAft>
        <a:spcPct val="0"/>
      </a:spcAft>
      <a:defRPr sz="1200" kern="1200">
        <a:solidFill>
          <a:schemeClr val="tx1"/>
        </a:solidFill>
        <a:latin typeface="+mn-lt"/>
        <a:ea typeface="ＭＳ Ｐゴシック" pitchFamily="-108" charset="-128"/>
        <a:cs typeface="+mn-cs"/>
      </a:defRPr>
    </a:lvl2pPr>
    <a:lvl3pPr marL="914400" algn="l" defTabSz="457200" rtl="0" fontAlgn="base">
      <a:spcBef>
        <a:spcPct val="30000"/>
      </a:spcBef>
      <a:spcAft>
        <a:spcPct val="0"/>
      </a:spcAft>
      <a:defRPr sz="1200" kern="1200">
        <a:solidFill>
          <a:schemeClr val="tx1"/>
        </a:solidFill>
        <a:latin typeface="+mn-lt"/>
        <a:ea typeface="ＭＳ Ｐゴシック" pitchFamily="-108" charset="-128"/>
        <a:cs typeface="+mn-cs"/>
      </a:defRPr>
    </a:lvl3pPr>
    <a:lvl4pPr marL="1371600" algn="l" defTabSz="457200" rtl="0" fontAlgn="base">
      <a:spcBef>
        <a:spcPct val="30000"/>
      </a:spcBef>
      <a:spcAft>
        <a:spcPct val="0"/>
      </a:spcAft>
      <a:defRPr sz="1200" kern="1200">
        <a:solidFill>
          <a:schemeClr val="tx1"/>
        </a:solidFill>
        <a:latin typeface="+mn-lt"/>
        <a:ea typeface="ＭＳ Ｐゴシック" pitchFamily="-108" charset="-128"/>
        <a:cs typeface="+mn-cs"/>
      </a:defRPr>
    </a:lvl4pPr>
    <a:lvl5pPr marL="1828800" algn="l" defTabSz="457200" rtl="0" fontAlgn="base">
      <a:spcBef>
        <a:spcPct val="30000"/>
      </a:spcBef>
      <a:spcAft>
        <a:spcPct val="0"/>
      </a:spcAft>
      <a:defRPr sz="1200" kern="1200">
        <a:solidFill>
          <a:schemeClr val="tx1"/>
        </a:solidFill>
        <a:latin typeface="+mn-lt"/>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Introduction Speaking Notes: Tell students that today they are going to explore an area of economics that does look at why we choose and look at things the way we do--called behavioral economics. </a:t>
            </a:r>
          </a:p>
          <a:p>
            <a:endParaRPr lang="en-US" dirty="0"/>
          </a:p>
          <a:p>
            <a:r>
              <a:rPr lang="en-US" dirty="0" err="1"/>
              <a:t>Econs</a:t>
            </a:r>
            <a:r>
              <a:rPr lang="en-US" dirty="0"/>
              <a:t>, who are modeled by economists as rational decision makers, make a decision by weighing the costs and benefits associated with each alternative when making decisions.  </a:t>
            </a:r>
            <a:endParaRPr lang="en-US" dirty="0">
              <a:cs typeface="Arial"/>
            </a:endParaRPr>
          </a:p>
          <a:p>
            <a:endParaRPr lang="en-US" dirty="0"/>
          </a:p>
          <a:p>
            <a:r>
              <a:rPr lang="en-US" dirty="0"/>
              <a:t>Humans, on the other hand, also weigh the costs and benefits of their decisions, but they are influenced by other factors as well. </a:t>
            </a:r>
            <a:endParaRPr lang="en-US" dirty="0">
              <a:cs typeface="Arial"/>
            </a:endParaRPr>
          </a:p>
          <a:p>
            <a:endParaRPr lang="en-US" dirty="0"/>
          </a:p>
          <a:p>
            <a:r>
              <a:rPr lang="en-US" dirty="0"/>
              <a:t>Behavioral economists realize that people have difficulties with certain types of decisions such as ones that are complex or that involve weighing costs and benefits over time. Behavioral economists seek to use this knowledge to help people make better decisions by alerting people as to when they are likely to be acting as Humans as opposed to </a:t>
            </a:r>
            <a:r>
              <a:rPr lang="en-US" dirty="0" err="1"/>
              <a:t>Econs</a:t>
            </a:r>
            <a:r>
              <a:rPr lang="en-US" dirty="0"/>
              <a:t>.</a:t>
            </a:r>
            <a:endParaRPr lang="en-US" dirty="0">
              <a:cs typeface="Arial"/>
            </a:endParaRPr>
          </a:p>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1</a:t>
            </a:fld>
            <a:endParaRPr lang="en-US"/>
          </a:p>
        </p:txBody>
      </p:sp>
    </p:spTree>
    <p:extLst>
      <p:ext uri="{BB962C8B-B14F-4D97-AF65-F5344CB8AC3E}">
        <p14:creationId xmlns:p14="http://schemas.microsoft.com/office/powerpoint/2010/main" val="4443675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cs typeface="Calibri"/>
            </a:endParaRPr>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2</a:t>
            </a:fld>
            <a:endParaRPr lang="en-US"/>
          </a:p>
        </p:txBody>
      </p:sp>
    </p:spTree>
    <p:extLst>
      <p:ext uri="{BB962C8B-B14F-4D97-AF65-F5344CB8AC3E}">
        <p14:creationId xmlns:p14="http://schemas.microsoft.com/office/powerpoint/2010/main" val="20099184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base" latinLnBrk="0" hangingPunct="1">
              <a:lnSpc>
                <a:spcPct val="100000"/>
              </a:lnSpc>
              <a:spcBef>
                <a:spcPct val="30000"/>
              </a:spcBef>
              <a:spcAft>
                <a:spcPct val="0"/>
              </a:spcAft>
              <a:buClrTx/>
              <a:buSzTx/>
              <a:buFontTx/>
              <a:buNone/>
              <a:tabLst/>
              <a:defRPr/>
            </a:pPr>
            <a:r>
              <a:rPr lang="en-US" dirty="0"/>
              <a:t>Explain that the quotes are by Daniel Kahneman, winner of the Nobel Prize in Economic Sciences (Thinking: Fast and Slow, pg. 20). System 1 is what we use when riding a bicycle on the way to school or reading a children’s book written in our native language. Riding a bike and reading, once we have mastered the tasks, can be done automatically. System 1 acts as our autopilot, addressing instinctively many quick decisions we must make every day. System 2 is what we use when we make more complex decisions, such as comparing the costs and benefits of buying a new automobile or deciding which line at the grocery store might move quicker. Emphasize to the students that system 1, although it might jump to incorrect conclusions at times, is useful since it is quick and often can save us, like jumping back when we hear a car horn. Note to the students that system 1 is also responsible for the results of the experiments. In the first experiment system 1 grabbed the color instead of reading the word. In the second, system 1 associated the description of Linda to the narrower conclusion. Finally, system 1 sees the $1 and 10 cents and grabs a number as the answer. </a:t>
            </a:r>
          </a:p>
          <a:p>
            <a:endParaRPr lang="en-US" dirty="0">
              <a:cs typeface="Calibri"/>
            </a:endParaRPr>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3</a:t>
            </a:fld>
            <a:endParaRPr lang="en-US"/>
          </a:p>
        </p:txBody>
      </p:sp>
    </p:spTree>
    <p:extLst>
      <p:ext uri="{BB962C8B-B14F-4D97-AF65-F5344CB8AC3E}">
        <p14:creationId xmlns:p14="http://schemas.microsoft.com/office/powerpoint/2010/main" val="4067643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the two systems using the descriptor words given for each system. Go over the lists with the students to provide a description of the concepts. Explain that making economic decisions requires us to weigh the costs and benefits of each choice. The mind must use system 2 in order to make these decisions. The problem is that we can’t use system 2 all the time. There are too many potential decisions out there in the world for our minds to engage in system 2 processing all the time. Because we do not always use system 2 and because our minds our susceptible to biases, behavioral economists understand that we are not always the best economists. </a:t>
            </a:r>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4</a:t>
            </a:fld>
            <a:endParaRPr lang="en-US"/>
          </a:p>
        </p:txBody>
      </p:sp>
    </p:spTree>
    <p:extLst>
      <p:ext uri="{BB962C8B-B14F-4D97-AF65-F5344CB8AC3E}">
        <p14:creationId xmlns:p14="http://schemas.microsoft.com/office/powerpoint/2010/main" val="40768929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base" latinLnBrk="0" hangingPunct="1">
              <a:lnSpc>
                <a:spcPct val="100000"/>
              </a:lnSpc>
              <a:spcBef>
                <a:spcPct val="30000"/>
              </a:spcBef>
              <a:spcAft>
                <a:spcPct val="0"/>
              </a:spcAft>
              <a:buClrTx/>
              <a:buSzTx/>
              <a:buFontTx/>
              <a:buNone/>
              <a:tabLst/>
              <a:defRPr/>
            </a:pPr>
            <a:r>
              <a:rPr lang="en-US" dirty="0"/>
              <a:t>Tell the students that behavioral economists understand how </a:t>
            </a:r>
            <a:r>
              <a:rPr lang="en-US" dirty="0" err="1"/>
              <a:t>Econs</a:t>
            </a:r>
            <a:r>
              <a:rPr lang="en-US" dirty="0"/>
              <a:t> and Humans make decisions. </a:t>
            </a:r>
            <a:r>
              <a:rPr lang="en-US" dirty="0" err="1"/>
              <a:t>Econs</a:t>
            </a:r>
            <a:r>
              <a:rPr lang="en-US" dirty="0"/>
              <a:t> always weigh the costs and benefits of a decision. A Human may be influenced by things beyond the costs and benefits. </a:t>
            </a:r>
          </a:p>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5</a:t>
            </a:fld>
            <a:endParaRPr lang="en-US"/>
          </a:p>
        </p:txBody>
      </p:sp>
    </p:spTree>
    <p:extLst>
      <p:ext uri="{BB962C8B-B14F-4D97-AF65-F5344CB8AC3E}">
        <p14:creationId xmlns:p14="http://schemas.microsoft.com/office/powerpoint/2010/main" val="38508784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0" marR="0" lvl="0" indent="0" algn="l" defTabSz="457200" rtl="0" eaLnBrk="1" fontAlgn="base" latinLnBrk="0" hangingPunct="1">
              <a:lnSpc>
                <a:spcPct val="100000"/>
              </a:lnSpc>
              <a:spcBef>
                <a:spcPct val="30000"/>
              </a:spcBef>
              <a:spcAft>
                <a:spcPct val="0"/>
              </a:spcAft>
              <a:buClrTx/>
              <a:buSzTx/>
              <a:buFontTx/>
              <a:buNone/>
              <a:tabLst/>
              <a:defRPr/>
            </a:pPr>
            <a:r>
              <a:rPr lang="en-US" dirty="0"/>
              <a:t>• Explain that while people strive to make good economic decisions, sometimes they do not succeed.</a:t>
            </a:r>
          </a:p>
          <a:p>
            <a:endParaRPr lang="en-US" dirty="0"/>
          </a:p>
          <a:p>
            <a:pPr marL="0" marR="0" lvl="0" indent="0" algn="l" defTabSz="457200" rtl="0" eaLnBrk="1" fontAlgn="base" latinLnBrk="0" hangingPunct="1">
              <a:lnSpc>
                <a:spcPct val="100000"/>
              </a:lnSpc>
              <a:spcBef>
                <a:spcPct val="30000"/>
              </a:spcBef>
              <a:spcAft>
                <a:spcPct val="0"/>
              </a:spcAft>
              <a:buClrTx/>
              <a:buSzTx/>
              <a:buFontTx/>
              <a:buNone/>
              <a:tabLst/>
              <a:defRPr/>
            </a:pPr>
            <a:r>
              <a:rPr lang="en-US" dirty="0"/>
              <a:t>• Note that behavioral economists know that people pay attention to a lot of things beyond costs and benefits. Now tell the students you are having second thoughts and that instead of giving each the amount on the slip of paper, you will just give each student 5 points of extra credit. Ask the students: Are all of you equally happy with this result? (The students will most likely vary in their reactions. Those who thought they may be getting only 1 point may be happy; those who anticipated 10 points may be rather upset.) Ask the students why, using the ideas of system 1 and system 2, some students were happy and others were not, even though the student received the same amount of points in the end and received more than at the beginning of the class. (Answers will vary, but they will note that it has a lot to do with their anticipated points. System 1 compares what was received to what was anticipated. System 2, when activated, may realize that they are still better off.) </a:t>
            </a:r>
          </a:p>
          <a:p>
            <a:endParaRPr lang="en-US" dirty="0"/>
          </a:p>
          <a:p>
            <a:pPr marL="0" marR="0" lvl="0" indent="0" algn="l" defTabSz="457200" rtl="0" eaLnBrk="1" fontAlgn="base" latinLnBrk="0" hangingPunct="1">
              <a:lnSpc>
                <a:spcPct val="100000"/>
              </a:lnSpc>
              <a:spcBef>
                <a:spcPct val="30000"/>
              </a:spcBef>
              <a:spcAft>
                <a:spcPct val="0"/>
              </a:spcAft>
              <a:buClrTx/>
              <a:buSzTx/>
              <a:buFontTx/>
              <a:buNone/>
              <a:tabLst/>
              <a:defRPr/>
            </a:pPr>
            <a:r>
              <a:rPr lang="en-US" dirty="0"/>
              <a:t>• Tell students this brief activity illustrated that how happy or unhappy people are with a result depends on their reference point. In the demonstration, those who got more than expected were happier than those who got less than expected even though the ultimate result was the same for everyone. Ask the students how an economist would predict people in the class would feel about the amount of extra credit they ended up with. (A rational economist would point out that since everyone ended up with the same number of extra credit points, everyone should be happier by about the same amount at the end of class than they were when class started, despite the fact that some thought they might get more or less than they eventually ended up with at the end.) Tell the students you have one more deal for them. They can have either 5 extra credit points now or 8 points next quarter (or next grading period). Ask the students what they prefer. (While some will wait, many will want the points now.) </a:t>
            </a:r>
          </a:p>
          <a:p>
            <a:endParaRPr lang="en-US" dirty="0"/>
          </a:p>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6</a:t>
            </a:fld>
            <a:endParaRPr lang="en-US"/>
          </a:p>
        </p:txBody>
      </p:sp>
    </p:spTree>
    <p:extLst>
      <p:ext uri="{BB962C8B-B14F-4D97-AF65-F5344CB8AC3E}">
        <p14:creationId xmlns:p14="http://schemas.microsoft.com/office/powerpoint/2010/main" val="15797162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base" latinLnBrk="0" hangingPunct="1">
              <a:lnSpc>
                <a:spcPct val="100000"/>
              </a:lnSpc>
              <a:spcBef>
                <a:spcPct val="30000"/>
              </a:spcBef>
              <a:spcAft>
                <a:spcPct val="0"/>
              </a:spcAft>
              <a:buClrTx/>
              <a:buSzTx/>
              <a:buFontTx/>
              <a:buNone/>
              <a:tabLst/>
              <a:defRPr/>
            </a:pPr>
            <a:r>
              <a:rPr lang="en-US" dirty="0"/>
              <a:t>Final general principle of behavioral economics. Tell the students that these are four principles that two behavioral economists, David </a:t>
            </a:r>
            <a:r>
              <a:rPr lang="en-US" dirty="0" err="1"/>
              <a:t>Laibson</a:t>
            </a:r>
            <a:r>
              <a:rPr lang="en-US" dirty="0"/>
              <a:t> and John A. List, described in a short article about what they teach in behavioral economics courses.</a:t>
            </a:r>
          </a:p>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7</a:t>
            </a:fld>
            <a:endParaRPr lang="en-US"/>
          </a:p>
        </p:txBody>
      </p:sp>
    </p:spTree>
    <p:extLst>
      <p:ext uri="{BB962C8B-B14F-4D97-AF65-F5344CB8AC3E}">
        <p14:creationId xmlns:p14="http://schemas.microsoft.com/office/powerpoint/2010/main" val="1171052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8</a:t>
            </a:fld>
            <a:endParaRPr lang="en-US"/>
          </a:p>
        </p:txBody>
      </p:sp>
    </p:spTree>
    <p:extLst>
      <p:ext uri="{BB962C8B-B14F-4D97-AF65-F5344CB8AC3E}">
        <p14:creationId xmlns:p14="http://schemas.microsoft.com/office/powerpoint/2010/main" val="6525569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sz="6600" b="1" i="0">
                <a:solidFill>
                  <a:srgbClr val="005CB8"/>
                </a:solidFill>
                <a:effectLst>
                  <a:outerShdw blurRad="50800" dist="50800" dir="5400000" algn="ctr" rotWithShape="0">
                    <a:srgbClr val="000000">
                      <a:alpha val="0"/>
                    </a:srgbClr>
                  </a:outerShdw>
                </a:effectLst>
                <a:latin typeface="Calibri" panose="020F0502020204030204" pitchFamily="34" charset="0"/>
                <a:cs typeface="Calibri" panose="020F0502020204030204" pitchFamily="34" charset="0"/>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lstStyle/>
          <a:p>
            <a:r>
              <a:rPr lang="en-US" dirty="0"/>
              <a:t>Click to edit Master title style</a:t>
            </a:r>
          </a:p>
        </p:txBody>
      </p:sp>
      <p:sp>
        <p:nvSpPr>
          <p:cNvPr id="3" name="Content Placeholder 2"/>
          <p:cNvSpPr>
            <a:spLocks noGrp="1"/>
          </p:cNvSpPr>
          <p:nvPr>
            <p:ph idx="1"/>
          </p:nvPr>
        </p:nvSpPr>
        <p:spPr>
          <a:xfrm>
            <a:off x="457200" y="2377440"/>
            <a:ext cx="8229600" cy="377952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06984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cene3d>
              <a:camera prst="orthographicFront">
                <a:rot lat="0" lon="0" rev="0"/>
              </a:camera>
              <a:lightRig rig="threePt" dir="t"/>
            </a:scene3d>
            <a:sp3d>
              <a:bevelT w="0"/>
            </a:sp3d>
          </a:bodyPr>
          <a:lstStyle/>
          <a:p>
            <a:pPr lvl="0"/>
            <a:r>
              <a:rPr lang="en-US" dirty="0"/>
              <a:t>Click to edit Master title style</a:t>
            </a:r>
          </a:p>
        </p:txBody>
      </p:sp>
      <p:sp>
        <p:nvSpPr>
          <p:cNvPr id="1027" name="Text Placeholder 2"/>
          <p:cNvSpPr>
            <a:spLocks noGrp="1"/>
          </p:cNvSpPr>
          <p:nvPr>
            <p:ph type="body" idx="1"/>
          </p:nvPr>
        </p:nvSpPr>
        <p:spPr bwMode="auto">
          <a:xfrm>
            <a:off x="457200" y="246888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a:extLst>
              <a:ext uri="{FF2B5EF4-FFF2-40B4-BE49-F238E27FC236}">
                <a16:creationId xmlns:a16="http://schemas.microsoft.com/office/drawing/2014/main" id="{D5AAC16F-5B5D-3841-922A-C14EF88DDBC3}"/>
              </a:ext>
            </a:extLst>
          </p:cNvPr>
          <p:cNvSpPr txBox="1"/>
          <p:nvPr userDrawn="1"/>
        </p:nvSpPr>
        <p:spPr>
          <a:xfrm>
            <a:off x="3009900" y="6581001"/>
            <a:ext cx="3124200" cy="276999"/>
          </a:xfrm>
          <a:prstGeom prst="rect">
            <a:avLst/>
          </a:prstGeom>
          <a:noFill/>
        </p:spPr>
        <p:txBody>
          <a:bodyPr wrap="square" rtlCol="0">
            <a:spAutoFit/>
          </a:bodyPr>
          <a:lstStyle/>
          <a:p>
            <a:pPr algn="ctr"/>
            <a:r>
              <a:rPr lang="en-US" sz="1200" dirty="0">
                <a:solidFill>
                  <a:schemeClr val="bg1"/>
                </a:solidFill>
              </a:rPr>
              <a:t>Introduction to Behavioral Economics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txStyles>
    <p:titleStyle>
      <a:lvl1pPr algn="ctr" rtl="0" fontAlgn="base">
        <a:lnSpc>
          <a:spcPts val="5700"/>
        </a:lnSpc>
        <a:spcBef>
          <a:spcPct val="0"/>
        </a:spcBef>
        <a:spcAft>
          <a:spcPct val="0"/>
        </a:spcAft>
        <a:defRPr sz="6600" b="1" i="0" kern="1200">
          <a:solidFill>
            <a:srgbClr val="005CB8"/>
          </a:solidFill>
          <a:effectLst>
            <a:glow>
              <a:schemeClr val="accent1">
                <a:alpha val="0"/>
              </a:schemeClr>
            </a:glow>
            <a:outerShdw blurRad="50800" dist="50800" dir="5400000" algn="ctr" rotWithShape="0">
              <a:srgbClr val="000000">
                <a:alpha val="0"/>
              </a:srgbClr>
            </a:outerShdw>
            <a:reflection stA="0" endPos="65000" dist="50800" dir="5400000" sy="-100000" algn="bl" rotWithShape="0"/>
          </a:effectLst>
          <a:latin typeface="Calibri" panose="020F0502020204030204" pitchFamily="34" charset="0"/>
          <a:ea typeface="ＭＳ Ｐゴシック" pitchFamily="-108" charset="-128"/>
          <a:cs typeface="Calibri" panose="020F0502020204030204" pitchFamily="34" charset="0"/>
        </a:defRPr>
      </a:lvl1pPr>
      <a:lvl2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2pPr>
      <a:lvl3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3pPr>
      <a:lvl4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4pPr>
      <a:lvl5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5pPr>
      <a:lvl6pPr marL="4572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6pPr>
      <a:lvl7pPr marL="9144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7pPr>
      <a:lvl8pPr marL="13716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8pPr>
      <a:lvl9pPr marL="18288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9pPr>
    </p:titleStyle>
    <p:bodyStyle>
      <a:lvl1pPr marL="342900" indent="-3429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1pPr>
      <a:lvl2pPr marL="742950" indent="-28575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2pPr>
      <a:lvl3pPr marL="1143000" indent="-2286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3pPr>
      <a:lvl4pPr marL="1600200" indent="-2286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4pPr>
      <a:lvl5pPr marL="2057400" indent="-2286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4952999"/>
          </a:xfrm>
        </p:spPr>
        <p:txBody>
          <a:bodyPr rtlCol="0">
            <a:normAutofit/>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r>
              <a:rPr lang="en-US" sz="6000" dirty="0"/>
              <a:t>Behavioral Economics</a:t>
            </a:r>
            <a:r>
              <a:rPr lang="en-US" sz="6000" b="1" dirty="0">
                <a:ln w="11430"/>
                <a:solidFill>
                  <a:srgbClr val="005CB8"/>
                </a:solidFill>
                <a:effectLst>
                  <a:outerShdw blurRad="80000" dist="40000" dir="5040000" algn="tl">
                    <a:srgbClr val="000000">
                      <a:alpha val="0"/>
                    </a:srgbClr>
                  </a:outerShdw>
                </a:effectLst>
                <a:ea typeface="+mj-ea"/>
                <a:cs typeface="+mj-cs"/>
              </a:rPr>
              <a:t>:</a:t>
            </a:r>
            <a:br>
              <a:rPr lang="en-US" sz="6000" b="1" dirty="0">
                <a:ln w="11430"/>
                <a:solidFill>
                  <a:srgbClr val="005CB8"/>
                </a:solidFill>
                <a:effectLst>
                  <a:outerShdw blurRad="80000" dist="40000" dir="5040000" algn="tl">
                    <a:srgbClr val="000000">
                      <a:alpha val="0"/>
                    </a:srgbClr>
                  </a:outerShdw>
                </a:effectLst>
                <a:ea typeface="+mj-ea"/>
                <a:cs typeface="+mj-cs"/>
              </a:rPr>
            </a:br>
            <a:r>
              <a:rPr lang="en-US" sz="4400" dirty="0">
                <a:solidFill>
                  <a:schemeClr val="tx1"/>
                </a:solidFill>
              </a:rPr>
              <a:t>Introduction to Behavioral Economics</a:t>
            </a:r>
            <a:endParaRPr lang="en-US" sz="4400" b="1" dirty="0">
              <a:ln w="11430"/>
              <a:solidFill>
                <a:schemeClr val="tx1"/>
              </a:solidFill>
              <a:effectLst>
                <a:outerShdw blurRad="80000" dist="40000" dir="5040000" algn="tl">
                  <a:srgbClr val="000000">
                    <a:alpha val="0"/>
                  </a:srgbClr>
                </a:outerShdw>
              </a:effectLst>
              <a:ea typeface="+mj-ea"/>
              <a:cs typeface="+mj-cs"/>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9848"/>
            <a:ext cx="8229600" cy="1143000"/>
          </a:xfrm>
        </p:spPr>
        <p:txBody>
          <a:bodyPr rtlCol="0">
            <a:normAutofit/>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r>
              <a:rPr lang="en-US" sz="5500" dirty="0"/>
              <a:t>Definition</a:t>
            </a:r>
            <a:endParaRPr lang="en-US" sz="5500" b="1" dirty="0">
              <a:ln w="11430"/>
              <a:solidFill>
                <a:srgbClr val="005CB8"/>
              </a:solidFill>
              <a:effectLst>
                <a:outerShdw blurRad="80000" dist="40000" dir="5040000" algn="tl">
                  <a:srgbClr val="000000">
                    <a:alpha val="0"/>
                  </a:srgbClr>
                </a:outerShdw>
              </a:effectLst>
              <a:latin typeface="Calibri" panose="020F0502020204030204" pitchFamily="34" charset="0"/>
              <a:ea typeface="+mj-ea"/>
              <a:cs typeface="Calibri" panose="020F0502020204030204" pitchFamily="34" charset="0"/>
            </a:endParaRPr>
          </a:p>
        </p:txBody>
      </p:sp>
      <p:sp>
        <p:nvSpPr>
          <p:cNvPr id="15363" name="Content Placeholder 2"/>
          <p:cNvSpPr>
            <a:spLocks noGrp="1"/>
          </p:cNvSpPr>
          <p:nvPr>
            <p:ph idx="4294967295"/>
          </p:nvPr>
        </p:nvSpPr>
        <p:spPr>
          <a:xfrm>
            <a:off x="457200" y="2377441"/>
            <a:ext cx="8229600" cy="4175760"/>
          </a:xfrm>
        </p:spPr>
        <p:txBody>
          <a:bodyPr/>
          <a:lstStyle/>
          <a:p>
            <a:r>
              <a:rPr lang="en-US" sz="2500" dirty="0"/>
              <a:t>Behavioral economics uses variants of traditional economic assumptions (often with a psychological motivation) to explain and predict behavior, and to provide policy prescriptions. (</a:t>
            </a:r>
            <a:r>
              <a:rPr lang="en-US" sz="2500" dirty="0" err="1"/>
              <a:t>Laibson</a:t>
            </a:r>
            <a:r>
              <a:rPr lang="en-US" sz="2500" dirty="0"/>
              <a:t> &amp; List, 2015)</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9848"/>
            <a:ext cx="8229600" cy="1143000"/>
          </a:xfrm>
        </p:spPr>
        <p:txBody>
          <a:bodyPr rtlCol="0">
            <a:normAutofit/>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r>
              <a:rPr lang="en-US" sz="5500" dirty="0"/>
              <a:t>Two Systems: Kahneman</a:t>
            </a:r>
            <a:endParaRPr lang="en-US" sz="5500" b="1" dirty="0">
              <a:ln w="11430">
                <a:noFill/>
              </a:ln>
              <a:effectLst>
                <a:outerShdw blurRad="80000" dist="40000" dir="5040000" algn="tl">
                  <a:srgbClr val="000000">
                    <a:alpha val="0"/>
                  </a:srgbClr>
                </a:outerShdw>
              </a:effectLst>
              <a:ea typeface="+mj-ea"/>
              <a:cs typeface="+mj-cs"/>
            </a:endParaRPr>
          </a:p>
        </p:txBody>
      </p:sp>
      <p:sp>
        <p:nvSpPr>
          <p:cNvPr id="3" name="Content Placeholder 2"/>
          <p:cNvSpPr>
            <a:spLocks noGrp="1"/>
          </p:cNvSpPr>
          <p:nvPr>
            <p:ph idx="4294967295"/>
          </p:nvPr>
        </p:nvSpPr>
        <p:spPr>
          <a:xfrm>
            <a:off x="457200" y="2377441"/>
            <a:ext cx="8229600" cy="4175760"/>
          </a:xfrm>
        </p:spPr>
        <p:txBody>
          <a:bodyPr>
            <a:noAutofit/>
          </a:bodyPr>
          <a:lstStyle/>
          <a:p>
            <a:pPr defTabSz="905255">
              <a:defRPr sz="3168"/>
            </a:pPr>
            <a:r>
              <a:rPr lang="en-US" sz="2500" b="1" dirty="0">
                <a:latin typeface="Calibri" panose="020F0502020204030204" pitchFamily="34" charset="0"/>
                <a:cs typeface="Calibri" panose="020F0502020204030204" pitchFamily="34" charset="0"/>
              </a:rPr>
              <a:t>System 1 </a:t>
            </a:r>
            <a:r>
              <a:rPr lang="en-US" sz="2500" dirty="0"/>
              <a:t>– “operates automatically and quickly, with little or no effort and no sense of voluntary control.”</a:t>
            </a:r>
          </a:p>
          <a:p>
            <a:pPr defTabSz="905255">
              <a:defRPr sz="3168"/>
            </a:pPr>
            <a:r>
              <a:rPr lang="en-US" sz="2500" b="1" dirty="0">
                <a:latin typeface="Calibri" panose="020F0502020204030204" pitchFamily="34" charset="0"/>
                <a:cs typeface="Calibri" panose="020F0502020204030204" pitchFamily="34" charset="0"/>
              </a:rPr>
              <a:t>System 2 </a:t>
            </a:r>
            <a:r>
              <a:rPr lang="en-US" sz="2500" dirty="0"/>
              <a:t>– “allocates attention to the effortful activities that demand it, including complex computations.  The operations of System 2 are often associated with the subjective experience of … choice.”</a:t>
            </a:r>
          </a:p>
          <a:p>
            <a:pPr marL="0" indent="0" defTabSz="905255">
              <a:buNone/>
              <a:defRPr sz="3168"/>
            </a:pPr>
            <a:r>
              <a:rPr lang="en-US" sz="2000" dirty="0"/>
              <a:t>Kahneman, Daniel.  2011.  </a:t>
            </a:r>
            <a:r>
              <a:rPr lang="en-US" sz="2000" i="1" dirty="0"/>
              <a:t>Thinking, Fast and Slow</a:t>
            </a:r>
            <a:r>
              <a:rPr lang="en-US" sz="2000" dirty="0"/>
              <a:t>.  New York:  Farrar, Straus and Giroux</a:t>
            </a:r>
          </a:p>
          <a:p>
            <a:pPr defTabSz="905255">
              <a:defRPr sz="3168"/>
            </a:pPr>
            <a:endParaRPr lang="en-US" sz="275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9848"/>
            <a:ext cx="8229600" cy="1143000"/>
          </a:xfrm>
          <a:noFill/>
        </p:spPr>
        <p:txBody>
          <a:bodyPr rtlCol="0">
            <a:normAutofit/>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r>
              <a:rPr lang="en-US" sz="5500" dirty="0"/>
              <a:t>System 1 vs. System 2</a:t>
            </a:r>
            <a:endParaRPr lang="en-US" sz="5500" b="1" dirty="0">
              <a:ln w="11430"/>
              <a:effectLst>
                <a:outerShdw blurRad="80000" dist="40000" dir="5040000" algn="tl">
                  <a:srgbClr val="000000">
                    <a:alpha val="0"/>
                  </a:srgbClr>
                </a:outerShdw>
              </a:effectLst>
              <a:ea typeface="+mj-ea"/>
              <a:cs typeface="+mj-cs"/>
            </a:endParaRPr>
          </a:p>
        </p:txBody>
      </p:sp>
      <p:graphicFrame>
        <p:nvGraphicFramePr>
          <p:cNvPr id="4" name="Table 3">
            <a:extLst>
              <a:ext uri="{FF2B5EF4-FFF2-40B4-BE49-F238E27FC236}">
                <a16:creationId xmlns:a16="http://schemas.microsoft.com/office/drawing/2014/main" id="{BA857943-13DD-5B4B-B1B5-FBCAF2B949E3}"/>
              </a:ext>
            </a:extLst>
          </p:cNvPr>
          <p:cNvGraphicFramePr>
            <a:graphicFrameLocks noGrp="1"/>
          </p:cNvGraphicFramePr>
          <p:nvPr>
            <p:extLst>
              <p:ext uri="{D42A27DB-BD31-4B8C-83A1-F6EECF244321}">
                <p14:modId xmlns:p14="http://schemas.microsoft.com/office/powerpoint/2010/main" val="3795201787"/>
              </p:ext>
            </p:extLst>
          </p:nvPr>
        </p:nvGraphicFramePr>
        <p:xfrm>
          <a:off x="2095500" y="2362200"/>
          <a:ext cx="4953000" cy="3733800"/>
        </p:xfrm>
        <a:graphic>
          <a:graphicData uri="http://schemas.openxmlformats.org/drawingml/2006/table">
            <a:tbl>
              <a:tblPr firstRow="1" bandRow="1">
                <a:tableStyleId>{B301B821-A1FF-4177-AEE7-76D212191A09}</a:tableStyleId>
              </a:tblPr>
              <a:tblGrid>
                <a:gridCol w="2507849">
                  <a:extLst>
                    <a:ext uri="{9D8B030D-6E8A-4147-A177-3AD203B41FA5}">
                      <a16:colId xmlns:a16="http://schemas.microsoft.com/office/drawing/2014/main" val="20000"/>
                    </a:ext>
                  </a:extLst>
                </a:gridCol>
                <a:gridCol w="2445151">
                  <a:extLst>
                    <a:ext uri="{9D8B030D-6E8A-4147-A177-3AD203B41FA5}">
                      <a16:colId xmlns:a16="http://schemas.microsoft.com/office/drawing/2014/main" val="20001"/>
                    </a:ext>
                  </a:extLst>
                </a:gridCol>
              </a:tblGrid>
              <a:tr h="533400">
                <a:tc>
                  <a:txBody>
                    <a:bodyPr/>
                    <a:lstStyle/>
                    <a:p>
                      <a:pPr algn="ctr">
                        <a:defRPr sz="1800" b="0"/>
                      </a:pPr>
                      <a:r>
                        <a:rPr sz="2400" dirty="0"/>
                        <a:t>System 1</a:t>
                      </a:r>
                      <a:endParaRPr sz="2400" b="1" dirty="0"/>
                    </a:p>
                  </a:txBody>
                  <a:tcPr marL="45720" marR="45720" horzOverflow="overflow">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defRPr sz="1800" b="0"/>
                      </a:pPr>
                      <a:r>
                        <a:rPr sz="2400" dirty="0"/>
                        <a:t>System 2</a:t>
                      </a:r>
                      <a:endParaRPr sz="2400" b="1" dirty="0"/>
                    </a:p>
                  </a:txBody>
                  <a:tcPr marL="45720" marR="45720" horzOverflow="overflow">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533400">
                <a:tc>
                  <a:txBody>
                    <a:bodyPr/>
                    <a:lstStyle/>
                    <a:p>
                      <a:pPr algn="ctr">
                        <a:defRPr sz="1800"/>
                      </a:pPr>
                      <a:r>
                        <a:rPr sz="2400" dirty="0"/>
                        <a:t>Emotional</a:t>
                      </a:r>
                    </a:p>
                  </a:txBody>
                  <a:tcPr marL="45720" marR="45720" horzOverflow="overflow">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defRPr sz="1800"/>
                      </a:pPr>
                      <a:r>
                        <a:rPr sz="2400" dirty="0"/>
                        <a:t>Analytic</a:t>
                      </a:r>
                    </a:p>
                  </a:txBody>
                  <a:tcPr marL="45720" marR="45720" horzOverflow="overflow">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533400">
                <a:tc>
                  <a:txBody>
                    <a:bodyPr/>
                    <a:lstStyle/>
                    <a:p>
                      <a:pPr algn="ctr">
                        <a:defRPr sz="1800"/>
                      </a:pPr>
                      <a:r>
                        <a:rPr sz="2400" dirty="0"/>
                        <a:t>Fast</a:t>
                      </a:r>
                    </a:p>
                  </a:txBody>
                  <a:tcPr marL="45720" marR="45720" horzOverflow="overflow">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defRPr sz="1800"/>
                      </a:pPr>
                      <a:r>
                        <a:rPr sz="2400" dirty="0"/>
                        <a:t>Slow</a:t>
                      </a:r>
                    </a:p>
                  </a:txBody>
                  <a:tcPr marL="45720" marR="45720" horzOverflow="overflow">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533400">
                <a:tc>
                  <a:txBody>
                    <a:bodyPr/>
                    <a:lstStyle/>
                    <a:p>
                      <a:pPr algn="ctr">
                        <a:defRPr sz="1800"/>
                      </a:pPr>
                      <a:r>
                        <a:rPr sz="2400" dirty="0"/>
                        <a:t>Reflexive</a:t>
                      </a:r>
                    </a:p>
                  </a:txBody>
                  <a:tcPr marL="45720" marR="45720" horzOverflow="overflow">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defRPr sz="1800"/>
                      </a:pPr>
                      <a:r>
                        <a:rPr sz="2400" dirty="0"/>
                        <a:t>Reflective</a:t>
                      </a:r>
                    </a:p>
                  </a:txBody>
                  <a:tcPr marL="45720" marR="45720" horzOverflow="overflow">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533400">
                <a:tc>
                  <a:txBody>
                    <a:bodyPr/>
                    <a:lstStyle/>
                    <a:p>
                      <a:pPr algn="ctr">
                        <a:defRPr sz="1800"/>
                      </a:pPr>
                      <a:r>
                        <a:rPr sz="2400" dirty="0"/>
                        <a:t>Effortless</a:t>
                      </a:r>
                    </a:p>
                  </a:txBody>
                  <a:tcPr marL="45720" marR="45720" horzOverflow="overflow">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defRPr sz="1800"/>
                      </a:pPr>
                      <a:r>
                        <a:rPr sz="2400" dirty="0"/>
                        <a:t>Effortful</a:t>
                      </a:r>
                    </a:p>
                  </a:txBody>
                  <a:tcPr marL="45720" marR="45720" horzOverflow="overflow">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533400">
                <a:tc>
                  <a:txBody>
                    <a:bodyPr/>
                    <a:lstStyle/>
                    <a:p>
                      <a:pPr algn="ctr">
                        <a:defRPr sz="1800"/>
                      </a:pPr>
                      <a:r>
                        <a:rPr sz="2400" dirty="0"/>
                        <a:t>Impulsive</a:t>
                      </a:r>
                    </a:p>
                  </a:txBody>
                  <a:tcPr marL="45720" marR="45720" horzOverflow="overflow">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defRPr sz="1800"/>
                      </a:pPr>
                      <a:r>
                        <a:rPr sz="2400" dirty="0"/>
                        <a:t>Deliberative</a:t>
                      </a:r>
                    </a:p>
                  </a:txBody>
                  <a:tcPr marL="45720" marR="45720" horzOverflow="overflow">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533400">
                <a:tc>
                  <a:txBody>
                    <a:bodyPr/>
                    <a:lstStyle/>
                    <a:p>
                      <a:pPr algn="ctr">
                        <a:defRPr sz="1800"/>
                      </a:pPr>
                      <a:r>
                        <a:rPr sz="2400" dirty="0"/>
                        <a:t>Short-sighted</a:t>
                      </a:r>
                    </a:p>
                  </a:txBody>
                  <a:tcPr marL="45720" marR="45720" horzOverflow="overflow">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defRPr sz="1800"/>
                      </a:pPr>
                      <a:r>
                        <a:rPr sz="2400" dirty="0"/>
                        <a:t>Patient</a:t>
                      </a:r>
                    </a:p>
                  </a:txBody>
                  <a:tcPr marL="45720" marR="45720" horzOverflow="overflow">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6"/>
                  </a:ext>
                </a:extLst>
              </a:tr>
            </a:tbl>
          </a:graphicData>
        </a:graphic>
      </p:graphicFrame>
      <p:pic>
        <p:nvPicPr>
          <p:cNvPr id="5" name="Picture 4">
            <a:extLst>
              <a:ext uri="{FF2B5EF4-FFF2-40B4-BE49-F238E27FC236}">
                <a16:creationId xmlns:a16="http://schemas.microsoft.com/office/drawing/2014/main" id="{9EC04C68-E777-1F4D-AFC9-B7F16811689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857500"/>
            <a:ext cx="2203526" cy="2362200"/>
          </a:xfrm>
          <a:prstGeom prst="rect">
            <a:avLst/>
          </a:prstGeom>
        </p:spPr>
      </p:pic>
      <p:pic>
        <p:nvPicPr>
          <p:cNvPr id="7" name="Picture 6">
            <a:extLst>
              <a:ext uri="{FF2B5EF4-FFF2-40B4-BE49-F238E27FC236}">
                <a16:creationId xmlns:a16="http://schemas.microsoft.com/office/drawing/2014/main" id="{8E3AAE81-DD17-1D48-805B-51684366737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53816" y="2857499"/>
            <a:ext cx="2203527" cy="2362201"/>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9848"/>
            <a:ext cx="8229600" cy="1143000"/>
          </a:xfrm>
        </p:spPr>
        <p:txBody>
          <a:bodyPr rtlCol="0">
            <a:normAutofit/>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r>
              <a:rPr lang="en-US" sz="5500" dirty="0"/>
              <a:t>The Issue</a:t>
            </a:r>
            <a:endParaRPr lang="en-US" sz="5500" b="1" dirty="0">
              <a:ln w="11430"/>
              <a:effectLst>
                <a:outerShdw blurRad="80000" dist="40000" dir="5040000" algn="tl">
                  <a:srgbClr val="000000">
                    <a:alpha val="0"/>
                  </a:srgbClr>
                </a:outerShdw>
              </a:effectLst>
              <a:ea typeface="+mj-ea"/>
              <a:cs typeface="+mj-cs"/>
            </a:endParaRPr>
          </a:p>
        </p:txBody>
      </p:sp>
      <p:sp>
        <p:nvSpPr>
          <p:cNvPr id="18435" name="Content Placeholder 2"/>
          <p:cNvSpPr>
            <a:spLocks noGrp="1"/>
          </p:cNvSpPr>
          <p:nvPr>
            <p:ph idx="4294967295"/>
          </p:nvPr>
        </p:nvSpPr>
        <p:spPr>
          <a:xfrm>
            <a:off x="457200" y="2377440"/>
            <a:ext cx="8229600" cy="4525963"/>
          </a:xfrm>
        </p:spPr>
        <p:txBody>
          <a:bodyPr/>
          <a:lstStyle/>
          <a:p>
            <a:r>
              <a:rPr lang="en-US" sz="2500" b="1" dirty="0" err="1">
                <a:latin typeface="Calibri" panose="020F0502020204030204" pitchFamily="34" charset="0"/>
                <a:cs typeface="Calibri" panose="020F0502020204030204" pitchFamily="34" charset="0"/>
              </a:rPr>
              <a:t>Econs</a:t>
            </a:r>
            <a:r>
              <a:rPr lang="en-US" sz="2500" dirty="0"/>
              <a:t> – weigh the costs and benefits of alternatives before making their choices.</a:t>
            </a:r>
          </a:p>
          <a:p>
            <a:r>
              <a:rPr lang="en-US" sz="2500" b="1" dirty="0">
                <a:latin typeface="Calibri" panose="020F0502020204030204" pitchFamily="34" charset="0"/>
                <a:cs typeface="Calibri" panose="020F0502020204030204" pitchFamily="34" charset="0"/>
              </a:rPr>
              <a:t>Humans</a:t>
            </a:r>
            <a:r>
              <a:rPr lang="en-US" sz="2500" dirty="0"/>
              <a:t> – use costs and benefits but can be influenced by other factors when making choices.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additive="base">
                                        <p:cTn id="7" dur="5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4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435">
                                            <p:txEl>
                                              <p:pRg st="1" end="1"/>
                                            </p:txEl>
                                          </p:spTgt>
                                        </p:tgtEl>
                                        <p:attrNameLst>
                                          <p:attrName>style.visibility</p:attrName>
                                        </p:attrNameLst>
                                      </p:cBhvr>
                                      <p:to>
                                        <p:strVal val="visible"/>
                                      </p:to>
                                    </p:set>
                                    <p:anim calcmode="lin" valueType="num">
                                      <p:cBhvr additive="base">
                                        <p:cTn id="13" dur="500" fill="hold"/>
                                        <p:tgtEl>
                                          <p:spTgt spid="1843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43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2A43B32-CAA5-8349-AF93-3009B059C3CF}"/>
              </a:ext>
            </a:extLst>
          </p:cNvPr>
          <p:cNvSpPr txBox="1">
            <a:spLocks/>
          </p:cNvSpPr>
          <p:nvPr/>
        </p:nvSpPr>
        <p:spPr bwMode="auto">
          <a:xfrm>
            <a:off x="457200" y="13716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cene3d>
              <a:camera prst="orthographicFront">
                <a:rot lat="0" lon="0" rev="0"/>
              </a:camera>
              <a:lightRig rig="threePt" dir="t"/>
            </a:scene3d>
            <a:sp3d>
              <a:bevelT w="0"/>
            </a:sp3d>
          </a:bodyPr>
          <a:lstStyle>
            <a:lvl1pPr algn="ctr" rtl="0" fontAlgn="base">
              <a:spcBef>
                <a:spcPct val="0"/>
              </a:spcBef>
              <a:spcAft>
                <a:spcPct val="0"/>
              </a:spcAft>
              <a:defRPr sz="6600" b="1" i="0" kern="1200">
                <a:solidFill>
                  <a:srgbClr val="005CB8"/>
                </a:solidFill>
                <a:effectLst>
                  <a:glow>
                    <a:schemeClr val="accent1">
                      <a:alpha val="0"/>
                    </a:schemeClr>
                  </a:glow>
                  <a:outerShdw blurRad="50800" dist="50800" dir="5400000" algn="ctr" rotWithShape="0">
                    <a:srgbClr val="000000">
                      <a:alpha val="0"/>
                    </a:srgbClr>
                  </a:outerShdw>
                  <a:reflection stA="0" endPos="65000" dist="50800" dir="5400000" sy="-100000" algn="bl" rotWithShape="0"/>
                </a:effectLst>
                <a:latin typeface="Calibri" panose="020F0502020204030204" pitchFamily="34" charset="0"/>
                <a:ea typeface="ＭＳ Ｐゴシック" pitchFamily="-108" charset="-128"/>
                <a:cs typeface="Calibri" panose="020F0502020204030204" pitchFamily="34" charset="0"/>
              </a:defRPr>
            </a:lvl1pPr>
            <a:lvl2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2pPr>
            <a:lvl3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3pPr>
            <a:lvl4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4pPr>
            <a:lvl5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5pPr>
            <a:lvl6pPr marL="4572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6pPr>
            <a:lvl7pPr marL="9144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7pPr>
            <a:lvl8pPr marL="13716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8pPr>
            <a:lvl9pPr marL="18288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9pPr>
          </a:lstStyle>
          <a:p>
            <a:pPr>
              <a:lnSpc>
                <a:spcPts val="5700"/>
              </a:lnSpc>
            </a:pPr>
            <a:r>
              <a:rPr lang="en-US" sz="5500" dirty="0"/>
              <a:t>Principles of Behavioral Economics </a:t>
            </a:r>
          </a:p>
        </p:txBody>
      </p:sp>
      <p:sp>
        <p:nvSpPr>
          <p:cNvPr id="7" name="Content Placeholder 2">
            <a:extLst>
              <a:ext uri="{FF2B5EF4-FFF2-40B4-BE49-F238E27FC236}">
                <a16:creationId xmlns:a16="http://schemas.microsoft.com/office/drawing/2014/main" id="{20EE1947-9A4D-A24F-8BDB-E6EC13892EAC}"/>
              </a:ext>
            </a:extLst>
          </p:cNvPr>
          <p:cNvSpPr>
            <a:spLocks noGrp="1"/>
          </p:cNvSpPr>
          <p:nvPr>
            <p:ph idx="1"/>
          </p:nvPr>
        </p:nvSpPr>
        <p:spPr>
          <a:xfrm>
            <a:off x="457200" y="2743200"/>
            <a:ext cx="8229600" cy="3478264"/>
          </a:xfrm>
        </p:spPr>
        <p:txBody>
          <a:bodyPr/>
          <a:lstStyle/>
          <a:p>
            <a:pPr>
              <a:spcAft>
                <a:spcPts val="1200"/>
              </a:spcAft>
            </a:pPr>
            <a:r>
              <a:rPr lang="en-US" sz="2500" dirty="0"/>
              <a:t>People try to choose the best feasible option, but they sometimes don’t succeed.</a:t>
            </a:r>
          </a:p>
          <a:p>
            <a:pPr>
              <a:spcAft>
                <a:spcPts val="1200"/>
              </a:spcAft>
            </a:pPr>
            <a:r>
              <a:rPr lang="en-US" sz="2500" dirty="0"/>
              <a:t>Although we mostly care about our own material payoffs, we also care about the actions, intentions, and payoffs of others.</a:t>
            </a:r>
          </a:p>
          <a:p>
            <a:pPr>
              <a:spcAft>
                <a:spcPts val="1200"/>
              </a:spcAft>
            </a:pPr>
            <a:r>
              <a:rPr lang="en-US" sz="2500" dirty="0"/>
              <a:t>People care (in part) about how their circumstances compare to reference points.</a:t>
            </a:r>
          </a:p>
          <a:p>
            <a:pPr>
              <a:spcAft>
                <a:spcPts val="1200"/>
              </a:spcAft>
            </a:pPr>
            <a:r>
              <a:rPr lang="en-US" sz="2500" dirty="0"/>
              <a:t>People have self-control problems.</a:t>
            </a:r>
          </a:p>
        </p:txBody>
      </p:sp>
    </p:spTree>
    <p:extLst>
      <p:ext uri="{BB962C8B-B14F-4D97-AF65-F5344CB8AC3E}">
        <p14:creationId xmlns:p14="http://schemas.microsoft.com/office/powerpoint/2010/main" val="14726012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 calcmode="lin" valueType="num">
                                      <p:cBhvr additive="base">
                                        <p:cTn id="19"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anim calcmode="lin" valueType="num">
                                      <p:cBhvr additive="base">
                                        <p:cTn id="25"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2A43B32-CAA5-8349-AF93-3009B059C3CF}"/>
              </a:ext>
            </a:extLst>
          </p:cNvPr>
          <p:cNvSpPr txBox="1">
            <a:spLocks/>
          </p:cNvSpPr>
          <p:nvPr/>
        </p:nvSpPr>
        <p:spPr bwMode="auto">
          <a:xfrm>
            <a:off x="457200" y="13716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cene3d>
              <a:camera prst="orthographicFront">
                <a:rot lat="0" lon="0" rev="0"/>
              </a:camera>
              <a:lightRig rig="threePt" dir="t"/>
            </a:scene3d>
            <a:sp3d>
              <a:bevelT w="0"/>
            </a:sp3d>
          </a:bodyPr>
          <a:lstStyle>
            <a:lvl1pPr algn="ctr" rtl="0" fontAlgn="base">
              <a:spcBef>
                <a:spcPct val="0"/>
              </a:spcBef>
              <a:spcAft>
                <a:spcPct val="0"/>
              </a:spcAft>
              <a:defRPr sz="6600" b="1" i="0" kern="1200">
                <a:solidFill>
                  <a:srgbClr val="005CB8"/>
                </a:solidFill>
                <a:effectLst>
                  <a:glow>
                    <a:schemeClr val="accent1">
                      <a:alpha val="0"/>
                    </a:schemeClr>
                  </a:glow>
                  <a:outerShdw blurRad="50800" dist="50800" dir="5400000" algn="ctr" rotWithShape="0">
                    <a:srgbClr val="000000">
                      <a:alpha val="0"/>
                    </a:srgbClr>
                  </a:outerShdw>
                  <a:reflection stA="0" endPos="65000" dist="50800" dir="5400000" sy="-100000" algn="bl" rotWithShape="0"/>
                </a:effectLst>
                <a:latin typeface="Calibri" panose="020F0502020204030204" pitchFamily="34" charset="0"/>
                <a:ea typeface="ＭＳ Ｐゴシック" pitchFamily="-108" charset="-128"/>
                <a:cs typeface="Calibri" panose="020F0502020204030204" pitchFamily="34" charset="0"/>
              </a:defRPr>
            </a:lvl1pPr>
            <a:lvl2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2pPr>
            <a:lvl3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3pPr>
            <a:lvl4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4pPr>
            <a:lvl5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5pPr>
            <a:lvl6pPr marL="4572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6pPr>
            <a:lvl7pPr marL="9144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7pPr>
            <a:lvl8pPr marL="13716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8pPr>
            <a:lvl9pPr marL="18288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9pPr>
          </a:lstStyle>
          <a:p>
            <a:r>
              <a:rPr lang="en-US" sz="4600" dirty="0"/>
              <a:t>Why Do We Need to Understand Behavioral Economics?</a:t>
            </a:r>
          </a:p>
        </p:txBody>
      </p:sp>
      <p:sp>
        <p:nvSpPr>
          <p:cNvPr id="7" name="Content Placeholder 2">
            <a:extLst>
              <a:ext uri="{FF2B5EF4-FFF2-40B4-BE49-F238E27FC236}">
                <a16:creationId xmlns:a16="http://schemas.microsoft.com/office/drawing/2014/main" id="{20EE1947-9A4D-A24F-8BDB-E6EC13892EAC}"/>
              </a:ext>
            </a:extLst>
          </p:cNvPr>
          <p:cNvSpPr>
            <a:spLocks noGrp="1"/>
          </p:cNvSpPr>
          <p:nvPr>
            <p:ph idx="1"/>
          </p:nvPr>
        </p:nvSpPr>
        <p:spPr>
          <a:xfrm>
            <a:off x="457200" y="2895600"/>
            <a:ext cx="8229600" cy="3478264"/>
          </a:xfrm>
        </p:spPr>
        <p:txBody>
          <a:bodyPr/>
          <a:lstStyle/>
          <a:p>
            <a:r>
              <a:rPr lang="en-US" sz="2500" dirty="0"/>
              <a:t>People make mistakes when faced with certain types of decisions.  </a:t>
            </a:r>
          </a:p>
          <a:p>
            <a:r>
              <a:rPr lang="en-US" sz="2500" dirty="0"/>
              <a:t>By understanding when they are likely to make mistakes, people can avoid errors.</a:t>
            </a:r>
          </a:p>
          <a:p>
            <a:r>
              <a:rPr lang="en-US" sz="2500" dirty="0"/>
              <a:t>Being a good economist means understanding when we are likely to be human!</a:t>
            </a:r>
          </a:p>
          <a:p>
            <a:endParaRPr lang="en-US" dirty="0"/>
          </a:p>
        </p:txBody>
      </p:sp>
    </p:spTree>
    <p:extLst>
      <p:ext uri="{BB962C8B-B14F-4D97-AF65-F5344CB8AC3E}">
        <p14:creationId xmlns:p14="http://schemas.microsoft.com/office/powerpoint/2010/main" val="21990908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 calcmode="lin" valueType="num">
                                      <p:cBhvr additive="base">
                                        <p:cTn id="19"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9848"/>
            <a:ext cx="8229600" cy="1143000"/>
          </a:xfrm>
        </p:spPr>
        <p:txBody>
          <a:bodyPr rtlCol="0">
            <a:normAutofit/>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r>
              <a:rPr lang="en-US" sz="5000" dirty="0"/>
              <a:t>Comparing </a:t>
            </a:r>
            <a:r>
              <a:rPr lang="en-US" sz="5000" dirty="0" err="1"/>
              <a:t>Econs</a:t>
            </a:r>
            <a:r>
              <a:rPr lang="en-US" sz="5000" dirty="0"/>
              <a:t> and Humans</a:t>
            </a:r>
            <a:endParaRPr lang="en-US" sz="5000" b="1" dirty="0">
              <a:ln w="11430">
                <a:noFill/>
              </a:ln>
              <a:effectLst>
                <a:outerShdw blurRad="80000" dist="40000" dir="5040000" algn="tl">
                  <a:srgbClr val="000000">
                    <a:alpha val="0"/>
                  </a:srgbClr>
                </a:outerShdw>
              </a:effectLst>
              <a:ea typeface="+mj-ea"/>
              <a:cs typeface="+mj-cs"/>
            </a:endParaRPr>
          </a:p>
        </p:txBody>
      </p:sp>
      <p:graphicFrame>
        <p:nvGraphicFramePr>
          <p:cNvPr id="5" name="Table 4">
            <a:extLst>
              <a:ext uri="{FF2B5EF4-FFF2-40B4-BE49-F238E27FC236}">
                <a16:creationId xmlns:a16="http://schemas.microsoft.com/office/drawing/2014/main" id="{3F822571-A37D-4D40-872D-D84BEF0EDB54}"/>
              </a:ext>
            </a:extLst>
          </p:cNvPr>
          <p:cNvGraphicFramePr>
            <a:graphicFrameLocks noGrp="1"/>
          </p:cNvGraphicFramePr>
          <p:nvPr>
            <p:extLst>
              <p:ext uri="{D42A27DB-BD31-4B8C-83A1-F6EECF244321}">
                <p14:modId xmlns:p14="http://schemas.microsoft.com/office/powerpoint/2010/main" val="212628256"/>
              </p:ext>
            </p:extLst>
          </p:nvPr>
        </p:nvGraphicFramePr>
        <p:xfrm>
          <a:off x="457200" y="2133600"/>
          <a:ext cx="8229600" cy="4290448"/>
        </p:xfrm>
        <a:graphic>
          <a:graphicData uri="http://schemas.openxmlformats.org/drawingml/2006/table">
            <a:tbl>
              <a:tblPr firstRow="1" bandRow="1">
                <a:tableStyleId>{5C22544A-7EE6-4342-B048-85BDC9FD1C3A}</a:tableStyleId>
              </a:tblPr>
              <a:tblGrid>
                <a:gridCol w="838200">
                  <a:extLst>
                    <a:ext uri="{9D8B030D-6E8A-4147-A177-3AD203B41FA5}">
                      <a16:colId xmlns:a16="http://schemas.microsoft.com/office/drawing/2014/main" val="2549975065"/>
                    </a:ext>
                  </a:extLst>
                </a:gridCol>
                <a:gridCol w="2743200">
                  <a:extLst>
                    <a:ext uri="{9D8B030D-6E8A-4147-A177-3AD203B41FA5}">
                      <a16:colId xmlns:a16="http://schemas.microsoft.com/office/drawing/2014/main" val="1615123075"/>
                    </a:ext>
                  </a:extLst>
                </a:gridCol>
                <a:gridCol w="4648200">
                  <a:extLst>
                    <a:ext uri="{9D8B030D-6E8A-4147-A177-3AD203B41FA5}">
                      <a16:colId xmlns:a16="http://schemas.microsoft.com/office/drawing/2014/main" val="535726203"/>
                    </a:ext>
                  </a:extLst>
                </a:gridCol>
              </a:tblGrid>
              <a:tr h="353886">
                <a:tc>
                  <a:txBody>
                    <a:bodyPr/>
                    <a:lstStyle/>
                    <a:p>
                      <a:pPr algn="ctr"/>
                      <a:r>
                        <a:rPr lang="en-US" dirty="0"/>
                        <a:t>Lesson</a:t>
                      </a:r>
                    </a:p>
                  </a:txBody>
                  <a:tcPr anchor="ctr"/>
                </a:tc>
                <a:tc>
                  <a:txBody>
                    <a:bodyPr/>
                    <a:lstStyle/>
                    <a:p>
                      <a:pPr algn="ctr"/>
                      <a:r>
                        <a:rPr lang="en-US" dirty="0" err="1"/>
                        <a:t>Econs</a:t>
                      </a:r>
                      <a:endParaRPr lang="en-US" dirty="0"/>
                    </a:p>
                  </a:txBody>
                  <a:tcPr anchor="ctr"/>
                </a:tc>
                <a:tc>
                  <a:txBody>
                    <a:bodyPr/>
                    <a:lstStyle/>
                    <a:p>
                      <a:pPr algn="ctr"/>
                      <a:r>
                        <a:rPr lang="en-US" dirty="0"/>
                        <a:t>Humans</a:t>
                      </a:r>
                    </a:p>
                  </a:txBody>
                  <a:tcPr anchor="ctr"/>
                </a:tc>
                <a:extLst>
                  <a:ext uri="{0D108BD9-81ED-4DB2-BD59-A6C34878D82A}">
                    <a16:rowId xmlns:a16="http://schemas.microsoft.com/office/drawing/2014/main" val="1464253848"/>
                  </a:ext>
                </a:extLst>
              </a:tr>
              <a:tr h="416981">
                <a:tc>
                  <a:txBody>
                    <a:bodyPr/>
                    <a:lstStyle/>
                    <a:p>
                      <a:pPr algn="ctr"/>
                      <a:r>
                        <a:rPr lang="en-US" sz="1400" b="0" i="0" dirty="0">
                          <a:latin typeface="Calibri" panose="020F0502020204030204" pitchFamily="34" charset="0"/>
                          <a:cs typeface="Calibri" panose="020F0502020204030204" pitchFamily="34" charset="0"/>
                        </a:rPr>
                        <a:t>1</a:t>
                      </a:r>
                    </a:p>
                  </a:txBody>
                  <a:tcPr anchor="ctr"/>
                </a:tc>
                <a:tc>
                  <a:txBody>
                    <a:bodyPr/>
                    <a:lstStyle/>
                    <a:p>
                      <a:r>
                        <a:rPr lang="en-US" sz="1400" b="0" i="0" dirty="0">
                          <a:latin typeface="Calibri" panose="020F0502020204030204" pitchFamily="34" charset="0"/>
                          <a:cs typeface="Calibri" panose="020F0502020204030204" pitchFamily="34" charset="0"/>
                        </a:rPr>
                        <a:t>Use system 2 for all their decisions.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i="0" dirty="0">
                          <a:latin typeface="Calibri" panose="020F0502020204030204" pitchFamily="34" charset="0"/>
                          <a:cs typeface="Calibri" panose="020F0502020204030204" pitchFamily="34" charset="0"/>
                        </a:rPr>
                        <a:t>Use system 1 to make many routine decisions.</a:t>
                      </a:r>
                    </a:p>
                  </a:txBody>
                  <a:tcPr/>
                </a:tc>
                <a:extLst>
                  <a:ext uri="{0D108BD9-81ED-4DB2-BD59-A6C34878D82A}">
                    <a16:rowId xmlns:a16="http://schemas.microsoft.com/office/drawing/2014/main" val="3405450198"/>
                  </a:ext>
                </a:extLst>
              </a:tr>
              <a:tr h="501339">
                <a:tc>
                  <a:txBody>
                    <a:bodyPr/>
                    <a:lstStyle/>
                    <a:p>
                      <a:pPr algn="ctr"/>
                      <a:endParaRPr lang="en-US" sz="1400" b="0" i="0">
                        <a:latin typeface="Calibri" panose="020F0502020204030204" pitchFamily="34" charset="0"/>
                        <a:cs typeface="Calibri" panose="020F0502020204030204" pitchFamily="34"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i="0" dirty="0">
                          <a:latin typeface="Calibri" panose="020F0502020204030204" pitchFamily="34" charset="0"/>
                          <a:cs typeface="Calibri" panose="020F0502020204030204" pitchFamily="34" charset="0"/>
                        </a:rPr>
                        <a:t>Carefully weigh costs and benefits to make decisions.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i="0" dirty="0">
                          <a:latin typeface="Calibri" panose="020F0502020204030204" pitchFamily="34" charset="0"/>
                          <a:cs typeface="Calibri" panose="020F0502020204030204" pitchFamily="34" charset="0"/>
                        </a:rPr>
                        <a:t>Make decisions on past experience or quick judgments.</a:t>
                      </a:r>
                    </a:p>
                  </a:txBody>
                  <a:tcPr/>
                </a:tc>
                <a:extLst>
                  <a:ext uri="{0D108BD9-81ED-4DB2-BD59-A6C34878D82A}">
                    <a16:rowId xmlns:a16="http://schemas.microsoft.com/office/drawing/2014/main" val="1877934242"/>
                  </a:ext>
                </a:extLst>
              </a:tr>
              <a:tr h="592552">
                <a:tc>
                  <a:txBody>
                    <a:bodyPr/>
                    <a:lstStyle/>
                    <a:p>
                      <a:pPr algn="ctr"/>
                      <a:r>
                        <a:rPr lang="en-US" sz="1400" b="0" i="0" dirty="0">
                          <a:latin typeface="Calibri" panose="020F0502020204030204" pitchFamily="34" charset="0"/>
                          <a:cs typeface="Calibri" panose="020F0502020204030204" pitchFamily="34" charset="0"/>
                        </a:rPr>
                        <a:t>2</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i="0" dirty="0">
                          <a:latin typeface="Calibri" panose="020F0502020204030204" pitchFamily="34" charset="0"/>
                          <a:cs typeface="Calibri" panose="020F0502020204030204" pitchFamily="34" charset="0"/>
                        </a:rPr>
                        <a:t>Are not subject to cognitive biases when making decisions.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i="0" dirty="0">
                          <a:latin typeface="Calibri" panose="020F0502020204030204" pitchFamily="34" charset="0"/>
                          <a:cs typeface="Calibri" panose="020F0502020204030204" pitchFamily="34" charset="0"/>
                        </a:rPr>
                        <a:t>Are subject to cognitive biases when making decisions and so may use anchors and fall into relativity traps.</a:t>
                      </a:r>
                    </a:p>
                  </a:txBody>
                  <a:tcPr/>
                </a:tc>
                <a:extLst>
                  <a:ext uri="{0D108BD9-81ED-4DB2-BD59-A6C34878D82A}">
                    <a16:rowId xmlns:a16="http://schemas.microsoft.com/office/drawing/2014/main" val="3600054979"/>
                  </a:ext>
                </a:extLst>
              </a:tr>
              <a:tr h="501339">
                <a:tc>
                  <a:txBody>
                    <a:bodyPr/>
                    <a:lstStyle/>
                    <a:p>
                      <a:pPr algn="ctr"/>
                      <a:r>
                        <a:rPr lang="en-US" sz="1400" b="0" i="0" dirty="0">
                          <a:latin typeface="Calibri" panose="020F0502020204030204" pitchFamily="34" charset="0"/>
                          <a:cs typeface="Calibri" panose="020F0502020204030204" pitchFamily="34" charset="0"/>
                        </a:rPr>
                        <a:t>3</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i="0" dirty="0">
                          <a:latin typeface="Calibri" panose="020F0502020204030204" pitchFamily="34" charset="0"/>
                          <a:cs typeface="Calibri" panose="020F0502020204030204" pitchFamily="34" charset="0"/>
                        </a:rPr>
                        <a:t>Make decisions by weighing costs and benefits equally.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i="0" dirty="0">
                          <a:latin typeface="Calibri" panose="020F0502020204030204" pitchFamily="34" charset="0"/>
                          <a:cs typeface="Calibri" panose="020F0502020204030204" pitchFamily="34" charset="0"/>
                        </a:rPr>
                        <a:t>Tend to weigh losses greater than gains.</a:t>
                      </a:r>
                    </a:p>
                  </a:txBody>
                  <a:tcPr/>
                </a:tc>
                <a:extLst>
                  <a:ext uri="{0D108BD9-81ED-4DB2-BD59-A6C34878D82A}">
                    <a16:rowId xmlns:a16="http://schemas.microsoft.com/office/drawing/2014/main" val="2439289649"/>
                  </a:ext>
                </a:extLst>
              </a:tr>
              <a:tr h="501339">
                <a:tc>
                  <a:txBody>
                    <a:bodyPr/>
                    <a:lstStyle/>
                    <a:p>
                      <a:pPr algn="ctr"/>
                      <a:endParaRPr lang="en-US" sz="1400" b="0" i="0" dirty="0">
                        <a:latin typeface="Calibri" panose="020F0502020204030204" pitchFamily="34" charset="0"/>
                        <a:cs typeface="Calibri" panose="020F0502020204030204" pitchFamily="34"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i="0" dirty="0">
                          <a:latin typeface="Calibri" panose="020F0502020204030204" pitchFamily="34" charset="0"/>
                          <a:cs typeface="Calibri" panose="020F0502020204030204" pitchFamily="34" charset="0"/>
                        </a:rPr>
                        <a:t>Are not influenced by their current situation when making decisions.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i="0" dirty="0">
                          <a:latin typeface="Calibri" panose="020F0502020204030204" pitchFamily="34" charset="0"/>
                          <a:cs typeface="Calibri" panose="020F0502020204030204" pitchFamily="34" charset="0"/>
                        </a:rPr>
                        <a:t>Tend to bias to the default or to things they already have.</a:t>
                      </a:r>
                    </a:p>
                  </a:txBody>
                  <a:tcPr/>
                </a:tc>
                <a:extLst>
                  <a:ext uri="{0D108BD9-81ED-4DB2-BD59-A6C34878D82A}">
                    <a16:rowId xmlns:a16="http://schemas.microsoft.com/office/drawing/2014/main" val="726534705"/>
                  </a:ext>
                </a:extLst>
              </a:tr>
              <a:tr h="768123">
                <a:tc>
                  <a:txBody>
                    <a:bodyPr/>
                    <a:lstStyle/>
                    <a:p>
                      <a:pPr algn="ctr"/>
                      <a:r>
                        <a:rPr lang="en-US" sz="1400" b="0" i="0" dirty="0">
                          <a:latin typeface="Calibri" panose="020F0502020204030204" pitchFamily="34" charset="0"/>
                          <a:cs typeface="Calibri" panose="020F0502020204030204" pitchFamily="34" charset="0"/>
                        </a:rPr>
                        <a:t>4</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i="0" dirty="0">
                          <a:latin typeface="Calibri" panose="020F0502020204030204" pitchFamily="34" charset="0"/>
                          <a:cs typeface="Calibri" panose="020F0502020204030204" pitchFamily="34" charset="0"/>
                        </a:rPr>
                        <a:t>May discount costs and benefits that occur in the future.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i="0" dirty="0">
                          <a:latin typeface="Calibri" panose="020F0502020204030204" pitchFamily="34" charset="0"/>
                          <a:cs typeface="Calibri" panose="020F0502020204030204" pitchFamily="34" charset="0"/>
                        </a:rPr>
                        <a:t>May have self-control problems and discount the future too much or be subject to present bias, causing inconsistent decisions.</a:t>
                      </a:r>
                    </a:p>
                  </a:txBody>
                  <a:tcPr/>
                </a:tc>
                <a:extLst>
                  <a:ext uri="{0D108BD9-81ED-4DB2-BD59-A6C34878D82A}">
                    <a16:rowId xmlns:a16="http://schemas.microsoft.com/office/drawing/2014/main" val="1944137116"/>
                  </a:ext>
                </a:extLst>
              </a:tr>
              <a:tr h="592552">
                <a:tc>
                  <a:txBody>
                    <a:bodyPr/>
                    <a:lstStyle/>
                    <a:p>
                      <a:pPr algn="ctr"/>
                      <a:r>
                        <a:rPr lang="en-US" sz="1400" b="0" i="0" dirty="0">
                          <a:latin typeface="Calibri" panose="020F0502020204030204" pitchFamily="34" charset="0"/>
                          <a:cs typeface="Calibri" panose="020F0502020204030204" pitchFamily="34" charset="0"/>
                        </a:rPr>
                        <a:t>5</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i="0" dirty="0">
                          <a:latin typeface="Calibri" panose="020F0502020204030204" pitchFamily="34" charset="0"/>
                          <a:cs typeface="Calibri" panose="020F0502020204030204" pitchFamily="34" charset="0"/>
                        </a:rPr>
                        <a:t>Only use costs and benefits to make decisions.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i="0" dirty="0">
                          <a:latin typeface="Calibri" panose="020F0502020204030204" pitchFamily="34" charset="0"/>
                          <a:cs typeface="Calibri" panose="020F0502020204030204" pitchFamily="34" charset="0"/>
                        </a:rPr>
                        <a:t>May make decisions based on fairness or for other emotional factors such as whether work is meaningful.</a:t>
                      </a:r>
                    </a:p>
                  </a:txBody>
                  <a:tcPr/>
                </a:tc>
                <a:extLst>
                  <a:ext uri="{0D108BD9-81ED-4DB2-BD59-A6C34878D82A}">
                    <a16:rowId xmlns:a16="http://schemas.microsoft.com/office/drawing/2014/main" val="3652494412"/>
                  </a:ext>
                </a:extLst>
              </a:tr>
            </a:tbl>
          </a:graphicData>
        </a:graphic>
      </p:graphicFrame>
    </p:spTree>
    <p:extLst>
      <p:ext uri="{BB962C8B-B14F-4D97-AF65-F5344CB8AC3E}">
        <p14:creationId xmlns:p14="http://schemas.microsoft.com/office/powerpoint/2010/main" val="4049502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DFC4E6640BF8E4684BB0AD888238BAB" ma:contentTypeVersion="10" ma:contentTypeDescription="Create a new document." ma:contentTypeScope="" ma:versionID="dfcaf296b1bd588bd73adb08cf7d47ca">
  <xsd:schema xmlns:xsd="http://www.w3.org/2001/XMLSchema" xmlns:xs="http://www.w3.org/2001/XMLSchema" xmlns:p="http://schemas.microsoft.com/office/2006/metadata/properties" xmlns:ns2="aa0c1190-56bd-4797-9cf7-4990489609e0" xmlns:ns3="e475455f-c69b-4ff8-acf7-75612f4dc189" targetNamespace="http://schemas.microsoft.com/office/2006/metadata/properties" ma:root="true" ma:fieldsID="b9b2f643d7d147ab63e5deb48b696c83" ns2:_="" ns3:_="">
    <xsd:import namespace="aa0c1190-56bd-4797-9cf7-4990489609e0"/>
    <xsd:import namespace="e475455f-c69b-4ff8-acf7-75612f4dc18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EventHashCode" minOccurs="0"/>
                <xsd:element ref="ns2:MediaServiceGenerationTime"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a0c1190-56bd-4797-9cf7-4990489609e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475455f-c69b-4ff8-acf7-75612f4dc18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e475455f-c69b-4ff8-acf7-75612f4dc189">
      <UserInfo>
        <DisplayName/>
        <AccountId xsi:nil="true"/>
        <AccountType/>
      </UserInfo>
    </SharedWithUsers>
  </documentManagement>
</p:properties>
</file>

<file path=customXml/itemProps1.xml><?xml version="1.0" encoding="utf-8"?>
<ds:datastoreItem xmlns:ds="http://schemas.openxmlformats.org/officeDocument/2006/customXml" ds:itemID="{0F85DF1F-BC57-4156-92DD-D8D43BF52544}">
  <ds:schemaRefs>
    <ds:schemaRef ds:uri="http://schemas.microsoft.com/sharepoint/v3/contenttype/forms"/>
  </ds:schemaRefs>
</ds:datastoreItem>
</file>

<file path=customXml/itemProps2.xml><?xml version="1.0" encoding="utf-8"?>
<ds:datastoreItem xmlns:ds="http://schemas.openxmlformats.org/officeDocument/2006/customXml" ds:itemID="{3D573403-C109-4615-9D0F-BC23C8B90B2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a0c1190-56bd-4797-9cf7-4990489609e0"/>
    <ds:schemaRef ds:uri="e475455f-c69b-4ff8-acf7-75612f4dc18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F8332A4-542C-494D-8506-1C720B46413C}">
  <ds:schemaRefs>
    <ds:schemaRef ds:uri="http://schemas.microsoft.com/office/2006/metadata/properties"/>
    <ds:schemaRef ds:uri="http://schemas.microsoft.com/office/infopath/2007/PartnerControls"/>
    <ds:schemaRef ds:uri="e475455f-c69b-4ff8-acf7-75612f4dc189"/>
  </ds:schemaRefs>
</ds:datastoreItem>
</file>

<file path=docProps/app.xml><?xml version="1.0" encoding="utf-8"?>
<Properties xmlns="http://schemas.openxmlformats.org/officeDocument/2006/extended-properties" xmlns:vt="http://schemas.openxmlformats.org/officeDocument/2006/docPropsVTypes">
  <Template/>
  <TotalTime>870</TotalTime>
  <Words>1189</Words>
  <Application>Microsoft Macintosh PowerPoint</Application>
  <PresentationFormat>On-screen Show (4:3)</PresentationFormat>
  <Paragraphs>81</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Behavioral Economics: Introduction to Behavioral Economics</vt:lpstr>
      <vt:lpstr>Definition</vt:lpstr>
      <vt:lpstr>Two Systems: Kahneman</vt:lpstr>
      <vt:lpstr>System 1 vs. System 2</vt:lpstr>
      <vt:lpstr>The Issue</vt:lpstr>
      <vt:lpstr>PowerPoint Presentation</vt:lpstr>
      <vt:lpstr>PowerPoint Presentation</vt:lpstr>
      <vt:lpstr>Comparing Econs and Humans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the Business of….?</dc:title>
  <dc:creator>Marsha Masters</dc:creator>
  <cp:lastModifiedBy>Ean Krenzin-Blank</cp:lastModifiedBy>
  <cp:revision>153</cp:revision>
  <dcterms:created xsi:type="dcterms:W3CDTF">2012-09-11T15:07:18Z</dcterms:created>
  <dcterms:modified xsi:type="dcterms:W3CDTF">2019-01-22T20:31:40Z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0x0101006DFC4E6640BF8E4684BB0AD888238BAB</vt:lpwstr>
  </property>
  <property fmtid="{D5CDD505-2E9C-101B-9397-08002B2CF9AE}" pid="3" name="Order">
    <vt:r8>2199100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ies>
</file>