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9" r:id="rId6"/>
    <p:sldId id="275" r:id="rId7"/>
    <p:sldId id="260" r:id="rId8"/>
    <p:sldId id="261" r:id="rId9"/>
    <p:sldId id="262" r:id="rId10"/>
    <p:sldId id="263" r:id="rId11"/>
    <p:sldId id="280" r:id="rId12"/>
    <p:sldId id="266" r:id="rId13"/>
    <p:sldId id="271" r:id="rId14"/>
    <p:sldId id="282" r:id="rId15"/>
    <p:sldId id="270" r:id="rId16"/>
    <p:sldId id="283" r:id="rId17"/>
    <p:sldId id="28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" initials="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1mcs01\AppData\Local\Microsoft\Windows\Temporary%20Internet%20Files\Content.Outlook\90CMROJ5\Phillips%20Curve%20Lesson%20Data%20with%20Graphs%20and%20Regress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1mcs01\AppData\Local\Microsoft\Windows\Temporary%20Internet%20Files\Content.Outlook\90CMROJ5\Phillips%20Curve%20Lesson%20Data%20with%20Graphs%20and%20Regress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1mcs01\AppData\Local\Microsoft\Windows\Temporary%20Internet%20Files\Content.Outlook\90CMROJ5\Phillips%20Curve%20Lesson%20Data%20with%20Graphs%20and%20Regress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32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1980s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5647051319305158"/>
                  <c:y val="0.3759998405679069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lang="en-US" sz="1100" b="1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y = 0.20x + 4.09</a:t>
                    </a:r>
                    <a:b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</a:br>
                    <a: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R² = 0.01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Sheet1!$B$7:$B$16</c:f>
              <c:numCache>
                <c:formatCode>General</c:formatCode>
                <c:ptCount val="10"/>
                <c:pt idx="0">
                  <c:v>7.2</c:v>
                </c:pt>
                <c:pt idx="1">
                  <c:v>7.6</c:v>
                </c:pt>
                <c:pt idx="2">
                  <c:v>9.6999999999999993</c:v>
                </c:pt>
                <c:pt idx="3">
                  <c:v>9.6</c:v>
                </c:pt>
                <c:pt idx="4">
                  <c:v>7.5</c:v>
                </c:pt>
                <c:pt idx="5">
                  <c:v>7.2</c:v>
                </c:pt>
                <c:pt idx="6">
                  <c:v>7</c:v>
                </c:pt>
                <c:pt idx="7">
                  <c:v>6.2</c:v>
                </c:pt>
                <c:pt idx="8">
                  <c:v>5.5</c:v>
                </c:pt>
                <c:pt idx="9">
                  <c:v>5.3</c:v>
                </c:pt>
              </c:numCache>
            </c:numRef>
          </c:xVal>
          <c:yVal>
            <c:numRef>
              <c:f>Sheet1!$C$7:$C$16</c:f>
              <c:numCache>
                <c:formatCode>0.0</c:formatCode>
                <c:ptCount val="10"/>
                <c:pt idx="0">
                  <c:v>13.50178</c:v>
                </c:pt>
                <c:pt idx="1">
                  <c:v>10.378349999999999</c:v>
                </c:pt>
                <c:pt idx="2">
                  <c:v>6.1583800000000002</c:v>
                </c:pt>
                <c:pt idx="3">
                  <c:v>3.1595399999999998</c:v>
                </c:pt>
                <c:pt idx="4">
                  <c:v>4.36822</c:v>
                </c:pt>
                <c:pt idx="5">
                  <c:v>3.5282300000000002</c:v>
                </c:pt>
                <c:pt idx="6">
                  <c:v>1.94424</c:v>
                </c:pt>
                <c:pt idx="7">
                  <c:v>3.5781999999999998</c:v>
                </c:pt>
                <c:pt idx="8">
                  <c:v>4.0997399999999997</c:v>
                </c:pt>
                <c:pt idx="9">
                  <c:v>4.7913800000000002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97B-426F-AAA2-07D02B468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091120"/>
        <c:axId val="140091680"/>
      </c:scatterChart>
      <c:valAx>
        <c:axId val="14009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Unemployment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1680"/>
        <c:crosses val="autoZero"/>
        <c:crossBetween val="midCat"/>
      </c:valAx>
      <c:valAx>
        <c:axId val="14009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Inflation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22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ctr" rtl="0">
        <a:defRPr lang="en-US" sz="1100" b="1" i="0" u="none" strike="noStrike" kern="1200" baseline="0">
          <a:solidFill>
            <a:sysClr val="windowText" lastClr="000000">
              <a:lumMod val="65000"/>
              <a:lumOff val="35000"/>
            </a:sys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08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1990s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7.3166849266051798E-2"/>
                  <c:y val="0.5246165916408437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1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y = 0.43x + 0.52</a:t>
                    </a:r>
                    <a:br>
                      <a:rPr lang="en-US" dirty="0"/>
                    </a:br>
                    <a:r>
                      <a:rPr lang="en-US" dirty="0"/>
                      <a:t>R² = 0.19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Sheet6!$B$7:$B$16</c:f>
              <c:numCache>
                <c:formatCode>General</c:formatCode>
                <c:ptCount val="10"/>
                <c:pt idx="0">
                  <c:v>5.6</c:v>
                </c:pt>
                <c:pt idx="1">
                  <c:v>6.9</c:v>
                </c:pt>
                <c:pt idx="2">
                  <c:v>7.5</c:v>
                </c:pt>
                <c:pt idx="3">
                  <c:v>6.9</c:v>
                </c:pt>
                <c:pt idx="4">
                  <c:v>6.1</c:v>
                </c:pt>
                <c:pt idx="5">
                  <c:v>5.6</c:v>
                </c:pt>
                <c:pt idx="6">
                  <c:v>5.4</c:v>
                </c:pt>
                <c:pt idx="7">
                  <c:v>4.9000000000000004</c:v>
                </c:pt>
                <c:pt idx="8">
                  <c:v>4.5</c:v>
                </c:pt>
                <c:pt idx="9">
                  <c:v>4.2</c:v>
                </c:pt>
              </c:numCache>
            </c:numRef>
          </c:xVal>
          <c:yVal>
            <c:numRef>
              <c:f>Sheet6!$C$7:$C$16</c:f>
              <c:numCache>
                <c:formatCode>0.0</c:formatCode>
                <c:ptCount val="10"/>
                <c:pt idx="0">
                  <c:v>5.41866</c:v>
                </c:pt>
                <c:pt idx="1">
                  <c:v>4.2163500000000003</c:v>
                </c:pt>
                <c:pt idx="2">
                  <c:v>3.0411199999999998</c:v>
                </c:pt>
                <c:pt idx="3">
                  <c:v>2.9698899999999999</c:v>
                </c:pt>
                <c:pt idx="4">
                  <c:v>2.5956000000000001</c:v>
                </c:pt>
                <c:pt idx="5">
                  <c:v>2.8051900000000001</c:v>
                </c:pt>
                <c:pt idx="6">
                  <c:v>2.93668</c:v>
                </c:pt>
                <c:pt idx="7">
                  <c:v>2.33778</c:v>
                </c:pt>
                <c:pt idx="8">
                  <c:v>1.5468</c:v>
                </c:pt>
                <c:pt idx="9">
                  <c:v>2.1931400000000001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89E-416A-A6EC-B6797274E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559744"/>
        <c:axId val="181560304"/>
      </c:scatterChart>
      <c:valAx>
        <c:axId val="18155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sz="9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Unemployment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9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0304"/>
        <c:crosses val="autoZero"/>
        <c:crossBetween val="midCat"/>
      </c:valAx>
      <c:valAx>
        <c:axId val="18156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sz="9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Inflation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9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59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ctr" rtl="0">
        <a:defRPr lang="en-US" sz="900" b="1" i="0" u="none" strike="noStrike" kern="1200" baseline="0">
          <a:solidFill>
            <a:sysClr val="windowText" lastClr="000000">
              <a:lumMod val="65000"/>
              <a:lumOff val="35000"/>
            </a:sys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32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2000s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1652801597475933"/>
                  <c:y val="0.1693165578501975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100" b="1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y = -0.70x + 6.43</a:t>
                    </a:r>
                    <a:br>
                      <a:rPr lang="en-US" dirty="0"/>
                    </a:br>
                    <a:r>
                      <a:rPr lang="en-US" dirty="0"/>
                      <a:t>R² = 0.74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Sheet13!$B$7:$B$16</c:f>
              <c:numCache>
                <c:formatCode>General</c:formatCode>
                <c:ptCount val="10"/>
                <c:pt idx="0">
                  <c:v>4</c:v>
                </c:pt>
                <c:pt idx="1">
                  <c:v>4.7</c:v>
                </c:pt>
                <c:pt idx="2">
                  <c:v>5.8</c:v>
                </c:pt>
                <c:pt idx="3">
                  <c:v>6</c:v>
                </c:pt>
                <c:pt idx="4">
                  <c:v>5.5</c:v>
                </c:pt>
                <c:pt idx="5">
                  <c:v>5.0999999999999996</c:v>
                </c:pt>
                <c:pt idx="6">
                  <c:v>4.5999999999999996</c:v>
                </c:pt>
                <c:pt idx="7">
                  <c:v>4.5999999999999996</c:v>
                </c:pt>
                <c:pt idx="8">
                  <c:v>5.8</c:v>
                </c:pt>
                <c:pt idx="9">
                  <c:v>9.3000000000000007</c:v>
                </c:pt>
              </c:numCache>
            </c:numRef>
          </c:xVal>
          <c:yVal>
            <c:numRef>
              <c:f>Sheet13!$C$7:$C$16</c:f>
              <c:numCache>
                <c:formatCode>0.0</c:formatCode>
                <c:ptCount val="10"/>
                <c:pt idx="0">
                  <c:v>3.3670900000000001</c:v>
                </c:pt>
                <c:pt idx="1">
                  <c:v>2.8166199999999999</c:v>
                </c:pt>
                <c:pt idx="2">
                  <c:v>1.5956699999999999</c:v>
                </c:pt>
                <c:pt idx="3">
                  <c:v>2.2978100000000001</c:v>
                </c:pt>
                <c:pt idx="4">
                  <c:v>2.6673900000000001</c:v>
                </c:pt>
                <c:pt idx="5">
                  <c:v>3.36619</c:v>
                </c:pt>
                <c:pt idx="6">
                  <c:v>3.22174</c:v>
                </c:pt>
                <c:pt idx="7">
                  <c:v>2.8706399999999999</c:v>
                </c:pt>
                <c:pt idx="8">
                  <c:v>3.8149199999999999</c:v>
                </c:pt>
                <c:pt idx="9">
                  <c:v>-0.32008999999999999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E78-4B15-AC46-28BA0922E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562544"/>
        <c:axId val="181893040"/>
      </c:scatterChart>
      <c:valAx>
        <c:axId val="18156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i="0" u="none" strike="noStrike" kern="1200" baseline="0" dirty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Unemployment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93040"/>
        <c:crosses val="autoZero"/>
        <c:crossBetween val="midCat"/>
      </c:valAx>
      <c:valAx>
        <c:axId val="18189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Inflation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2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ctr" rtl="0">
        <a:defRPr lang="en-US" sz="1100" b="1" i="0" u="none" strike="noStrike" kern="1200" baseline="0">
          <a:solidFill>
            <a:sysClr val="windowText" lastClr="000000">
              <a:lumMod val="65000"/>
              <a:lumOff val="35000"/>
            </a:sys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53B6-82B4-4263-8AAD-1A87450CE65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582-B0CF-4FDD-9B8D-CD14DCFA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– no – not in labor force</a:t>
            </a:r>
          </a:p>
          <a:p>
            <a:r>
              <a:rPr lang="en-US" dirty="0"/>
              <a:t>Martha - no – not in labor force</a:t>
            </a:r>
          </a:p>
          <a:p>
            <a:r>
              <a:rPr lang="en-US" dirty="0"/>
              <a:t>Jennifer – no – employed</a:t>
            </a:r>
          </a:p>
          <a:p>
            <a:r>
              <a:rPr lang="en-US" dirty="0"/>
              <a:t>Walter – yes, unemployed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8D582-B0CF-4FDD-9B8D-CD14DCFA8E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4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D883-4E18-4FAE-8B8B-D1355BA1B560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0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109C-8AC7-4879-A528-E82445291862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4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AC03-BF06-4086-806B-616C8C10963F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6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E41F-F490-43C3-8F16-BEF888D24DEA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D72D-D696-4B56-90F3-9302608F8B7E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7C8-0E67-491B-934E-9E6415252659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5DCC-3ACE-4E4A-9DF2-22F5E2BD92B3}" type="datetime1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66-1CC8-423F-9555-7BF021080A4C}" type="datetime1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D258-18EF-471B-825A-68F762610377}" type="datetime1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B376-F392-4004-B2D9-B7952163A89B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3FD-95BE-4BB6-8785-A1CC76C0351D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F66E-3A12-48EF-8000-FE0004FBBD35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edlink.org/resources/inflation-video-and-qui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urworldindata.org/grapher/phillips-curves-in-the-us?time=1960..196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AND UNEMPLOYMENT -  IS THERE A CORRELATION?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337077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1980’s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62150" y="1512050"/>
            <a:ext cx="521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 Excel and enter 1980s data as shown below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40308"/>
              </p:ext>
            </p:extLst>
          </p:nvPr>
        </p:nvGraphicFramePr>
        <p:xfrm>
          <a:off x="952499" y="1909376"/>
          <a:ext cx="7124701" cy="3500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Unemployment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Inflation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12375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76" y="1066800"/>
            <a:ext cx="8350624" cy="4953000"/>
          </a:xfrm>
        </p:spPr>
        <p:txBody>
          <a:bodyPr>
            <a:normAutofit fontScale="47500" lnSpcReduction="20000"/>
          </a:bodyPr>
          <a:lstStyle/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To produce a scatter plot select the area containing unemployment and inflation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on insert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Choose scatter, hover to show then select option for Scatter with only Markers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on chart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Under chart tools, go to layout, select Chart Title, then Above Chart and change label from “Unemployment” to “1980s”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Then click on Axis Title, select Primary Horizontal Axis Title, then Title Below Axis rename title to “Inflation”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Then click on Axis Title, select Primary Vertical Axis Title, then Rotated Title and rename title to “Unemployment”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To find the regression line and its equation, click on chart, go to layout, choose </a:t>
            </a:r>
            <a:r>
              <a:rPr lang="en-US" sz="2900" dirty="0" err="1"/>
              <a:t>Trendlines</a:t>
            </a:r>
            <a:r>
              <a:rPr lang="en-US" sz="2900" dirty="0"/>
              <a:t>, scroll down to more trend line options, choose linear, automatic, and display equation on chart, hit close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Select and move equation to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To find the correlation (r), click on Data, then Data Analysis, scroll down and select Regression.  Hit OK.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into the input Y range box, then go back to spreadsheet and select the Unemployment data column of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into the input X range box, then go back to the spreadsheet and select the CPI/Inflation data column of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Hit OK and review summary data, multiple R is your correlation coefficient (r)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07949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4953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What type of relationship exists in the decade?</a:t>
            </a:r>
          </a:p>
          <a:p>
            <a:pPr marL="0" lvl="1"/>
            <a:r>
              <a:rPr lang="en-US" dirty="0"/>
              <a:t>Is this a strong, medium or weak correlation?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452265"/>
              </p:ext>
            </p:extLst>
          </p:nvPr>
        </p:nvGraphicFramePr>
        <p:xfrm>
          <a:off x="573554" y="1408673"/>
          <a:ext cx="5562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457851"/>
              </p:ext>
            </p:extLst>
          </p:nvPr>
        </p:nvGraphicFramePr>
        <p:xfrm>
          <a:off x="6571129" y="2286000"/>
          <a:ext cx="2057400" cy="172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1980s Data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Observations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88723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6200" y="12329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1990s data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55719"/>
              </p:ext>
            </p:extLst>
          </p:nvPr>
        </p:nvGraphicFramePr>
        <p:xfrm>
          <a:off x="914400" y="1752601"/>
          <a:ext cx="7010400" cy="3428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Unemployment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Inflation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1999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99330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495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What type of relationship exists in the decade?</a:t>
            </a:r>
          </a:p>
          <a:p>
            <a:pPr marL="0" lvl="1"/>
            <a:r>
              <a:rPr lang="en-US" dirty="0"/>
              <a:t>Is this a strong, medium or weak correlation?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936786"/>
              </p:ext>
            </p:extLst>
          </p:nvPr>
        </p:nvGraphicFramePr>
        <p:xfrm>
          <a:off x="533400" y="1204912"/>
          <a:ext cx="5257800" cy="298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86038"/>
              </p:ext>
            </p:extLst>
          </p:nvPr>
        </p:nvGraphicFramePr>
        <p:xfrm>
          <a:off x="6361953" y="2209800"/>
          <a:ext cx="2006600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1990s Data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44557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which decade do the data show, 80s or 90s, the strongest correlation between inflation and unemployment? How do you know? </a:t>
            </a:r>
          </a:p>
          <a:p>
            <a:r>
              <a:rPr lang="en-US" sz="3600" dirty="0"/>
              <a:t>How do the graphs differ? </a:t>
            </a:r>
          </a:p>
          <a:p>
            <a:r>
              <a:rPr lang="en-US" dirty="0"/>
              <a:t>In the 1980s graph, pick an outlier and explain how it affects the correlation coefficient.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7089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62400" y="1143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2000s data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57292"/>
              </p:ext>
            </p:extLst>
          </p:nvPr>
        </p:nvGraphicFramePr>
        <p:xfrm>
          <a:off x="1066800" y="1600200"/>
          <a:ext cx="6705600" cy="4114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</a:rPr>
                        <a:t>Unemployment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Inflation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-0.3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44688" y="278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71293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4324052"/>
            <a:ext cx="7315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What type of relationship exists for the decade?</a:t>
            </a:r>
          </a:p>
          <a:p>
            <a:pPr lvl="1"/>
            <a:r>
              <a:rPr lang="en-US" dirty="0"/>
              <a:t>Is this a strong, medium or weak correlation?</a:t>
            </a:r>
          </a:p>
          <a:p>
            <a:pPr lvl="1"/>
            <a:r>
              <a:rPr lang="en-US" dirty="0"/>
              <a:t>Is this different from what we observed in the 80s and 90s data?</a:t>
            </a:r>
          </a:p>
          <a:p>
            <a:pPr lvl="1"/>
            <a:r>
              <a:rPr lang="en-US" dirty="0"/>
              <a:t>What explains the negative relationship for the 2000s?</a:t>
            </a:r>
          </a:p>
          <a:p>
            <a:pPr lvl="1"/>
            <a:r>
              <a:rPr lang="en-US" dirty="0"/>
              <a:t>Does the recent data support the Phillips curve hypothesis?</a:t>
            </a:r>
          </a:p>
          <a:p>
            <a:pPr lvl="1"/>
            <a:r>
              <a:rPr lang="en-US" dirty="0"/>
              <a:t>  </a:t>
            </a:r>
          </a:p>
          <a:p>
            <a:pPr lvl="1"/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989678"/>
              </p:ext>
            </p:extLst>
          </p:nvPr>
        </p:nvGraphicFramePr>
        <p:xfrm>
          <a:off x="609600" y="1362075"/>
          <a:ext cx="5334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654214"/>
              </p:ext>
            </p:extLst>
          </p:nvPr>
        </p:nvGraphicFramePr>
        <p:xfrm>
          <a:off x="6400800" y="2220614"/>
          <a:ext cx="2057400" cy="1733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2000s Data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Regression Statistics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273864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Inflation Unemployment Correlation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inflation?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unemployment?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the Phillips curve and what does it hypothesize about the relationship between unemployment and inflation?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Has the Phillips curve hypothesis held during different time periods?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did regression analysis help you to evaluate the Phillips curve hypothesis?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students explain the different strengths correlation between the decades.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49722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165"/>
            <a:ext cx="8229600" cy="4068763"/>
          </a:xfrm>
        </p:spPr>
        <p:txBody>
          <a:bodyPr>
            <a:normAutofit fontScale="92500"/>
          </a:bodyPr>
          <a:lstStyle/>
          <a:p>
            <a:r>
              <a:rPr lang="en-US" dirty="0"/>
              <a:t>What are the prices of goods and services today?  </a:t>
            </a:r>
          </a:p>
          <a:p>
            <a:r>
              <a:rPr lang="en-US" dirty="0"/>
              <a:t>How much are you paid for work you do? </a:t>
            </a:r>
          </a:p>
          <a:p>
            <a:r>
              <a:rPr lang="en-US" dirty="0"/>
              <a:t>What do you know about prices your parents paid for goods and services when they were younger?  </a:t>
            </a:r>
          </a:p>
          <a:p>
            <a:r>
              <a:rPr lang="en-US" dirty="0"/>
              <a:t>What do you know about how much your parents were paid for work when they were your age?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428724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Inflation</a:t>
            </a:r>
            <a:r>
              <a:rPr lang="en-US" dirty="0"/>
              <a:t> – </a:t>
            </a:r>
          </a:p>
          <a:p>
            <a:pPr marL="0" indent="0">
              <a:buNone/>
            </a:pPr>
            <a:r>
              <a:rPr lang="en-US" dirty="0"/>
              <a:t>A rise in the general or average price level of all the goods and services produced in an economy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Video - </a:t>
            </a:r>
            <a:r>
              <a:rPr lang="en-US" dirty="0">
                <a:hlinkClick r:id="rId2"/>
              </a:rPr>
              <a:t>https://www.econedlink.org/resources/inflation-video-and-quiz/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85466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Unemploymen</a:t>
            </a:r>
            <a:r>
              <a:rPr lang="en-US" dirty="0"/>
              <a:t>t – </a:t>
            </a:r>
          </a:p>
          <a:p>
            <a:pPr marL="0" indent="0">
              <a:buNone/>
            </a:pPr>
            <a:r>
              <a:rPr lang="en-US" dirty="0"/>
              <a:t>The number of people 16 years old and up who are without jobs and are </a:t>
            </a:r>
            <a:r>
              <a:rPr lang="en-US" i="1" dirty="0"/>
              <a:t>actively seeking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49940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David is a 29 year old male.  He does not work.  He plays video games 8 hours a day and lives in the basement of his parent’s home. He has not filled out a job application in 6 months.  Is David counted as unemployed?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Martha is a 34 and is a stay at home mom.  She does not work for pay outside the home.  Is Martha counted as unemployed?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Jennifer is a 19 year old female and works part time at the pizza parlor.  Is Jennifer counted as unemployed?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Walter is a 45 year old male and is not working.  He has submitted his resume to two firms this week.  Is Walter counted as unemployed?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Ask the students to provide additional examples of those included and excluded from the unemployment statistics.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79746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Positive Relationships</a:t>
            </a:r>
          </a:p>
          <a:p>
            <a:pPr marL="0" indent="0">
              <a:buNone/>
            </a:pPr>
            <a:r>
              <a:rPr lang="en-US" dirty="0"/>
              <a:t>Variables move in the same direction: As one variable increases, the other variable increases or as one variable decrease, the other variable decreases</a:t>
            </a:r>
          </a:p>
          <a:p>
            <a:pPr marL="0" indent="0">
              <a:buNone/>
            </a:pPr>
            <a:r>
              <a:rPr lang="en-US" b="1" dirty="0"/>
              <a:t>Negative (Inverse) Relationships</a:t>
            </a:r>
          </a:p>
          <a:p>
            <a:pPr marL="0" indent="0">
              <a:buNone/>
            </a:pPr>
            <a:r>
              <a:rPr lang="en-US" dirty="0"/>
              <a:t>Variables move in the opposite direction: As one variable increases, the other variable decreases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50450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Phillips curve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 Phillips curve is 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an economic theory that inflation and unemployment have a stable and inverse relationship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Developed by William Phillips, it claims that with economic growth comes inflation, which in turn should lead to more jobs and less unemployment.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Phillips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96233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718" y="1901731"/>
            <a:ext cx="8229600" cy="39925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do you notice about the graph in years 1964 through 1969?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kind of relationship is depicted by the Phillips curve?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meant by a negative relationship?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29538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Inflation Unemployment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Rules of Correlation (r):</a:t>
            </a:r>
            <a:r>
              <a:rPr lang="en-US" dirty="0"/>
              <a:t>  </a:t>
            </a:r>
          </a:p>
          <a:p>
            <a:r>
              <a:rPr lang="en-US" dirty="0"/>
              <a:t>Correlation (r) represents the relationship between two variables </a:t>
            </a:r>
          </a:p>
          <a:p>
            <a:r>
              <a:rPr lang="en-US" dirty="0"/>
              <a:t>Correlation (r) can only be between 1 and -1</a:t>
            </a:r>
          </a:p>
          <a:p>
            <a:r>
              <a:rPr lang="en-US" dirty="0"/>
              <a:t>Strong correlations are closer to 1 or -1, while weak correlations are closer to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270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1268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Roboto</vt:lpstr>
      <vt:lpstr>Office Theme</vt:lpstr>
      <vt:lpstr>INFLATION AND UNEMPLOYMENT -  IS THERE A CORRELATION? 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The Inflation Unemployment Correlation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INFLATION UNEMPLOYMENT CORRELATION</dc:title>
  <dc:creator>jennifer</dc:creator>
  <cp:lastModifiedBy>Ruth Cookson</cp:lastModifiedBy>
  <cp:revision>56</cp:revision>
  <dcterms:created xsi:type="dcterms:W3CDTF">2013-12-14T15:47:00Z</dcterms:created>
  <dcterms:modified xsi:type="dcterms:W3CDTF">2022-12-02T00:02:48Z</dcterms:modified>
</cp:coreProperties>
</file>